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98" r:id="rId20"/>
    <p:sldId id="299" r:id="rId21"/>
    <p:sldId id="300" r:id="rId22"/>
    <p:sldId id="301" r:id="rId23"/>
    <p:sldId id="302" r:id="rId24"/>
    <p:sldId id="303" r:id="rId25"/>
    <p:sldId id="281" r:id="rId26"/>
  </p:sldIdLst>
  <p:sldSz cx="12192000" cy="6858000"/>
  <p:notesSz cx="6858000" cy="9144000"/>
  <p:defaultText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59" autoAdjust="0"/>
    <p:restoredTop sz="94660"/>
  </p:normalViewPr>
  <p:slideViewPr>
    <p:cSldViewPr snapToGrid="0">
      <p:cViewPr varScale="1">
        <p:scale>
          <a:sx n="91" d="100"/>
          <a:sy n="91" d="100"/>
        </p:scale>
        <p:origin x="1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524000" y="1122363"/>
            <a:ext cx="9144000" cy="2387600"/>
          </a:xfrm>
        </p:spPr>
        <p:txBody>
          <a:bodyPr anchor="b"/>
          <a:lstStyle>
            <a:lvl1pPr algn="ctr">
              <a:defRPr sz="6000"/>
            </a:lvl1pPr>
          </a:lstStyle>
          <a:p>
            <a:r>
              <a:rPr lang="hu-HU" smtClean="0"/>
              <a:t>Mintacím szerkesztése</a:t>
            </a:r>
            <a:endParaRPr lang="hu-HU"/>
          </a:p>
        </p:txBody>
      </p:sp>
      <p:sp>
        <p:nvSpPr>
          <p:cNvPr id="3" name="Alcím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smtClean="0"/>
              <a:t>Kattintson ide az alcím mintájának szerkesztéséhez</a:t>
            </a:r>
            <a:endParaRPr lang="hu-HU"/>
          </a:p>
        </p:txBody>
      </p:sp>
      <p:sp>
        <p:nvSpPr>
          <p:cNvPr id="4" name="Dátum helye 3"/>
          <p:cNvSpPr>
            <a:spLocks noGrp="1"/>
          </p:cNvSpPr>
          <p:nvPr>
            <p:ph type="dt" sz="half" idx="10"/>
          </p:nvPr>
        </p:nvSpPr>
        <p:spPr/>
        <p:txBody>
          <a:bodyPr/>
          <a:lstStyle/>
          <a:p>
            <a:fld id="{AE38BC20-7ACE-4F0D-9441-F2D2AC9FCC0D}" type="datetimeFigureOut">
              <a:rPr lang="hu-HU" smtClean="0"/>
              <a:t>2020. 10. 15.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B887F47-E45E-4F5E-BC9F-F41A1BA20E86}" type="slidenum">
              <a:rPr lang="hu-HU" smtClean="0"/>
              <a:t>‹#›</a:t>
            </a:fld>
            <a:endParaRPr lang="hu-HU"/>
          </a:p>
        </p:txBody>
      </p:sp>
    </p:spTree>
    <p:extLst>
      <p:ext uri="{BB962C8B-B14F-4D97-AF65-F5344CB8AC3E}">
        <p14:creationId xmlns:p14="http://schemas.microsoft.com/office/powerpoint/2010/main" val="2079821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idx="1"/>
          </p:nvPr>
        </p:nvSpPr>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AE38BC20-7ACE-4F0D-9441-F2D2AC9FCC0D}" type="datetimeFigureOut">
              <a:rPr lang="hu-HU" smtClean="0"/>
              <a:t>2020. 10. 15.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B887F47-E45E-4F5E-BC9F-F41A1BA20E86}" type="slidenum">
              <a:rPr lang="hu-HU" smtClean="0"/>
              <a:t>‹#›</a:t>
            </a:fld>
            <a:endParaRPr lang="hu-HU"/>
          </a:p>
        </p:txBody>
      </p:sp>
    </p:spTree>
    <p:extLst>
      <p:ext uri="{BB962C8B-B14F-4D97-AF65-F5344CB8AC3E}">
        <p14:creationId xmlns:p14="http://schemas.microsoft.com/office/powerpoint/2010/main" val="2050406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831850" y="1709738"/>
            <a:ext cx="10515600" cy="2852737"/>
          </a:xfrm>
        </p:spPr>
        <p:txBody>
          <a:bodyPr anchor="b"/>
          <a:lstStyle>
            <a:lvl1pPr>
              <a:defRPr sz="6000"/>
            </a:lvl1pPr>
          </a:lstStyle>
          <a:p>
            <a:r>
              <a:rPr lang="hu-HU" smtClean="0"/>
              <a:t>Mintacím szerkesztése</a:t>
            </a:r>
            <a:endParaRPr lang="hu-HU"/>
          </a:p>
        </p:txBody>
      </p:sp>
      <p:sp>
        <p:nvSpPr>
          <p:cNvPr id="3" name="Szöveg hely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u-HU" smtClean="0"/>
              <a:t>Mintaszöveg szerkesztése</a:t>
            </a:r>
          </a:p>
        </p:txBody>
      </p:sp>
      <p:sp>
        <p:nvSpPr>
          <p:cNvPr id="4" name="Dátum helye 3"/>
          <p:cNvSpPr>
            <a:spLocks noGrp="1"/>
          </p:cNvSpPr>
          <p:nvPr>
            <p:ph type="dt" sz="half" idx="10"/>
          </p:nvPr>
        </p:nvSpPr>
        <p:spPr/>
        <p:txBody>
          <a:bodyPr/>
          <a:lstStyle/>
          <a:p>
            <a:fld id="{AE38BC20-7ACE-4F0D-9441-F2D2AC9FCC0D}" type="datetimeFigureOut">
              <a:rPr lang="hu-HU" smtClean="0"/>
              <a:t>2020. 10. 15.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B887F47-E45E-4F5E-BC9F-F41A1BA20E86}" type="slidenum">
              <a:rPr lang="hu-HU" smtClean="0"/>
              <a:t>‹#›</a:t>
            </a:fld>
            <a:endParaRPr lang="hu-HU"/>
          </a:p>
        </p:txBody>
      </p:sp>
    </p:spTree>
    <p:extLst>
      <p:ext uri="{BB962C8B-B14F-4D97-AF65-F5344CB8AC3E}">
        <p14:creationId xmlns:p14="http://schemas.microsoft.com/office/powerpoint/2010/main" val="868666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Tartalom helye 2"/>
          <p:cNvSpPr>
            <a:spLocks noGrp="1"/>
          </p:cNvSpPr>
          <p:nvPr>
            <p:ph sz="half" idx="1"/>
          </p:nvPr>
        </p:nvSpPr>
        <p:spPr>
          <a:xfrm>
            <a:off x="838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Tartalom helye 3"/>
          <p:cNvSpPr>
            <a:spLocks noGrp="1"/>
          </p:cNvSpPr>
          <p:nvPr>
            <p:ph sz="half" idx="2"/>
          </p:nvPr>
        </p:nvSpPr>
        <p:spPr>
          <a:xfrm>
            <a:off x="6172200" y="1825625"/>
            <a:ext cx="5181600" cy="435133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Dátum helye 4"/>
          <p:cNvSpPr>
            <a:spLocks noGrp="1"/>
          </p:cNvSpPr>
          <p:nvPr>
            <p:ph type="dt" sz="half" idx="10"/>
          </p:nvPr>
        </p:nvSpPr>
        <p:spPr/>
        <p:txBody>
          <a:bodyPr/>
          <a:lstStyle/>
          <a:p>
            <a:fld id="{AE38BC20-7ACE-4F0D-9441-F2D2AC9FCC0D}" type="datetimeFigureOut">
              <a:rPr lang="hu-HU" smtClean="0"/>
              <a:t>2020. 10. 15.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EB887F47-E45E-4F5E-BC9F-F41A1BA20E86}" type="slidenum">
              <a:rPr lang="hu-HU" smtClean="0"/>
              <a:t>‹#›</a:t>
            </a:fld>
            <a:endParaRPr lang="hu-HU"/>
          </a:p>
        </p:txBody>
      </p:sp>
    </p:spTree>
    <p:extLst>
      <p:ext uri="{BB962C8B-B14F-4D97-AF65-F5344CB8AC3E}">
        <p14:creationId xmlns:p14="http://schemas.microsoft.com/office/powerpoint/2010/main" val="2572318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839788" y="365125"/>
            <a:ext cx="10515600" cy="1325563"/>
          </a:xfrm>
        </p:spPr>
        <p:txBody>
          <a:bodyPr/>
          <a:lstStyle/>
          <a:p>
            <a:r>
              <a:rPr lang="hu-HU" smtClean="0"/>
              <a:t>Mintacím szerkesztése</a:t>
            </a:r>
            <a:endParaRPr lang="hu-HU"/>
          </a:p>
        </p:txBody>
      </p:sp>
      <p:sp>
        <p:nvSpPr>
          <p:cNvPr id="3" name="Szöveg hely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839788" y="2505075"/>
            <a:ext cx="5157787"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6172200" y="2505075"/>
            <a:ext cx="5183188" cy="3684588"/>
          </a:xfrm>
        </p:spPr>
        <p:txBody>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7" name="Dátum helye 6"/>
          <p:cNvSpPr>
            <a:spLocks noGrp="1"/>
          </p:cNvSpPr>
          <p:nvPr>
            <p:ph type="dt" sz="half" idx="10"/>
          </p:nvPr>
        </p:nvSpPr>
        <p:spPr/>
        <p:txBody>
          <a:bodyPr/>
          <a:lstStyle/>
          <a:p>
            <a:fld id="{AE38BC20-7ACE-4F0D-9441-F2D2AC9FCC0D}" type="datetimeFigureOut">
              <a:rPr lang="hu-HU" smtClean="0"/>
              <a:t>2020. 10. 15.</a:t>
            </a:fld>
            <a:endParaRPr lang="hu-HU"/>
          </a:p>
        </p:txBody>
      </p:sp>
      <p:sp>
        <p:nvSpPr>
          <p:cNvPr id="8" name="Élőláb helye 7"/>
          <p:cNvSpPr>
            <a:spLocks noGrp="1"/>
          </p:cNvSpPr>
          <p:nvPr>
            <p:ph type="ftr" sz="quarter" idx="11"/>
          </p:nvPr>
        </p:nvSpPr>
        <p:spPr/>
        <p:txBody>
          <a:bodyPr/>
          <a:lstStyle/>
          <a:p>
            <a:endParaRPr lang="hu-HU"/>
          </a:p>
        </p:txBody>
      </p:sp>
      <p:sp>
        <p:nvSpPr>
          <p:cNvPr id="9" name="Dia számának helye 8"/>
          <p:cNvSpPr>
            <a:spLocks noGrp="1"/>
          </p:cNvSpPr>
          <p:nvPr>
            <p:ph type="sldNum" sz="quarter" idx="12"/>
          </p:nvPr>
        </p:nvSpPr>
        <p:spPr/>
        <p:txBody>
          <a:bodyPr/>
          <a:lstStyle/>
          <a:p>
            <a:fld id="{EB887F47-E45E-4F5E-BC9F-F41A1BA20E86}" type="slidenum">
              <a:rPr lang="hu-HU" smtClean="0"/>
              <a:t>‹#›</a:t>
            </a:fld>
            <a:endParaRPr lang="hu-HU"/>
          </a:p>
        </p:txBody>
      </p:sp>
    </p:spTree>
    <p:extLst>
      <p:ext uri="{BB962C8B-B14F-4D97-AF65-F5344CB8AC3E}">
        <p14:creationId xmlns:p14="http://schemas.microsoft.com/office/powerpoint/2010/main" val="1614721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Dátum helye 2"/>
          <p:cNvSpPr>
            <a:spLocks noGrp="1"/>
          </p:cNvSpPr>
          <p:nvPr>
            <p:ph type="dt" sz="half" idx="10"/>
          </p:nvPr>
        </p:nvSpPr>
        <p:spPr/>
        <p:txBody>
          <a:bodyPr/>
          <a:lstStyle/>
          <a:p>
            <a:fld id="{AE38BC20-7ACE-4F0D-9441-F2D2AC9FCC0D}" type="datetimeFigureOut">
              <a:rPr lang="hu-HU" smtClean="0"/>
              <a:t>2020. 10. 15.</a:t>
            </a:fld>
            <a:endParaRPr lang="hu-HU"/>
          </a:p>
        </p:txBody>
      </p:sp>
      <p:sp>
        <p:nvSpPr>
          <p:cNvPr id="4" name="Élőláb helye 3"/>
          <p:cNvSpPr>
            <a:spLocks noGrp="1"/>
          </p:cNvSpPr>
          <p:nvPr>
            <p:ph type="ftr" sz="quarter" idx="11"/>
          </p:nvPr>
        </p:nvSpPr>
        <p:spPr/>
        <p:txBody>
          <a:bodyPr/>
          <a:lstStyle/>
          <a:p>
            <a:endParaRPr lang="hu-HU"/>
          </a:p>
        </p:txBody>
      </p:sp>
      <p:sp>
        <p:nvSpPr>
          <p:cNvPr id="5" name="Dia számának helye 4"/>
          <p:cNvSpPr>
            <a:spLocks noGrp="1"/>
          </p:cNvSpPr>
          <p:nvPr>
            <p:ph type="sldNum" sz="quarter" idx="12"/>
          </p:nvPr>
        </p:nvSpPr>
        <p:spPr/>
        <p:txBody>
          <a:bodyPr/>
          <a:lstStyle/>
          <a:p>
            <a:fld id="{EB887F47-E45E-4F5E-BC9F-F41A1BA20E86}" type="slidenum">
              <a:rPr lang="hu-HU" smtClean="0"/>
              <a:t>‹#›</a:t>
            </a:fld>
            <a:endParaRPr lang="hu-HU"/>
          </a:p>
        </p:txBody>
      </p:sp>
    </p:spTree>
    <p:extLst>
      <p:ext uri="{BB962C8B-B14F-4D97-AF65-F5344CB8AC3E}">
        <p14:creationId xmlns:p14="http://schemas.microsoft.com/office/powerpoint/2010/main" val="3223372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Dátum helye 1"/>
          <p:cNvSpPr>
            <a:spLocks noGrp="1"/>
          </p:cNvSpPr>
          <p:nvPr>
            <p:ph type="dt" sz="half" idx="10"/>
          </p:nvPr>
        </p:nvSpPr>
        <p:spPr/>
        <p:txBody>
          <a:bodyPr/>
          <a:lstStyle/>
          <a:p>
            <a:fld id="{AE38BC20-7ACE-4F0D-9441-F2D2AC9FCC0D}" type="datetimeFigureOut">
              <a:rPr lang="hu-HU" smtClean="0"/>
              <a:t>2020. 10. 15.</a:t>
            </a:fld>
            <a:endParaRPr lang="hu-HU"/>
          </a:p>
        </p:txBody>
      </p:sp>
      <p:sp>
        <p:nvSpPr>
          <p:cNvPr id="3" name="Élőláb helye 2"/>
          <p:cNvSpPr>
            <a:spLocks noGrp="1"/>
          </p:cNvSpPr>
          <p:nvPr>
            <p:ph type="ftr" sz="quarter" idx="11"/>
          </p:nvPr>
        </p:nvSpPr>
        <p:spPr/>
        <p:txBody>
          <a:bodyPr/>
          <a:lstStyle/>
          <a:p>
            <a:endParaRPr lang="hu-HU"/>
          </a:p>
        </p:txBody>
      </p:sp>
      <p:sp>
        <p:nvSpPr>
          <p:cNvPr id="4" name="Dia számának helye 3"/>
          <p:cNvSpPr>
            <a:spLocks noGrp="1"/>
          </p:cNvSpPr>
          <p:nvPr>
            <p:ph type="sldNum" sz="quarter" idx="12"/>
          </p:nvPr>
        </p:nvSpPr>
        <p:spPr/>
        <p:txBody>
          <a:bodyPr/>
          <a:lstStyle/>
          <a:p>
            <a:fld id="{EB887F47-E45E-4F5E-BC9F-F41A1BA20E86}" type="slidenum">
              <a:rPr lang="hu-HU" smtClean="0"/>
              <a:t>‹#›</a:t>
            </a:fld>
            <a:endParaRPr lang="hu-HU"/>
          </a:p>
        </p:txBody>
      </p:sp>
    </p:spTree>
    <p:extLst>
      <p:ext uri="{BB962C8B-B14F-4D97-AF65-F5344CB8AC3E}">
        <p14:creationId xmlns:p14="http://schemas.microsoft.com/office/powerpoint/2010/main" val="806783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Tartalom helye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AE38BC20-7ACE-4F0D-9441-F2D2AC9FCC0D}" type="datetimeFigureOut">
              <a:rPr lang="hu-HU" smtClean="0"/>
              <a:t>2020. 10. 15.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EB887F47-E45E-4F5E-BC9F-F41A1BA20E86}" type="slidenum">
              <a:rPr lang="hu-HU" smtClean="0"/>
              <a:t>‹#›</a:t>
            </a:fld>
            <a:endParaRPr lang="hu-HU"/>
          </a:p>
        </p:txBody>
      </p:sp>
    </p:spTree>
    <p:extLst>
      <p:ext uri="{BB962C8B-B14F-4D97-AF65-F5344CB8AC3E}">
        <p14:creationId xmlns:p14="http://schemas.microsoft.com/office/powerpoint/2010/main" val="858921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839788" y="457200"/>
            <a:ext cx="3932237" cy="1600200"/>
          </a:xfrm>
        </p:spPr>
        <p:txBody>
          <a:bodyPr anchor="b"/>
          <a:lstStyle>
            <a:lvl1pPr>
              <a:defRPr sz="3200"/>
            </a:lvl1pPr>
          </a:lstStyle>
          <a:p>
            <a:r>
              <a:rPr lang="hu-HU" smtClean="0"/>
              <a:t>Mintacím szerkesztése</a:t>
            </a:r>
            <a:endParaRPr lang="hu-HU"/>
          </a:p>
        </p:txBody>
      </p:sp>
      <p:sp>
        <p:nvSpPr>
          <p:cNvPr id="3" name="Kép hely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u-HU"/>
          </a:p>
        </p:txBody>
      </p:sp>
      <p:sp>
        <p:nvSpPr>
          <p:cNvPr id="4" name="Szöveg hely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smtClean="0"/>
              <a:t>Mintaszöveg szerkesztése</a:t>
            </a:r>
          </a:p>
        </p:txBody>
      </p:sp>
      <p:sp>
        <p:nvSpPr>
          <p:cNvPr id="5" name="Dátum helye 4"/>
          <p:cNvSpPr>
            <a:spLocks noGrp="1"/>
          </p:cNvSpPr>
          <p:nvPr>
            <p:ph type="dt" sz="half" idx="10"/>
          </p:nvPr>
        </p:nvSpPr>
        <p:spPr/>
        <p:txBody>
          <a:bodyPr/>
          <a:lstStyle/>
          <a:p>
            <a:fld id="{AE38BC20-7ACE-4F0D-9441-F2D2AC9FCC0D}" type="datetimeFigureOut">
              <a:rPr lang="hu-HU" smtClean="0"/>
              <a:t>2020. 10. 15.</a:t>
            </a:fld>
            <a:endParaRPr lang="hu-HU"/>
          </a:p>
        </p:txBody>
      </p:sp>
      <p:sp>
        <p:nvSpPr>
          <p:cNvPr id="6" name="Élőláb helye 5"/>
          <p:cNvSpPr>
            <a:spLocks noGrp="1"/>
          </p:cNvSpPr>
          <p:nvPr>
            <p:ph type="ftr" sz="quarter" idx="11"/>
          </p:nvPr>
        </p:nvSpPr>
        <p:spPr/>
        <p:txBody>
          <a:bodyPr/>
          <a:lstStyle/>
          <a:p>
            <a:endParaRPr lang="hu-HU"/>
          </a:p>
        </p:txBody>
      </p:sp>
      <p:sp>
        <p:nvSpPr>
          <p:cNvPr id="7" name="Dia számának helye 6"/>
          <p:cNvSpPr>
            <a:spLocks noGrp="1"/>
          </p:cNvSpPr>
          <p:nvPr>
            <p:ph type="sldNum" sz="quarter" idx="12"/>
          </p:nvPr>
        </p:nvSpPr>
        <p:spPr/>
        <p:txBody>
          <a:bodyPr/>
          <a:lstStyle/>
          <a:p>
            <a:fld id="{EB887F47-E45E-4F5E-BC9F-F41A1BA20E86}" type="slidenum">
              <a:rPr lang="hu-HU" smtClean="0"/>
              <a:t>‹#›</a:t>
            </a:fld>
            <a:endParaRPr lang="hu-HU"/>
          </a:p>
        </p:txBody>
      </p:sp>
    </p:spTree>
    <p:extLst>
      <p:ext uri="{BB962C8B-B14F-4D97-AF65-F5344CB8AC3E}">
        <p14:creationId xmlns:p14="http://schemas.microsoft.com/office/powerpoint/2010/main" val="1569641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AE38BC20-7ACE-4F0D-9441-F2D2AC9FCC0D}" type="datetimeFigureOut">
              <a:rPr lang="hu-HU" smtClean="0"/>
              <a:t>2020. 10. 15.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B887F47-E45E-4F5E-BC9F-F41A1BA20E86}" type="slidenum">
              <a:rPr lang="hu-HU" smtClean="0"/>
              <a:t>‹#›</a:t>
            </a:fld>
            <a:endParaRPr lang="hu-HU"/>
          </a:p>
        </p:txBody>
      </p:sp>
    </p:spTree>
    <p:extLst>
      <p:ext uri="{BB962C8B-B14F-4D97-AF65-F5344CB8AC3E}">
        <p14:creationId xmlns:p14="http://schemas.microsoft.com/office/powerpoint/2010/main" val="39725823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8724900" y="365125"/>
            <a:ext cx="2628900" cy="5811838"/>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838200" y="365125"/>
            <a:ext cx="7734300" cy="5811838"/>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10"/>
          </p:nvPr>
        </p:nvSpPr>
        <p:spPr/>
        <p:txBody>
          <a:bodyPr/>
          <a:lstStyle/>
          <a:p>
            <a:fld id="{AE38BC20-7ACE-4F0D-9441-F2D2AC9FCC0D}" type="datetimeFigureOut">
              <a:rPr lang="hu-HU" smtClean="0"/>
              <a:t>2020. 10. 15.</a:t>
            </a:fld>
            <a:endParaRPr lang="hu-HU"/>
          </a:p>
        </p:txBody>
      </p:sp>
      <p:sp>
        <p:nvSpPr>
          <p:cNvPr id="5" name="Élőláb helye 4"/>
          <p:cNvSpPr>
            <a:spLocks noGrp="1"/>
          </p:cNvSpPr>
          <p:nvPr>
            <p:ph type="ftr" sz="quarter" idx="11"/>
          </p:nvPr>
        </p:nvSpPr>
        <p:spPr/>
        <p:txBody>
          <a:bodyPr/>
          <a:lstStyle/>
          <a:p>
            <a:endParaRPr lang="hu-HU"/>
          </a:p>
        </p:txBody>
      </p:sp>
      <p:sp>
        <p:nvSpPr>
          <p:cNvPr id="6" name="Dia számának helye 5"/>
          <p:cNvSpPr>
            <a:spLocks noGrp="1"/>
          </p:cNvSpPr>
          <p:nvPr>
            <p:ph type="sldNum" sz="quarter" idx="12"/>
          </p:nvPr>
        </p:nvSpPr>
        <p:spPr/>
        <p:txBody>
          <a:bodyPr/>
          <a:lstStyle/>
          <a:p>
            <a:fld id="{EB887F47-E45E-4F5E-BC9F-F41A1BA20E86}" type="slidenum">
              <a:rPr lang="hu-HU" smtClean="0"/>
              <a:t>‹#›</a:t>
            </a:fld>
            <a:endParaRPr lang="hu-HU"/>
          </a:p>
        </p:txBody>
      </p:sp>
    </p:spTree>
    <p:extLst>
      <p:ext uri="{BB962C8B-B14F-4D97-AF65-F5344CB8AC3E}">
        <p14:creationId xmlns:p14="http://schemas.microsoft.com/office/powerpoint/2010/main" val="912362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Cím hely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u-HU" smtClean="0"/>
              <a:t>Mintacím szerkesztése</a:t>
            </a:r>
            <a:endParaRPr lang="hu-HU"/>
          </a:p>
        </p:txBody>
      </p:sp>
      <p:sp>
        <p:nvSpPr>
          <p:cNvPr id="3" name="Szöveg hely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Dátum hely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38BC20-7ACE-4F0D-9441-F2D2AC9FCC0D}" type="datetimeFigureOut">
              <a:rPr lang="hu-HU" smtClean="0"/>
              <a:t>2020. 10. 15.</a:t>
            </a:fld>
            <a:endParaRPr lang="hu-HU"/>
          </a:p>
        </p:txBody>
      </p:sp>
      <p:sp>
        <p:nvSpPr>
          <p:cNvPr id="5" name="Élőláb hely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u-HU"/>
          </a:p>
        </p:txBody>
      </p:sp>
      <p:sp>
        <p:nvSpPr>
          <p:cNvPr id="6" name="Dia számának hely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B887F47-E45E-4F5E-BC9F-F41A1BA20E86}" type="slidenum">
              <a:rPr lang="hu-HU" smtClean="0"/>
              <a:t>‹#›</a:t>
            </a:fld>
            <a:endParaRPr lang="hu-HU"/>
          </a:p>
        </p:txBody>
      </p:sp>
    </p:spTree>
    <p:extLst>
      <p:ext uri="{BB962C8B-B14F-4D97-AF65-F5344CB8AC3E}">
        <p14:creationId xmlns:p14="http://schemas.microsoft.com/office/powerpoint/2010/main" val="4567495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ctrTitle"/>
          </p:nvPr>
        </p:nvSpPr>
        <p:spPr>
          <a:xfrm>
            <a:off x="1342845" y="440820"/>
            <a:ext cx="9144000" cy="918873"/>
          </a:xfrm>
        </p:spPr>
        <p:txBody>
          <a:bodyPr/>
          <a:lstStyle/>
          <a:p>
            <a:r>
              <a:rPr lang="hu-HU" dirty="0" smtClean="0"/>
              <a:t>Távoktatás tapasztalatai</a:t>
            </a:r>
            <a:endParaRPr lang="hu-HU" dirty="0"/>
          </a:p>
        </p:txBody>
      </p:sp>
      <p:sp>
        <p:nvSpPr>
          <p:cNvPr id="3" name="Alcím 2"/>
          <p:cNvSpPr>
            <a:spLocks noGrp="1"/>
          </p:cNvSpPr>
          <p:nvPr>
            <p:ph type="subTitle" idx="1"/>
          </p:nvPr>
        </p:nvSpPr>
        <p:spPr>
          <a:xfrm>
            <a:off x="1524000" y="2530764"/>
            <a:ext cx="9144000" cy="4327236"/>
          </a:xfrm>
        </p:spPr>
        <p:txBody>
          <a:bodyPr>
            <a:normAutofit/>
          </a:bodyPr>
          <a:lstStyle/>
          <a:p>
            <a:r>
              <a:rPr lang="hu-HU" dirty="0" smtClean="0"/>
              <a:t>A Nemzeti Pedagógus Kar megfontolandó tanácsai  alapján</a:t>
            </a:r>
          </a:p>
          <a:p>
            <a:r>
              <a:rPr lang="hu-HU" dirty="0" smtClean="0"/>
              <a:t>(Megjelent NPK honlapján 2020.március 24-én)</a:t>
            </a:r>
            <a:endParaRPr lang="hu-HU" dirty="0"/>
          </a:p>
        </p:txBody>
      </p:sp>
      <p:pic>
        <p:nvPicPr>
          <p:cNvPr id="5122" name="Picture 2" descr="https://nemzetipedkar.hu/wp-content/uploads/2020/03/informatika-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5455" y="3574474"/>
            <a:ext cx="4105737" cy="3066364"/>
          </a:xfrm>
          <a:prstGeom prst="rect">
            <a:avLst/>
          </a:prstGeom>
          <a:noFill/>
          <a:extLst>
            <a:ext uri="{909E8E84-426E-40DD-AFC4-6F175D3DCCD1}">
              <a14:hiddenFill xmlns:a14="http://schemas.microsoft.com/office/drawing/2010/main">
                <a:solidFill>
                  <a:srgbClr val="FFFFFF"/>
                </a:solidFill>
              </a14:hiddenFill>
            </a:ext>
          </a:extLst>
        </p:spPr>
      </p:pic>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3990" y="1249429"/>
            <a:ext cx="4027202" cy="1364375"/>
          </a:xfrm>
          <a:prstGeom prst="rect">
            <a:avLst/>
          </a:prstGeom>
        </p:spPr>
      </p:pic>
    </p:spTree>
    <p:extLst>
      <p:ext uri="{BB962C8B-B14F-4D97-AF65-F5344CB8AC3E}">
        <p14:creationId xmlns:p14="http://schemas.microsoft.com/office/powerpoint/2010/main" val="24028109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tanulók </a:t>
            </a:r>
            <a:r>
              <a:rPr lang="hu-HU" b="1" dirty="0" smtClean="0"/>
              <a:t>érdekében</a:t>
            </a:r>
            <a:r>
              <a:rPr lang="hu-HU" dirty="0"/>
              <a:t/>
            </a:r>
            <a:br>
              <a:rPr lang="hu-HU" dirty="0"/>
            </a:br>
            <a:endParaRPr lang="hu-HU" dirty="0"/>
          </a:p>
        </p:txBody>
      </p:sp>
      <p:pic>
        <p:nvPicPr>
          <p:cNvPr id="1026" name="Picture 2" descr="Digitális oktatás: Kivannak a szülők! &quot;Ez nem tanítás, hogy feltöltik a  házit&quot;"/>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40295" y="1825624"/>
            <a:ext cx="9511409" cy="4926157"/>
          </a:xfrm>
          <a:prstGeom prst="rect">
            <a:avLst/>
          </a:prstGeom>
          <a:noFill/>
          <a:extLst>
            <a:ext uri="{909E8E84-426E-40DD-AFC4-6F175D3DCCD1}">
              <a14:hiddenFill xmlns:a14="http://schemas.microsoft.com/office/drawing/2010/main">
                <a:solidFill>
                  <a:srgbClr val="FFFFFF"/>
                </a:solidFill>
              </a14:hiddenFill>
            </a:ext>
          </a:extLst>
        </p:spPr>
      </p:pic>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Tree>
    <p:extLst>
      <p:ext uri="{BB962C8B-B14F-4D97-AF65-F5344CB8AC3E}">
        <p14:creationId xmlns:p14="http://schemas.microsoft.com/office/powerpoint/2010/main" val="24145644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tanulók </a:t>
            </a:r>
            <a:r>
              <a:rPr lang="hu-HU" b="1" dirty="0" smtClean="0"/>
              <a:t>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a:xfrm>
            <a:off x="812321" y="2377715"/>
            <a:ext cx="10515600" cy="4351338"/>
          </a:xfrm>
        </p:spPr>
        <p:txBody>
          <a:bodyPr/>
          <a:lstStyle/>
          <a:p>
            <a:r>
              <a:rPr lang="hu-HU" sz="2600" dirty="0"/>
              <a:t>Eszközellátottság nem egyforma. Átlagosan a családok 5 %-a nem rendelkezett eszközzel (lap-top, </a:t>
            </a:r>
            <a:r>
              <a:rPr lang="hu-HU" sz="2600" dirty="0" err="1"/>
              <a:t>tablet</a:t>
            </a:r>
            <a:r>
              <a:rPr lang="hu-HU" sz="2600" dirty="0"/>
              <a:t>, </a:t>
            </a:r>
            <a:r>
              <a:rPr lang="hu-HU" sz="2600" dirty="0" err="1"/>
              <a:t>okostelefon</a:t>
            </a:r>
            <a:r>
              <a:rPr lang="hu-HU" sz="2600" dirty="0"/>
              <a:t>, asztali gép).</a:t>
            </a:r>
          </a:p>
          <a:p>
            <a:endParaRPr lang="hu-HU" sz="2600" dirty="0"/>
          </a:p>
          <a:p>
            <a:r>
              <a:rPr lang="hu-HU" sz="2600" dirty="0"/>
              <a:t>A távoktatásban  a digitális tudása nem elégséges a tanulók </a:t>
            </a:r>
            <a:r>
              <a:rPr lang="hu-HU" sz="2600" dirty="0" smtClean="0"/>
              <a:t>és </a:t>
            </a:r>
            <a:r>
              <a:rPr lang="hu-HU" sz="2600" dirty="0"/>
              <a:t>a szülők egy részének. A szülők 6 %-a az okos telefonokat csak kapcsolattartásra használja, más funkcióra nem.</a:t>
            </a:r>
          </a:p>
          <a:p>
            <a:pPr marL="0" indent="0">
              <a:buNone/>
            </a:pPr>
            <a:endParaRPr lang="hu-HU" dirty="0"/>
          </a:p>
        </p:txBody>
      </p:sp>
    </p:spTree>
    <p:extLst>
      <p:ext uri="{BB962C8B-B14F-4D97-AF65-F5344CB8AC3E}">
        <p14:creationId xmlns:p14="http://schemas.microsoft.com/office/powerpoint/2010/main" val="975355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a:t>
            </a:r>
            <a:r>
              <a:rPr lang="hu-HU" b="1" dirty="0" smtClean="0"/>
              <a:t>tanulók </a:t>
            </a:r>
            <a:r>
              <a:rPr lang="hu-HU" b="1" dirty="0"/>
              <a:t>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p:txBody>
          <a:bodyPr>
            <a:normAutofit fontScale="92500"/>
          </a:bodyPr>
          <a:lstStyle/>
          <a:p>
            <a:r>
              <a:rPr lang="hu-HU" dirty="0"/>
              <a:t>Lakosság kis részének szegregációja </a:t>
            </a:r>
            <a:r>
              <a:rPr lang="hu-HU" dirty="0" smtClean="0"/>
              <a:t>következtében </a:t>
            </a:r>
            <a:r>
              <a:rPr lang="hu-HU" dirty="0"/>
              <a:t>(hátrányos helyzetű tanulók) nincs áram és víz a lakásokban. Áram nélkül nincs digitális oktatás. </a:t>
            </a:r>
          </a:p>
          <a:p>
            <a:endParaRPr lang="hu-HU" dirty="0"/>
          </a:p>
          <a:p>
            <a:r>
              <a:rPr lang="hu-HU" dirty="0"/>
              <a:t>Internet hozzáférés nagyobb probléma. Magyarországon a  családok </a:t>
            </a:r>
            <a:r>
              <a:rPr lang="hu-HU" dirty="0" smtClean="0"/>
              <a:t>13,7% </a:t>
            </a:r>
            <a:r>
              <a:rPr lang="hu-HU" dirty="0" err="1" smtClean="0"/>
              <a:t>-</a:t>
            </a:r>
            <a:r>
              <a:rPr lang="hu-HU" dirty="0" err="1"/>
              <a:t>nak</a:t>
            </a:r>
            <a:r>
              <a:rPr lang="hu-HU" dirty="0"/>
              <a:t> nincs internet hozzáférése (KSH -2019).</a:t>
            </a:r>
          </a:p>
          <a:p>
            <a:endParaRPr lang="hu-HU" dirty="0"/>
          </a:p>
          <a:p>
            <a:r>
              <a:rPr lang="hu-HU" dirty="0" smtClean="0"/>
              <a:t>Megnövekedett </a:t>
            </a:r>
            <a:r>
              <a:rPr lang="hu-HU" dirty="0"/>
              <a:t>20- 50 </a:t>
            </a:r>
            <a:r>
              <a:rPr lang="hu-HU" dirty="0" smtClean="0"/>
              <a:t>%-os </a:t>
            </a:r>
            <a:r>
              <a:rPr lang="hu-HU" dirty="0"/>
              <a:t>értékkel az internetszolgáltatók forgalma. Ingyenesen kellene biztosítani </a:t>
            </a:r>
            <a:r>
              <a:rPr lang="hu-HU" dirty="0" smtClean="0"/>
              <a:t>a </a:t>
            </a:r>
            <a:r>
              <a:rPr lang="hu-HU" dirty="0"/>
              <a:t>rászorultak esetében az internet hozzáférést (Nemzeti </a:t>
            </a:r>
            <a:r>
              <a:rPr lang="hu-HU" dirty="0" smtClean="0"/>
              <a:t>Konzultáció).</a:t>
            </a:r>
            <a:r>
              <a:rPr lang="hu-HU" dirty="0"/>
              <a:t/>
            </a:r>
            <a:br>
              <a:rPr lang="hu-HU" dirty="0"/>
            </a:br>
            <a:r>
              <a:rPr lang="hu-HU" dirty="0"/>
              <a:t>Internetlefedés Magyarországon- régiónként.</a:t>
            </a:r>
          </a:p>
        </p:txBody>
      </p:sp>
    </p:spTree>
    <p:extLst>
      <p:ext uri="{BB962C8B-B14F-4D97-AF65-F5344CB8AC3E}">
        <p14:creationId xmlns:p14="http://schemas.microsoft.com/office/powerpoint/2010/main" val="22389305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tanulók </a:t>
            </a:r>
            <a:r>
              <a:rPr lang="hu-HU" b="1" dirty="0" smtClean="0"/>
              <a:t>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p:txBody>
          <a:bodyPr>
            <a:normAutofit/>
          </a:bodyPr>
          <a:lstStyle/>
          <a:p>
            <a:pPr marL="0" indent="0">
              <a:buNone/>
            </a:pPr>
            <a:r>
              <a:rPr lang="hu-HU" sz="2600" dirty="0"/>
              <a:t>Országos </a:t>
            </a:r>
            <a:r>
              <a:rPr lang="hu-HU" sz="2600" dirty="0" smtClean="0"/>
              <a:t>és </a:t>
            </a:r>
            <a:r>
              <a:rPr lang="hu-HU" sz="2600" dirty="0"/>
              <a:t>területi eltérések. Családok közötti eltérések(szülők iskolai végzettsége szerint- Index).</a:t>
            </a:r>
          </a:p>
        </p:txBody>
      </p:sp>
      <p:pic>
        <p:nvPicPr>
          <p:cNvPr id="5" name="Picture 4" descr="Korlátozott hozzáférés az online távoktatáshoz évfolyam és az anya iskolázottsága szerint, 2017, százalék. Grafika: Hermann Zoltá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0748" y="2562045"/>
            <a:ext cx="6676554" cy="4295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1043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tanulók </a:t>
            </a:r>
            <a:r>
              <a:rPr lang="hu-HU" b="1" dirty="0" smtClean="0"/>
              <a:t>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a:xfrm>
            <a:off x="336104" y="1878923"/>
            <a:ext cx="10515600" cy="4351338"/>
          </a:xfrm>
        </p:spPr>
        <p:txBody>
          <a:bodyPr>
            <a:normAutofit/>
          </a:bodyPr>
          <a:lstStyle/>
          <a:p>
            <a:pPr marL="0" indent="0" algn="ctr">
              <a:buNone/>
            </a:pPr>
            <a:r>
              <a:rPr lang="hu-HU" sz="2600" dirty="0"/>
              <a:t>Internet lefedés Magyarországon (260- 450 db- ezer főre)</a:t>
            </a:r>
          </a:p>
          <a:p>
            <a:pPr marL="0" indent="0">
              <a:buNone/>
            </a:pPr>
            <a:endParaRPr lang="hu-HU" sz="2600" dirty="0"/>
          </a:p>
        </p:txBody>
      </p:sp>
      <p:pic>
        <p:nvPicPr>
          <p:cNvPr id="6" name="Kép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2991" y="736240"/>
            <a:ext cx="12192000" cy="6530108"/>
          </a:xfrm>
          <a:prstGeom prst="rect">
            <a:avLst/>
          </a:prstGeom>
        </p:spPr>
      </p:pic>
    </p:spTree>
    <p:extLst>
      <p:ext uri="{BB962C8B-B14F-4D97-AF65-F5344CB8AC3E}">
        <p14:creationId xmlns:p14="http://schemas.microsoft.com/office/powerpoint/2010/main" val="21488003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tanulók </a:t>
            </a:r>
            <a:r>
              <a:rPr lang="hu-HU" b="1" dirty="0" smtClean="0"/>
              <a:t>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p:txBody>
          <a:bodyPr>
            <a:normAutofit/>
          </a:bodyPr>
          <a:lstStyle/>
          <a:p>
            <a:pPr marL="0" indent="0">
              <a:buNone/>
            </a:pPr>
            <a:r>
              <a:rPr lang="hu-HU" sz="2600" dirty="0"/>
              <a:t>Az iskola,  pedagógus nem várhatja el, hogy mindenki minden eszközzel rendelkezzen, neki kell alkalmazkodnia a körülményekhez (jótékonysági akciók, iskolai eszközkölcsönzés, árkedvezmények). Az </a:t>
            </a:r>
            <a:r>
              <a:rPr lang="hu-HU" sz="2600" dirty="0" err="1" smtClean="0"/>
              <a:t>sms-től</a:t>
            </a:r>
            <a:r>
              <a:rPr lang="hu-HU" sz="2600" dirty="0" smtClean="0"/>
              <a:t> </a:t>
            </a:r>
            <a:r>
              <a:rPr lang="hu-HU" sz="2600" dirty="0"/>
              <a:t>az online tanórákig.</a:t>
            </a:r>
          </a:p>
        </p:txBody>
      </p:sp>
      <p:pic>
        <p:nvPicPr>
          <p:cNvPr id="6" name="Picture 2" descr="Hitelt kellett felvenni sok családnak a digitális távoktatás miatt - Napi.h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0498" y="3211950"/>
            <a:ext cx="5351091" cy="334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96332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a:t>
            </a:r>
            <a:r>
              <a:rPr lang="hu-HU" b="1" dirty="0" smtClean="0"/>
              <a:t>tanulók </a:t>
            </a:r>
            <a:r>
              <a:rPr lang="hu-HU" b="1" dirty="0"/>
              <a:t>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p:txBody>
          <a:bodyPr>
            <a:noAutofit/>
          </a:bodyPr>
          <a:lstStyle/>
          <a:p>
            <a:pPr fontAlgn="base"/>
            <a:r>
              <a:rPr lang="hu-HU" sz="2600" dirty="0"/>
              <a:t>Egyik iskola, pedagógus sem gondolhatja úgy, hogy az órarendi órákat egy az egyben online tartja meg. A digitális munkarend nem az órák online tartását jelenti. Más munkarendre kellett  áttérni, és nem tanítási órákat kellett tartani (egy nap hat tanórát lehetetlen online leadni és arra felkészülni) . </a:t>
            </a:r>
          </a:p>
          <a:p>
            <a:pPr fontAlgn="base"/>
            <a:r>
              <a:rPr lang="hu-HU" sz="2600" dirty="0"/>
              <a:t>Napjainkban a vegyes oktatásnál a szülők valós és digitális oktatást is szeretnének egyszerre (hiányzó tanulóknak online tananyag leadást kérnek).</a:t>
            </a:r>
          </a:p>
          <a:p>
            <a:r>
              <a:rPr lang="hu-HU" sz="2600" dirty="0" smtClean="0"/>
              <a:t>Bár </a:t>
            </a:r>
            <a:r>
              <a:rPr lang="hu-HU" sz="2600" dirty="0"/>
              <a:t>sokan használták a Kréta rendszer „házi feladat” funkcióját a feladatok elküldésére és ennek dokumentálására, nem szabad elfeledkezni arról, hogy nem házi feladatot küldtünk, hanem a tanítási órákat igyekeztünk feladatok küldésével </a:t>
            </a:r>
            <a:r>
              <a:rPr lang="hu-HU" sz="2600" dirty="0" smtClean="0"/>
              <a:t>pótolni.</a:t>
            </a:r>
            <a:endParaRPr lang="hu-HU" sz="2600" dirty="0"/>
          </a:p>
        </p:txBody>
      </p:sp>
    </p:spTree>
    <p:extLst>
      <p:ext uri="{BB962C8B-B14F-4D97-AF65-F5344CB8AC3E}">
        <p14:creationId xmlns:p14="http://schemas.microsoft.com/office/powerpoint/2010/main" val="14900798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a:t>
            </a:r>
            <a:r>
              <a:rPr lang="hu-HU" b="1" dirty="0" smtClean="0"/>
              <a:t>tanulók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pic>
        <p:nvPicPr>
          <p:cNvPr id="5" name="Picture 2" descr="szeged.hu - Digitális távoktatás: itt a minisztérium ajánlása – türelmet és  megértést kér az oktatási kormányza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28144" y="1825625"/>
            <a:ext cx="7735712"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58536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tanulók </a:t>
            </a:r>
            <a:r>
              <a:rPr lang="hu-HU" b="1" dirty="0" smtClean="0"/>
              <a:t>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p:txBody>
          <a:bodyPr>
            <a:normAutofit/>
          </a:bodyPr>
          <a:lstStyle/>
          <a:p>
            <a:r>
              <a:rPr lang="hu-HU" sz="2600" dirty="0"/>
              <a:t>A pedagógusok párhuzamos adminisztrációra kényszerültek a leadott tananyag tartalmi bizonyíthatósága és az  ellenőrzések miatta Kréta és online felületen, továbbá a hiányzó tanulók is igényelték a digitális tanóra utólagos megtekintését.). </a:t>
            </a:r>
            <a:endParaRPr lang="hu-HU" sz="2600" dirty="0" smtClean="0"/>
          </a:p>
          <a:p>
            <a:pPr marL="0" indent="0">
              <a:buNone/>
            </a:pPr>
            <a:endParaRPr lang="hu-HU" sz="2600" dirty="0"/>
          </a:p>
          <a:p>
            <a:r>
              <a:rPr lang="hu-HU" sz="2600" dirty="0"/>
              <a:t>Ha alkalmaz is az iskola élő online jelenléttel használt eszközt, nem szabad az ismeretátadást egyedül erre koncentrálni. Gondolni kell azokra is, akik valamilyen technikai hiányosság vagy hiba miatt nem, vagy csak részben, vagy csak gyenge minőségben tudták követni az adott órát, bejelentkezést</a:t>
            </a:r>
            <a:r>
              <a:rPr lang="hu-HU" sz="2600" dirty="0" smtClean="0"/>
              <a:t>.</a:t>
            </a:r>
            <a:endParaRPr lang="hu-HU" sz="2600" dirty="0"/>
          </a:p>
        </p:txBody>
      </p:sp>
    </p:spTree>
    <p:extLst>
      <p:ext uri="{BB962C8B-B14F-4D97-AF65-F5344CB8AC3E}">
        <p14:creationId xmlns:p14="http://schemas.microsoft.com/office/powerpoint/2010/main" val="4002344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tanulók </a:t>
            </a:r>
            <a:r>
              <a:rPr lang="hu-HU" b="1" dirty="0" smtClean="0"/>
              <a:t>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a:xfrm>
            <a:off x="838200" y="1825624"/>
            <a:ext cx="11014494" cy="5032375"/>
          </a:xfrm>
        </p:spPr>
        <p:txBody>
          <a:bodyPr>
            <a:normAutofit fontScale="92500" lnSpcReduction="20000"/>
          </a:bodyPr>
          <a:lstStyle/>
          <a:p>
            <a:pPr fontAlgn="base"/>
            <a:r>
              <a:rPr lang="hu-HU" dirty="0" smtClean="0"/>
              <a:t>Bár </a:t>
            </a:r>
            <a:r>
              <a:rPr lang="hu-HU" dirty="0"/>
              <a:t>sok kiváló eszközből válogathatunk, lehetőség szerint ne használjon az iskola többféle online platformot, arra kell törekedni, hogy az intézmény e tekintetben egységes legyen. Egyrészt nem mindenki rendelkezik egyforma technikai feltételekkel, másrészt ha egy család több gyermekének több pedagógus elvárása szerint kell különféle felületekre regisztrálnia, bejelentkeznie, kijelentkeznie, egy idő után könnyen követhetetlenné válhat a helyzet. A túl sok felület alkalmazása adatvédelmi problémákhoz is vezethet</a:t>
            </a:r>
            <a:r>
              <a:rPr lang="hu-HU" dirty="0" smtClean="0"/>
              <a:t>.</a:t>
            </a:r>
          </a:p>
          <a:p>
            <a:pPr marL="0" indent="0" fontAlgn="base">
              <a:buNone/>
            </a:pPr>
            <a:endParaRPr lang="hu-HU" dirty="0"/>
          </a:p>
          <a:p>
            <a:pPr fontAlgn="base"/>
            <a:r>
              <a:rPr lang="hu-HU" dirty="0"/>
              <a:t>Vegyük figyelembe, hogy a közösségi oldalak a magánszféra részét képezik, ezért oktatási célra nem ajánlatos használni ezeket. Nem várható el egyetlen tanulótól sem (és ez nem csak a digitális oktatásra igaz), hogy azért regisztráljon egy közösségi oldalra, hogy a tananyagot megkapja. Ezek kiválóan alkalmasak viszont a kapcsolattartásra, de mivel az ezekhez való csatlakozás csakis egyéni döntés lehet, a kapcsolattartásnak sem lehetnek kizárólagos eszközei</a:t>
            </a:r>
          </a:p>
          <a:p>
            <a:pPr marL="0" indent="0">
              <a:buNone/>
            </a:pPr>
            <a:endParaRPr lang="hu-HU" sz="2600" dirty="0"/>
          </a:p>
        </p:txBody>
      </p:sp>
    </p:spTree>
    <p:extLst>
      <p:ext uri="{BB962C8B-B14F-4D97-AF65-F5344CB8AC3E}">
        <p14:creationId xmlns:p14="http://schemas.microsoft.com/office/powerpoint/2010/main" val="29698777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a:t>
            </a:r>
            <a:r>
              <a:rPr lang="hu-HU" b="1" dirty="0" smtClean="0"/>
              <a:t>tanulók </a:t>
            </a:r>
            <a:r>
              <a:rPr lang="hu-HU" b="1" dirty="0"/>
              <a:t>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a:xfrm>
            <a:off x="838200" y="1825624"/>
            <a:ext cx="11014494" cy="5032375"/>
          </a:xfrm>
        </p:spPr>
        <p:txBody>
          <a:bodyPr>
            <a:normAutofit/>
          </a:bodyPr>
          <a:lstStyle/>
          <a:p>
            <a:pPr marL="0" indent="0">
              <a:buNone/>
            </a:pPr>
            <a:r>
              <a:rPr lang="hu-HU" sz="2600" dirty="0"/>
              <a:t>Ne telepedjünk rá a tanuló, a család egész napjára! Ahogy a hagyományos munkarendben, a digitális munkarendben is legyen kezdete és vége az iskolai napnak! A tanulóknak szabadidőre, kikapcsolódásra, mozgásra is szükségük van, attól, hogy „egész nap otthon ülnek” az iskola még iskola marad.</a:t>
            </a:r>
          </a:p>
        </p:txBody>
      </p:sp>
      <p:pic>
        <p:nvPicPr>
          <p:cNvPr id="5" name="Picture 4" descr="https://azonnali.hu/attachment/0038/37521_copy_1_tavoktatas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8101" y="3556871"/>
            <a:ext cx="6474691" cy="35190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94981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336104" y="422048"/>
            <a:ext cx="10515600" cy="1325563"/>
          </a:xfrm>
        </p:spPr>
        <p:txBody>
          <a:bodyPr>
            <a:normAutofit fontScale="90000"/>
          </a:bodyPr>
          <a:lstStyle/>
          <a:p>
            <a:pPr algn="ctr"/>
            <a:r>
              <a:rPr lang="hu-HU" b="1" dirty="0" smtClean="0"/>
              <a:t/>
            </a:r>
            <a:br>
              <a:rPr lang="hu-HU" b="1" dirty="0" smtClean="0"/>
            </a:br>
            <a:r>
              <a:rPr lang="hu-HU" b="1" dirty="0"/>
              <a:t>	</a:t>
            </a:r>
            <a:r>
              <a:rPr lang="hu-HU" b="1" dirty="0" smtClean="0"/>
              <a:t>I</a:t>
            </a:r>
            <a:r>
              <a:rPr lang="hu-HU" b="1" dirty="0"/>
              <a:t>. A tanulók </a:t>
            </a:r>
            <a:r>
              <a:rPr lang="hu-HU" b="1" dirty="0" smtClean="0"/>
              <a:t>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a:xfrm>
            <a:off x="838200" y="1825624"/>
            <a:ext cx="11014494" cy="5032375"/>
          </a:xfrm>
        </p:spPr>
        <p:txBody>
          <a:bodyPr>
            <a:normAutofit/>
          </a:bodyPr>
          <a:lstStyle/>
          <a:p>
            <a:pPr fontAlgn="base"/>
            <a:r>
              <a:rPr lang="hu-HU" sz="2600" dirty="0"/>
              <a:t>Ezzel összefüggésben a számonkérésben is szakítani kell azzal a sémával, mely szerint a tanár feladja, a tanuló megtanulja, a tanár kikérdezi a tananyagot. Olyan feladatokat, munkákat kell értékelni, amelyek a tananyag megértését, illetve gyakorlati hasznosítását bizonyítják</a:t>
            </a:r>
            <a:r>
              <a:rPr lang="hu-HU" sz="2600" dirty="0" smtClean="0"/>
              <a:t>.</a:t>
            </a:r>
          </a:p>
          <a:p>
            <a:pPr marL="0" indent="0" fontAlgn="base">
              <a:buNone/>
            </a:pPr>
            <a:endParaRPr lang="hu-HU" sz="2600" dirty="0"/>
          </a:p>
          <a:p>
            <a:pPr fontAlgn="base"/>
            <a:r>
              <a:rPr lang="hu-HU" sz="2600" dirty="0"/>
              <a:t>Szakítani kell a tananyag segédeszköz nélküli, memóriából történő felidézésének követelményével is. A digitális oktatásban sokkal inkább előtérbe kerül a források használata, a rendelkezésre álló adatok szellemileg kreatív, összefüggésekben való alkalmazása.</a:t>
            </a:r>
          </a:p>
          <a:p>
            <a:pPr marL="0" indent="0">
              <a:buNone/>
            </a:pPr>
            <a:endParaRPr lang="hu-HU" sz="2600" dirty="0"/>
          </a:p>
        </p:txBody>
      </p:sp>
    </p:spTree>
    <p:extLst>
      <p:ext uri="{BB962C8B-B14F-4D97-AF65-F5344CB8AC3E}">
        <p14:creationId xmlns:p14="http://schemas.microsoft.com/office/powerpoint/2010/main" val="25994242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356391"/>
            <a:ext cx="10515600" cy="1325563"/>
          </a:xfrm>
        </p:spPr>
        <p:txBody>
          <a:bodyPr>
            <a:normAutofit fontScale="90000"/>
          </a:bodyPr>
          <a:lstStyle/>
          <a:p>
            <a:pPr algn="ctr"/>
            <a:r>
              <a:rPr lang="hu-HU" b="1" dirty="0" smtClean="0"/>
              <a:t/>
            </a:r>
            <a:br>
              <a:rPr lang="hu-HU" b="1" dirty="0" smtClean="0"/>
            </a:br>
            <a:r>
              <a:rPr lang="hu-HU" b="1" dirty="0"/>
              <a:t>	 II. A </a:t>
            </a:r>
            <a:r>
              <a:rPr lang="hu-HU" b="1" dirty="0" smtClean="0"/>
              <a:t>nevelőtestület </a:t>
            </a:r>
            <a:r>
              <a:rPr lang="hu-HU" b="1" dirty="0"/>
              <a:t>és iskola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pic>
        <p:nvPicPr>
          <p:cNvPr id="8" name="Picture 2" descr="Akkor nyissanak ki az iskolák, ha változtatnak azon, amit nyújtanak"/>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73200" y="2128293"/>
            <a:ext cx="6918384" cy="4032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12158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356391"/>
            <a:ext cx="10515600" cy="1325563"/>
          </a:xfrm>
        </p:spPr>
        <p:txBody>
          <a:bodyPr>
            <a:normAutofit fontScale="90000"/>
          </a:bodyPr>
          <a:lstStyle/>
          <a:p>
            <a:pPr algn="ctr"/>
            <a:r>
              <a:rPr lang="hu-HU" b="1" dirty="0" smtClean="0"/>
              <a:t/>
            </a:r>
            <a:br>
              <a:rPr lang="hu-HU" b="1" dirty="0" smtClean="0"/>
            </a:br>
            <a:r>
              <a:rPr lang="hu-HU" b="1" dirty="0"/>
              <a:t>	 II. A nevelőtestület </a:t>
            </a:r>
            <a:r>
              <a:rPr lang="hu-HU" b="1" dirty="0" smtClean="0"/>
              <a:t>és </a:t>
            </a:r>
            <a:r>
              <a:rPr lang="hu-HU" b="1" dirty="0"/>
              <a:t>iskola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a:xfrm>
            <a:off x="838200" y="2093044"/>
            <a:ext cx="10515600" cy="4351338"/>
          </a:xfrm>
        </p:spPr>
        <p:txBody>
          <a:bodyPr/>
          <a:lstStyle/>
          <a:p>
            <a:r>
              <a:rPr lang="hu-HU" sz="2600" dirty="0"/>
              <a:t>A tanároknak sem szabad megfeledkezniük arról, hogy nem csak az ő tantárgyuk létezik. Az egyes tantárgyak a pedagógiai program részeként egymást kiegészítve, egymást támogatva, egységes egészként szolgálják a tanulók képességfejlesztését. Az általános iskola, de még a középiskola sem egyetem, nem egy-egy diszciplína elsajátíttatása, hanem a komplex személyiségfejlesztés a feladata</a:t>
            </a:r>
            <a:r>
              <a:rPr lang="hu-HU" sz="2600" dirty="0" smtClean="0"/>
              <a:t>.</a:t>
            </a:r>
          </a:p>
          <a:p>
            <a:pPr marL="0" indent="0">
              <a:buNone/>
            </a:pPr>
            <a:endParaRPr lang="hu-HU" sz="2600" dirty="0"/>
          </a:p>
          <a:p>
            <a:r>
              <a:rPr lang="hu-HU" sz="2600" dirty="0" smtClean="0"/>
              <a:t>Fontos</a:t>
            </a:r>
            <a:r>
              <a:rPr lang="hu-HU" sz="2600" dirty="0"/>
              <a:t>, hogy az otthon dolgozó pedagógus se feledkezzen meg arról, hogy munkáját egy nevelőtestület tagjaként végzi. Támogassuk egymást, osszuk meg egymással ötleteinket, tapasztalatainkat!</a:t>
            </a:r>
          </a:p>
          <a:p>
            <a:endParaRPr lang="hu-HU" dirty="0"/>
          </a:p>
        </p:txBody>
      </p:sp>
    </p:spTree>
    <p:extLst>
      <p:ext uri="{BB962C8B-B14F-4D97-AF65-F5344CB8AC3E}">
        <p14:creationId xmlns:p14="http://schemas.microsoft.com/office/powerpoint/2010/main" val="15212858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356391"/>
            <a:ext cx="10515600" cy="1325563"/>
          </a:xfrm>
        </p:spPr>
        <p:txBody>
          <a:bodyPr>
            <a:normAutofit fontScale="90000"/>
          </a:bodyPr>
          <a:lstStyle/>
          <a:p>
            <a:pPr algn="ctr"/>
            <a:r>
              <a:rPr lang="hu-HU" b="1" dirty="0" smtClean="0"/>
              <a:t/>
            </a:r>
            <a:br>
              <a:rPr lang="hu-HU" b="1" dirty="0" smtClean="0"/>
            </a:br>
            <a:r>
              <a:rPr lang="hu-HU" b="1" dirty="0"/>
              <a:t>	 II. A </a:t>
            </a:r>
            <a:r>
              <a:rPr lang="hu-HU" b="1" dirty="0" smtClean="0"/>
              <a:t>nevelőtestület </a:t>
            </a:r>
            <a:r>
              <a:rPr lang="hu-HU" b="1" dirty="0"/>
              <a:t>és iskola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a:xfrm>
            <a:off x="838200" y="2093044"/>
            <a:ext cx="10515600" cy="4351338"/>
          </a:xfrm>
        </p:spPr>
        <p:txBody>
          <a:bodyPr>
            <a:normAutofit/>
          </a:bodyPr>
          <a:lstStyle/>
          <a:p>
            <a:pPr fontAlgn="base"/>
            <a:r>
              <a:rPr lang="hu-HU" sz="2600" dirty="0"/>
              <a:t>Nagyon fontos a szakmai egységesség. Tudni kell a közösség tagjaként, a közösség saját elfogadott szabályai és egységes eljárásai szerint dolgozni ebben a munkarendben is</a:t>
            </a:r>
            <a:r>
              <a:rPr lang="hu-HU" sz="2600" dirty="0" smtClean="0"/>
              <a:t>.</a:t>
            </a:r>
          </a:p>
          <a:p>
            <a:pPr marL="0" indent="0" fontAlgn="base">
              <a:buNone/>
            </a:pPr>
            <a:endParaRPr lang="hu-HU" sz="2600" dirty="0"/>
          </a:p>
          <a:p>
            <a:pPr fontAlgn="base"/>
            <a:r>
              <a:rPr lang="hu-HU" sz="2600" dirty="0"/>
              <a:t>Nem szabad elfeledkezni arról, hogy amit mi vállalunk a tanulók és a szülők felé, abból könnyen elvárás lehet a többi pedagógus felé is. Szép dolog az egyéni hősiesség, de csak olyasmit vállaljunk, ami a nevelőtestület minden tagjától elvárható, minden tagja által megvalósítható</a:t>
            </a:r>
            <a:r>
              <a:rPr lang="hu-HU" sz="2600" dirty="0" smtClean="0"/>
              <a:t>.</a:t>
            </a:r>
            <a:endParaRPr lang="hu-HU" sz="2600" dirty="0"/>
          </a:p>
        </p:txBody>
      </p:sp>
    </p:spTree>
    <p:extLst>
      <p:ext uri="{BB962C8B-B14F-4D97-AF65-F5344CB8AC3E}">
        <p14:creationId xmlns:p14="http://schemas.microsoft.com/office/powerpoint/2010/main" val="17514556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356391"/>
            <a:ext cx="10515600" cy="1325563"/>
          </a:xfrm>
        </p:spPr>
        <p:txBody>
          <a:bodyPr>
            <a:normAutofit fontScale="90000"/>
          </a:bodyPr>
          <a:lstStyle/>
          <a:p>
            <a:pPr algn="ctr"/>
            <a:r>
              <a:rPr lang="hu-HU" b="1" dirty="0" smtClean="0"/>
              <a:t/>
            </a:r>
            <a:br>
              <a:rPr lang="hu-HU" b="1" dirty="0" smtClean="0"/>
            </a:br>
            <a:r>
              <a:rPr lang="hu-HU" b="1" dirty="0"/>
              <a:t>	 II. A </a:t>
            </a:r>
            <a:r>
              <a:rPr lang="hu-HU" b="1" dirty="0" smtClean="0"/>
              <a:t>nevelőtestület </a:t>
            </a:r>
            <a:r>
              <a:rPr lang="hu-HU" b="1" dirty="0"/>
              <a:t>és iskola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a:xfrm>
            <a:off x="838200" y="1813266"/>
            <a:ext cx="10515600" cy="4351338"/>
          </a:xfrm>
        </p:spPr>
        <p:txBody>
          <a:bodyPr>
            <a:normAutofit/>
          </a:bodyPr>
          <a:lstStyle/>
          <a:p>
            <a:pPr fontAlgn="base"/>
            <a:r>
              <a:rPr lang="hu-HU" sz="2600" dirty="0"/>
              <a:t>Senkinek sem kell napi 24 órában pedagógusnak lennie. Meg kell teremteni a munka kereteit, a digitális munkarendben is. Kell hogy legyen kezdete és vége a munkaidőnek. A pedagógusnak is van családja, intim szférája amire vigyázni </a:t>
            </a:r>
            <a:r>
              <a:rPr lang="hu-HU" sz="2600" dirty="0" smtClean="0"/>
              <a:t>kell! </a:t>
            </a:r>
            <a:r>
              <a:rPr lang="hu-HU" sz="2600" dirty="0"/>
              <a:t/>
            </a:r>
            <a:br>
              <a:rPr lang="hu-HU" sz="2600" dirty="0"/>
            </a:br>
            <a:endParaRPr lang="hu-HU" sz="2600" dirty="0" smtClean="0"/>
          </a:p>
          <a:p>
            <a:pPr fontAlgn="base"/>
            <a:r>
              <a:rPr lang="hu-HU" sz="2600" dirty="0" smtClean="0"/>
              <a:t>Egy </a:t>
            </a:r>
            <a:r>
              <a:rPr lang="hu-HU" sz="2600" dirty="0"/>
              <a:t>tanórára készülés háromszoros időt is igénybe vett a hagyományoshoz  tanórákhoz képest. Kiléptünk az iskolafalak közül, s nyilvánossá váltak tanóráink az </a:t>
            </a:r>
            <a:r>
              <a:rPr lang="hu-HU" sz="2600" dirty="0" smtClean="0"/>
              <a:t>online.</a:t>
            </a:r>
            <a:endParaRPr lang="hu-HU" sz="2600" dirty="0"/>
          </a:p>
        </p:txBody>
      </p:sp>
      <p:pic>
        <p:nvPicPr>
          <p:cNvPr id="5" name="Picture 2" descr="https://nemetorszagi-magyarok.de/sites/default/files/r_custo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06506" y="4769994"/>
            <a:ext cx="2979512" cy="1898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028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356391"/>
            <a:ext cx="10515600" cy="1325563"/>
          </a:xfrm>
        </p:spPr>
        <p:txBody>
          <a:bodyPr>
            <a:normAutofit fontScale="90000"/>
          </a:bodyPr>
          <a:lstStyle/>
          <a:p>
            <a:pPr algn="ctr"/>
            <a:r>
              <a:rPr lang="hu-HU" b="1" dirty="0" smtClean="0"/>
              <a:t/>
            </a:r>
            <a:br>
              <a:rPr lang="hu-HU" b="1" dirty="0" smtClean="0"/>
            </a:br>
            <a:r>
              <a:rPr lang="hu-HU" b="1" dirty="0"/>
              <a:t>	 II. A nevelőtestület </a:t>
            </a:r>
            <a:r>
              <a:rPr lang="hu-HU" b="1" dirty="0" smtClean="0"/>
              <a:t>és </a:t>
            </a:r>
            <a:r>
              <a:rPr lang="hu-HU" b="1" dirty="0"/>
              <a:t>iskola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a:xfrm>
            <a:off x="838200" y="1813266"/>
            <a:ext cx="10515600" cy="4351338"/>
          </a:xfrm>
        </p:spPr>
        <p:txBody>
          <a:bodyPr>
            <a:normAutofit/>
          </a:bodyPr>
          <a:lstStyle/>
          <a:p>
            <a:endParaRPr lang="hu-HU" sz="2400" b="1" dirty="0"/>
          </a:p>
          <a:p>
            <a:r>
              <a:rPr lang="hu-HU" sz="2600" dirty="0"/>
              <a:t>Platformok és online oldalak veszélyei a pedagógusoknak: a szülők és gyerekek bármikor elérhetik, sok </a:t>
            </a:r>
            <a:r>
              <a:rPr lang="hu-HU" sz="2600" dirty="0" smtClean="0"/>
              <a:t>szűretlen </a:t>
            </a:r>
            <a:r>
              <a:rPr lang="hu-HU" sz="2600" dirty="0"/>
              <a:t>információ </a:t>
            </a:r>
            <a:r>
              <a:rPr lang="hu-HU" sz="2600" dirty="0" smtClean="0"/>
              <a:t>eljut (</a:t>
            </a:r>
            <a:r>
              <a:rPr lang="hu-HU" sz="2600" dirty="0"/>
              <a:t>pletykák). Túl bizalmassá válhat az online kapcsolat a pedagógus számára. Ezek a formák tovább működnek a szülőkkel jelenleg is. </a:t>
            </a:r>
          </a:p>
          <a:p>
            <a:endParaRPr lang="hu-HU" sz="2600" dirty="0"/>
          </a:p>
          <a:p>
            <a:r>
              <a:rPr lang="hu-HU" sz="2600" dirty="0"/>
              <a:t>Nagyon fontos a folyamatos kapcsolattartás, a kommunikáció, de nem kell bármikor válaszolni egy üzenetre, nem kell bármikor fölvenni a telefont. Meg kell teremteni a kapcsolattartás kereteit is.</a:t>
            </a:r>
          </a:p>
          <a:p>
            <a:pPr marL="0" indent="0" fontAlgn="base">
              <a:buNone/>
            </a:pPr>
            <a:endParaRPr lang="hu-HU" sz="2600" dirty="0"/>
          </a:p>
        </p:txBody>
      </p:sp>
    </p:spTree>
    <p:extLst>
      <p:ext uri="{BB962C8B-B14F-4D97-AF65-F5344CB8AC3E}">
        <p14:creationId xmlns:p14="http://schemas.microsoft.com/office/powerpoint/2010/main" val="20570556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356391"/>
            <a:ext cx="10515600" cy="1325563"/>
          </a:xfrm>
        </p:spPr>
        <p:txBody>
          <a:bodyPr>
            <a:normAutofit fontScale="90000"/>
          </a:bodyPr>
          <a:lstStyle/>
          <a:p>
            <a:pPr algn="ctr"/>
            <a:r>
              <a:rPr lang="hu-HU" b="1" dirty="0" smtClean="0"/>
              <a:t/>
            </a:r>
            <a:br>
              <a:rPr lang="hu-HU" b="1" dirty="0" smtClean="0"/>
            </a:br>
            <a:r>
              <a:rPr lang="hu-HU" b="1" dirty="0"/>
              <a:t>	 II. A </a:t>
            </a:r>
            <a:r>
              <a:rPr lang="hu-HU" b="1" dirty="0" smtClean="0"/>
              <a:t>nevelőtestület </a:t>
            </a:r>
            <a:r>
              <a:rPr lang="hu-HU" b="1" dirty="0"/>
              <a:t>és iskola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a:xfrm>
            <a:off x="838200" y="2166949"/>
            <a:ext cx="10515600" cy="4351338"/>
          </a:xfrm>
        </p:spPr>
        <p:txBody>
          <a:bodyPr>
            <a:normAutofit/>
          </a:bodyPr>
          <a:lstStyle/>
          <a:p>
            <a:pPr marL="0" indent="0" fontAlgn="base">
              <a:buNone/>
            </a:pPr>
            <a:r>
              <a:rPr lang="hu-HU" sz="2600" dirty="0"/>
              <a:t>Nincs, és nem is lesz több szabadidőnk a digitális munkarendben. El kell végeznünk eddigi feladatainkat, de még azt is ki kell találnunk, hogy ezt hogyan tegyük, és sokkal időigényesebb, bonyolultabb a visszacsatolás is. Sokunknak ezen felül idős rokonairól is gondoskodnia kell, vagy szülőként egyszerre két szerepben is helyt kell állnia a digitális munkarendben. Ezt csak akkor tudjuk teljesíteni, ha tudunk szünetet tartani, ha tudunk minőségi időt tölteni önmagunkkal és szeretteinkkel. Ez sokkal fontosabb, mint egy jól megszerkesztett digitális óravázlat!</a:t>
            </a:r>
          </a:p>
          <a:p>
            <a:pPr marL="0" indent="0" fontAlgn="base">
              <a:buNone/>
            </a:pPr>
            <a:endParaRPr lang="hu-HU" sz="2600" dirty="0"/>
          </a:p>
        </p:txBody>
      </p:sp>
    </p:spTree>
    <p:extLst>
      <p:ext uri="{BB962C8B-B14F-4D97-AF65-F5344CB8AC3E}">
        <p14:creationId xmlns:p14="http://schemas.microsoft.com/office/powerpoint/2010/main" val="37658709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32418" y="356391"/>
            <a:ext cx="10515600" cy="1325563"/>
          </a:xfrm>
        </p:spPr>
        <p:txBody>
          <a:bodyPr>
            <a:normAutofit fontScale="90000"/>
          </a:bodyPr>
          <a:lstStyle/>
          <a:p>
            <a:pPr algn="ctr"/>
            <a:r>
              <a:rPr lang="hu-HU" b="1" dirty="0" smtClean="0"/>
              <a:t/>
            </a:r>
            <a:br>
              <a:rPr lang="hu-HU" b="1" dirty="0" smtClean="0"/>
            </a:br>
            <a:r>
              <a:rPr lang="hu-HU" b="1" dirty="0"/>
              <a:t>	 III. A szülők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pic>
        <p:nvPicPr>
          <p:cNvPr id="5" name="Picture 2" descr="Szeptember 1-jétől ismét távoktatás Szerbiában és Délvidéken? | Délhír  Portál"/>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73200" y="1813266"/>
            <a:ext cx="6738219" cy="4487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3970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32418" y="356391"/>
            <a:ext cx="10515600" cy="1325563"/>
          </a:xfrm>
        </p:spPr>
        <p:txBody>
          <a:bodyPr>
            <a:normAutofit fontScale="90000"/>
          </a:bodyPr>
          <a:lstStyle/>
          <a:p>
            <a:pPr algn="ctr"/>
            <a:r>
              <a:rPr lang="hu-HU" b="1" dirty="0" smtClean="0"/>
              <a:t/>
            </a:r>
            <a:br>
              <a:rPr lang="hu-HU" b="1" dirty="0" smtClean="0"/>
            </a:br>
            <a:r>
              <a:rPr lang="hu-HU" b="1" dirty="0"/>
              <a:t>	 III. A szülők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p:txBody>
          <a:bodyPr>
            <a:normAutofit/>
          </a:bodyPr>
          <a:lstStyle/>
          <a:p>
            <a:pPr fontAlgn="base"/>
            <a:r>
              <a:rPr lang="hu-HU" sz="2600" dirty="0"/>
              <a:t>A szülők segítsége nagyon fontos ebben a helyzetben, de ne feledjük, a szülőknek nincs iskola! Senki nem alapozhatja arra a kijelölt feladatokat, hogy majd a szülő segít megoldani. Ha mégis muszáj igénybe venni a segítségüket (pl. kicsiknél), tekintettel kell lenni a szülők idejének és munkabírásának végességére is</a:t>
            </a:r>
            <a:r>
              <a:rPr lang="hu-HU" sz="2600" dirty="0" smtClean="0"/>
              <a:t>.</a:t>
            </a:r>
          </a:p>
          <a:p>
            <a:pPr fontAlgn="base"/>
            <a:endParaRPr lang="hu-HU" sz="2600" dirty="0"/>
          </a:p>
          <a:p>
            <a:pPr fontAlgn="base"/>
            <a:r>
              <a:rPr lang="hu-HU" sz="2600" dirty="0"/>
              <a:t>Ha feltétlenül szükség van a szülő segítségére, figyelembe kell venni azt is, hogy a szülő nem pedagógus</a:t>
            </a:r>
            <a:r>
              <a:rPr lang="hu-HU" sz="2600" dirty="0" smtClean="0"/>
              <a:t>.</a:t>
            </a:r>
          </a:p>
          <a:p>
            <a:pPr marL="0" indent="0" fontAlgn="base">
              <a:buNone/>
            </a:pPr>
            <a:endParaRPr lang="hu-HU" sz="2600" dirty="0"/>
          </a:p>
          <a:p>
            <a:pPr fontAlgn="base"/>
            <a:r>
              <a:rPr lang="hu-HU" sz="2600" dirty="0"/>
              <a:t>A szülő részéről heti tervezés szükséges</a:t>
            </a:r>
            <a:r>
              <a:rPr lang="hu-HU" sz="2600" dirty="0" smtClean="0"/>
              <a:t>.</a:t>
            </a:r>
            <a:endParaRPr lang="hu-HU" sz="2600" dirty="0"/>
          </a:p>
        </p:txBody>
      </p:sp>
    </p:spTree>
    <p:extLst>
      <p:ext uri="{BB962C8B-B14F-4D97-AF65-F5344CB8AC3E}">
        <p14:creationId xmlns:p14="http://schemas.microsoft.com/office/powerpoint/2010/main" val="410280382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32418" y="356391"/>
            <a:ext cx="10515600" cy="1325563"/>
          </a:xfrm>
        </p:spPr>
        <p:txBody>
          <a:bodyPr>
            <a:normAutofit fontScale="90000"/>
          </a:bodyPr>
          <a:lstStyle/>
          <a:p>
            <a:pPr algn="ctr"/>
            <a:r>
              <a:rPr lang="hu-HU" b="1" dirty="0" smtClean="0"/>
              <a:t/>
            </a:r>
            <a:br>
              <a:rPr lang="hu-HU" b="1" dirty="0" smtClean="0"/>
            </a:br>
            <a:r>
              <a:rPr lang="hu-HU" b="1" dirty="0"/>
              <a:t>	 III. A szülők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p:txBody>
          <a:bodyPr>
            <a:normAutofit/>
          </a:bodyPr>
          <a:lstStyle/>
          <a:p>
            <a:r>
              <a:rPr lang="hu-HU" sz="2600" dirty="0"/>
              <a:t>Sajnos a szülők egy része nem ellenőrizte a gyerekének napi programját és előrehaladását. Hetek után a szülők elfáradtak.</a:t>
            </a:r>
          </a:p>
          <a:p>
            <a:endParaRPr lang="hu-HU" sz="2600" dirty="0"/>
          </a:p>
          <a:p>
            <a:r>
              <a:rPr lang="hu-HU" sz="2600" dirty="0"/>
              <a:t> A tanuló esetenként 10-12 órát is az iskolában tölt, ami nem biztos, hogy jó neki, de egészen biztos, hogy ártalmas, ha valaki (akár felnőtt is) 10-12 órát tölt a számítógép előtt. A szülők egy része képtelen ellenőrizni a gyerekek etikus internetezési szokásait (Szűrőprogramok, zárt platformokat hozható létre).</a:t>
            </a:r>
          </a:p>
        </p:txBody>
      </p:sp>
    </p:spTree>
    <p:extLst>
      <p:ext uri="{BB962C8B-B14F-4D97-AF65-F5344CB8AC3E}">
        <p14:creationId xmlns:p14="http://schemas.microsoft.com/office/powerpoint/2010/main" val="25611625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32418" y="356391"/>
            <a:ext cx="10515600" cy="1325563"/>
          </a:xfrm>
        </p:spPr>
        <p:txBody>
          <a:bodyPr>
            <a:normAutofit fontScale="90000"/>
          </a:bodyPr>
          <a:lstStyle/>
          <a:p>
            <a:pPr algn="ctr"/>
            <a:r>
              <a:rPr lang="hu-HU" b="1" dirty="0" smtClean="0"/>
              <a:t/>
            </a:r>
            <a:br>
              <a:rPr lang="hu-HU" b="1" dirty="0" smtClean="0"/>
            </a:br>
            <a:r>
              <a:rPr lang="hu-HU" b="1" dirty="0"/>
              <a:t>	 III. A szülők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pic>
        <p:nvPicPr>
          <p:cNvPr id="5" name="Picture 2" descr="Élet+Stílus: A nagy emberkísérlet: home office-ban a hvg.hu | hvg.hu"/>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73200" y="1995118"/>
            <a:ext cx="6342453" cy="42245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49482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232418" y="356391"/>
            <a:ext cx="10515600" cy="1325563"/>
          </a:xfrm>
        </p:spPr>
        <p:txBody>
          <a:bodyPr>
            <a:normAutofit fontScale="90000"/>
          </a:bodyPr>
          <a:lstStyle/>
          <a:p>
            <a:pPr algn="ctr"/>
            <a:r>
              <a:rPr lang="hu-HU" b="1" dirty="0" smtClean="0"/>
              <a:t/>
            </a:r>
            <a:br>
              <a:rPr lang="hu-HU" b="1" dirty="0" smtClean="0"/>
            </a:br>
            <a:r>
              <a:rPr lang="hu-HU" b="1" dirty="0"/>
              <a:t>	 III. A szülők érdekében</a:t>
            </a:r>
            <a:r>
              <a:rPr lang="hu-HU" dirty="0"/>
              <a:t/>
            </a:r>
            <a:br>
              <a:rPr lang="hu-HU" dirty="0"/>
            </a:br>
            <a:endParaRPr lang="hu-HU" dirty="0"/>
          </a:p>
        </p:txBody>
      </p:sp>
      <p:pic>
        <p:nvPicPr>
          <p:cNvPr id="3" name="Kép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6325" y="290736"/>
            <a:ext cx="1456875" cy="1456875"/>
          </a:xfrm>
          <a:prstGeom prst="rect">
            <a:avLst/>
          </a:prstGeom>
        </p:spPr>
      </p:pic>
      <p:sp>
        <p:nvSpPr>
          <p:cNvPr id="4" name="Tartalom helye 3"/>
          <p:cNvSpPr>
            <a:spLocks noGrp="1"/>
          </p:cNvSpPr>
          <p:nvPr>
            <p:ph idx="1"/>
          </p:nvPr>
        </p:nvSpPr>
        <p:spPr/>
        <p:txBody>
          <a:bodyPr/>
          <a:lstStyle/>
          <a:p>
            <a:endParaRPr lang="hu-HU" sz="2600" dirty="0" smtClean="0"/>
          </a:p>
          <a:p>
            <a:r>
              <a:rPr lang="hu-HU" sz="2600" dirty="0" smtClean="0"/>
              <a:t>A </a:t>
            </a:r>
            <a:r>
              <a:rPr lang="hu-HU" sz="2600" dirty="0"/>
              <a:t>szülők a távoktatás során érzékelték, hogy a pedagógusok milyen felelősségteljes, összetett szakmai munkát végeznek. A távoktatás </a:t>
            </a:r>
            <a:r>
              <a:rPr lang="hu-HU" sz="2600" dirty="0" smtClean="0"/>
              <a:t>elmúltával </a:t>
            </a:r>
            <a:r>
              <a:rPr lang="hu-HU" sz="2600" dirty="0"/>
              <a:t>is érzékelhető, hogy tisztelettel és megbecsüléssel viszonyulnak az iskolához és a pedagógusokhoz.</a:t>
            </a:r>
            <a:br>
              <a:rPr lang="hu-HU" sz="2600" dirty="0"/>
            </a:br>
            <a:r>
              <a:rPr lang="hu-HU" sz="2600" dirty="0"/>
              <a:t/>
            </a:r>
            <a:br>
              <a:rPr lang="hu-HU" sz="2600" dirty="0"/>
            </a:br>
            <a:endParaRPr lang="hu-HU" sz="2600" dirty="0" smtClean="0"/>
          </a:p>
          <a:p>
            <a:r>
              <a:rPr lang="hu-HU" sz="2600" dirty="0" smtClean="0"/>
              <a:t>Megnőtt </a:t>
            </a:r>
            <a:r>
              <a:rPr lang="hu-HU" sz="2600" dirty="0"/>
              <a:t>a szülők, tanulók és pedagógusok felelőssége a távoktatás során.</a:t>
            </a:r>
            <a:r>
              <a:rPr lang="hu-HU" b="1" dirty="0"/>
              <a:t/>
            </a:r>
            <a:br>
              <a:rPr lang="hu-HU" b="1" dirty="0"/>
            </a:br>
            <a:endParaRPr lang="hu-HU" dirty="0"/>
          </a:p>
        </p:txBody>
      </p:sp>
    </p:spTree>
    <p:extLst>
      <p:ext uri="{BB962C8B-B14F-4D97-AF65-F5344CB8AC3E}">
        <p14:creationId xmlns:p14="http://schemas.microsoft.com/office/powerpoint/2010/main" val="15838347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838200" y="951345"/>
            <a:ext cx="10515600" cy="739343"/>
          </a:xfrm>
        </p:spPr>
        <p:txBody>
          <a:bodyPr>
            <a:normAutofit fontScale="90000"/>
          </a:bodyPr>
          <a:lstStyle/>
          <a:p>
            <a:r>
              <a:rPr lang="hu-HU" b="1" dirty="0"/>
              <a:t> </a:t>
            </a:r>
            <a:r>
              <a:rPr lang="hu-HU" b="1" dirty="0" smtClean="0"/>
              <a:t>           </a:t>
            </a:r>
            <a:r>
              <a:rPr lang="hu-HU" sz="6000" b="1" dirty="0" smtClean="0"/>
              <a:t>Együtt megoldjuk ezt is!</a:t>
            </a:r>
            <a:br>
              <a:rPr lang="hu-HU" sz="6000" b="1" dirty="0" smtClean="0"/>
            </a:br>
            <a:r>
              <a:rPr lang="hu-HU" sz="6000" b="1" dirty="0" smtClean="0"/>
              <a:t/>
            </a:r>
            <a:br>
              <a:rPr lang="hu-HU" sz="6000" b="1" dirty="0" smtClean="0"/>
            </a:br>
            <a:endParaRPr lang="hu-HU" sz="6000" b="1" dirty="0"/>
          </a:p>
        </p:txBody>
      </p:sp>
      <p:pic>
        <p:nvPicPr>
          <p:cNvPr id="11266" name="Picture 2" descr="KORONAVÍRUS IDEJÉN – Felhívás óvodások, tanulók és diákok részére – SZMPSZ"/>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359563" y="1108580"/>
            <a:ext cx="1644073" cy="2050473"/>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Amazon.com: SkyLabel OK Thumb Up Yellow Funny Smile Bumper Sticker Vinyl  Art Decal for Car Truck Van Window Bike Laptop: Home &amp; Kitch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1968" y="3159053"/>
            <a:ext cx="4466505" cy="3943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247995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é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376</TotalTime>
  <Words>1239</Words>
  <Application>Microsoft Office PowerPoint</Application>
  <PresentationFormat>Szélesvásznú</PresentationFormat>
  <Paragraphs>75</Paragraphs>
  <Slides>25</Slides>
  <Notes>0</Notes>
  <HiddenSlides>0</HiddenSlides>
  <MMClips>0</MMClips>
  <ScaleCrop>false</ScaleCrop>
  <HeadingPairs>
    <vt:vector size="6" baseType="variant">
      <vt:variant>
        <vt:lpstr>Használt betűtípusok</vt:lpstr>
      </vt:variant>
      <vt:variant>
        <vt:i4>3</vt:i4>
      </vt:variant>
      <vt:variant>
        <vt:lpstr>Téma</vt:lpstr>
      </vt:variant>
      <vt:variant>
        <vt:i4>1</vt:i4>
      </vt:variant>
      <vt:variant>
        <vt:lpstr>Diacímek</vt:lpstr>
      </vt:variant>
      <vt:variant>
        <vt:i4>25</vt:i4>
      </vt:variant>
    </vt:vector>
  </HeadingPairs>
  <TitlesOfParts>
    <vt:vector size="29" baseType="lpstr">
      <vt:lpstr>Arial</vt:lpstr>
      <vt:lpstr>Calibri</vt:lpstr>
      <vt:lpstr>Calibri Light</vt:lpstr>
      <vt:lpstr>Office-téma</vt:lpstr>
      <vt:lpstr>Távoktatás tapasztalatai</vt:lpstr>
      <vt:lpstr>  I. A tanulók érdekében </vt:lpstr>
      <vt:lpstr>  I. A tanulók érdekében </vt:lpstr>
      <vt:lpstr>  I. A tanulók érdekében </vt:lpstr>
      <vt:lpstr>  I. A tanulók érdekében </vt:lpstr>
      <vt:lpstr>  I. A tanulók érdekében </vt:lpstr>
      <vt:lpstr>  I. A tanulók érdekében </vt:lpstr>
      <vt:lpstr>  I. A tanulók érdekében </vt:lpstr>
      <vt:lpstr>  I. A tanulók érdekében </vt:lpstr>
      <vt:lpstr>  I. A tanulók érdekében </vt:lpstr>
      <vt:lpstr>  I. A tanulók érdekében </vt:lpstr>
      <vt:lpstr>  I. A tanulók érdekében </vt:lpstr>
      <vt:lpstr>  I. A tanulók érdekében </vt:lpstr>
      <vt:lpstr>   II. A nevelőtestület és iskola érdekében </vt:lpstr>
      <vt:lpstr>   II. A nevelőtestület és iskola érdekében </vt:lpstr>
      <vt:lpstr>   II. A nevelőtestület és iskola érdekében </vt:lpstr>
      <vt:lpstr>   II. A nevelőtestület és iskola érdekében </vt:lpstr>
      <vt:lpstr>   II. A nevelőtestület és iskola érdekében </vt:lpstr>
      <vt:lpstr>   II. A nevelőtestület és iskola érdekében </vt:lpstr>
      <vt:lpstr>   III. A szülők érdekében </vt:lpstr>
      <vt:lpstr>   III. A szülők érdekében </vt:lpstr>
      <vt:lpstr>   III. A szülők érdekében </vt:lpstr>
      <vt:lpstr>   III. A szülők érdekében </vt:lpstr>
      <vt:lpstr>   III. A szülők érdekében </vt:lpstr>
      <vt:lpstr>            Együtt megoldjuk ezt is!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PowerPoint-bemutató</dc:title>
  <dc:creator>Szabó Gyula</dc:creator>
  <cp:lastModifiedBy>Horváth Péter</cp:lastModifiedBy>
  <cp:revision>50</cp:revision>
  <dcterms:created xsi:type="dcterms:W3CDTF">2020-09-27T09:06:44Z</dcterms:created>
  <dcterms:modified xsi:type="dcterms:W3CDTF">2020-10-15T09:50:37Z</dcterms:modified>
</cp:coreProperties>
</file>