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30"/>
  </p:notesMasterIdLst>
  <p:sldIdLst>
    <p:sldId id="374" r:id="rId2"/>
    <p:sldId id="472" r:id="rId3"/>
    <p:sldId id="459" r:id="rId4"/>
    <p:sldId id="487" r:id="rId5"/>
    <p:sldId id="489" r:id="rId6"/>
    <p:sldId id="471" r:id="rId7"/>
    <p:sldId id="470" r:id="rId8"/>
    <p:sldId id="485" r:id="rId9"/>
    <p:sldId id="481" r:id="rId10"/>
    <p:sldId id="484" r:id="rId11"/>
    <p:sldId id="486" r:id="rId12"/>
    <p:sldId id="479" r:id="rId13"/>
    <p:sldId id="490" r:id="rId14"/>
    <p:sldId id="476" r:id="rId15"/>
    <p:sldId id="473" r:id="rId16"/>
    <p:sldId id="474" r:id="rId17"/>
    <p:sldId id="475" r:id="rId18"/>
    <p:sldId id="454" r:id="rId19"/>
    <p:sldId id="457" r:id="rId20"/>
    <p:sldId id="458" r:id="rId21"/>
    <p:sldId id="460" r:id="rId22"/>
    <p:sldId id="461" r:id="rId23"/>
    <p:sldId id="463" r:id="rId24"/>
    <p:sldId id="465" r:id="rId25"/>
    <p:sldId id="466" r:id="rId26"/>
    <p:sldId id="467" r:id="rId27"/>
    <p:sldId id="468" r:id="rId28"/>
    <p:sldId id="392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Objects="1"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3786" y="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-munkalap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5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-munkalap1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6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-munkalap2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7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-munkalap3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8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-munkalap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910-4329-9CCD-01205A6B14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910-4329-9CCD-01205A6B14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910-4329-9CCD-01205A6B14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910-4329-9CCD-01205A6B14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910-4329-9CCD-01205A6B145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910-4329-9CCD-01205A6B145E}"/>
              </c:ext>
            </c:extLst>
          </c:dPt>
          <c:dLbls>
            <c:dLbl>
              <c:idx val="0"/>
              <c:layout>
                <c:manualLayout>
                  <c:x val="1.8302643579074747E-2"/>
                  <c:y val="2.064229279634909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950964767891494E-2"/>
                      <c:h val="0.145184126000988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910-4329-9CCD-01205A6B145E}"/>
                </c:ext>
              </c:extLst>
            </c:dLbl>
            <c:dLbl>
              <c:idx val="2"/>
              <c:layout>
                <c:manualLayout>
                  <c:x val="6.2622265966754159E-2"/>
                  <c:y val="-5.30931029454651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10-4329-9CCD-01205A6B145E}"/>
                </c:ext>
              </c:extLst>
            </c:dLbl>
            <c:dLbl>
              <c:idx val="4"/>
              <c:layout>
                <c:manualLayout>
                  <c:x val="1.3399600752570117E-2"/>
                  <c:y val="1.13893444159509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910-4329-9CCD-01205A6B145E}"/>
                </c:ext>
              </c:extLst>
            </c:dLbl>
            <c:dLbl>
              <c:idx val="5"/>
              <c:layout>
                <c:manualLayout>
                  <c:x val="3.0504405965124604E-2"/>
                  <c:y val="6.8807642654496995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879709838247392E-2"/>
                      <c:h val="0.126606062484274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910-4329-9CCD-01205A6B14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'települési kat. megoszlás'!$I$2:$I$7</c:f>
              <c:strCache>
                <c:ptCount val="6"/>
                <c:pt idx="0">
                  <c:v>község</c:v>
                </c:pt>
                <c:pt idx="1">
                  <c:v>város</c:v>
                </c:pt>
                <c:pt idx="2">
                  <c:v>nagyközség</c:v>
                </c:pt>
                <c:pt idx="3">
                  <c:v>megyeszékhely, megyei jogú város</c:v>
                </c:pt>
                <c:pt idx="4">
                  <c:v>megyei jogú város</c:v>
                </c:pt>
                <c:pt idx="5">
                  <c:v>főváros</c:v>
                </c:pt>
              </c:strCache>
            </c:strRef>
          </c:cat>
          <c:val>
            <c:numRef>
              <c:f>'települési kat. megoszlás'!$J$2:$J$7</c:f>
              <c:numCache>
                <c:formatCode>General</c:formatCode>
                <c:ptCount val="6"/>
                <c:pt idx="0">
                  <c:v>6</c:v>
                </c:pt>
                <c:pt idx="1">
                  <c:v>99</c:v>
                </c:pt>
                <c:pt idx="2">
                  <c:v>4</c:v>
                </c:pt>
                <c:pt idx="3">
                  <c:v>36</c:v>
                </c:pt>
                <c:pt idx="4">
                  <c:v>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910-4329-9CCD-01205A6B145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'Alföldi ASZC'!$Q$3</c:f>
              <c:strCache>
                <c:ptCount val="1"/>
                <c:pt idx="0">
                  <c:v>Megoszlás (%)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8E-48CF-94CE-D5190212DF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8E-48CF-94CE-D5190212DF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8E-48CF-94CE-D5190212DF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E8E-48CF-94CE-D5190212DF2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E8E-48CF-94CE-D5190212DF2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E8E-48CF-94CE-D5190212DF2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E8E-48CF-94CE-D5190212DF2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E8E-48CF-94CE-D5190212DF2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E8E-48CF-94CE-D5190212DF2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FE8E-48CF-94CE-D5190212DF22}"/>
                </c:ext>
              </c:extLst>
            </c:dLbl>
            <c:dLbl>
              <c:idx val="3"/>
              <c:layout>
                <c:manualLayout>
                  <c:x val="-6.6813563471661175E-2"/>
                  <c:y val="6.36015916159945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8E-48CF-94CE-D5190212DF22}"/>
                </c:ext>
              </c:extLst>
            </c:dLbl>
            <c:dLbl>
              <c:idx val="4"/>
              <c:layout>
                <c:manualLayout>
                  <c:x val="-0.1045764523650482"/>
                  <c:y val="4.01826995824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89741706451217"/>
                      <c:h val="0.176223484742343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E8E-48CF-94CE-D5190212DF22}"/>
                </c:ext>
              </c:extLst>
            </c:dLbl>
            <c:dLbl>
              <c:idx val="5"/>
              <c:layout>
                <c:manualLayout>
                  <c:x val="-2.6931080915656769E-2"/>
                  <c:y val="-1.3877787807814457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07697238359342"/>
                      <c:h val="0.14063629613024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E8E-48CF-94CE-D5190212DF2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E8E-48CF-94CE-D5190212DF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spc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'Alföldi ASZC'!$P$4:$P$10</c:f>
              <c:strCache>
                <c:ptCount val="7"/>
                <c:pt idx="0">
                  <c:v>Erdészet és vadgazdálkodás</c:v>
                </c:pt>
                <c:pt idx="1">
                  <c:v>Agrárgépész</c:v>
                </c:pt>
                <c:pt idx="2">
                  <c:v>Mezőgazdaság</c:v>
                </c:pt>
                <c:pt idx="3">
                  <c:v>Élelmiszeripar</c:v>
                </c:pt>
                <c:pt idx="4">
                  <c:v>Kertészet és parképítés</c:v>
                </c:pt>
                <c:pt idx="5">
                  <c:v>Környezetvédelem</c:v>
                </c:pt>
                <c:pt idx="6">
                  <c:v>Kereskedelem</c:v>
                </c:pt>
              </c:strCache>
            </c:strRef>
          </c:cat>
          <c:val>
            <c:numRef>
              <c:f>'Alföldi ASZC'!$Q$4:$Q$10</c:f>
              <c:numCache>
                <c:formatCode>0.0</c:formatCode>
                <c:ptCount val="7"/>
                <c:pt idx="0">
                  <c:v>27.211213146447559</c:v>
                </c:pt>
                <c:pt idx="1">
                  <c:v>26.099565007249879</c:v>
                </c:pt>
                <c:pt idx="2">
                  <c:v>25.519574673755436</c:v>
                </c:pt>
                <c:pt idx="3">
                  <c:v>12.034799420009666</c:v>
                </c:pt>
                <c:pt idx="4">
                  <c:v>5.0749154180763654</c:v>
                </c:pt>
                <c:pt idx="5">
                  <c:v>3.5766070565490575</c:v>
                </c:pt>
                <c:pt idx="6">
                  <c:v>0.48332527791203478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E8E-48CF-94CE-D5190212DF2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="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u-H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445061325047212"/>
          <c:y val="0.20345708050393377"/>
          <c:w val="0.46156434590784012"/>
          <c:h val="0.754467356089377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78-4272-A76F-3DFDAE7967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78-4272-A76F-3DFDAE7967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F78-4272-A76F-3DFDAE7967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F78-4272-A76F-3DFDAE7967F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F78-4272-A76F-3DFDAE7967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F78-4272-A76F-3DFDAE7967F9}"/>
              </c:ext>
            </c:extLst>
          </c:dPt>
          <c:dLbls>
            <c:dLbl>
              <c:idx val="0"/>
              <c:layout>
                <c:manualLayout>
                  <c:x val="0.19249101817214204"/>
                  <c:y val="2.37684763088824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728039670920824"/>
                      <c:h val="0.230263346268319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F78-4272-A76F-3DFDAE7967F9}"/>
                </c:ext>
              </c:extLst>
            </c:dLbl>
            <c:dLbl>
              <c:idx val="1"/>
              <c:layout>
                <c:manualLayout>
                  <c:x val="8.3333333333332309E-3"/>
                  <c:y val="9.72222222222222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78-4272-A76F-3DFDAE7967F9}"/>
                </c:ext>
              </c:extLst>
            </c:dLbl>
            <c:dLbl>
              <c:idx val="2"/>
              <c:layout>
                <c:manualLayout>
                  <c:x val="0.38053484883914906"/>
                  <c:y val="-6.01851851851851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51762420205384"/>
                      <c:h val="0.176221804511278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F78-4272-A76F-3DFDAE7967F9}"/>
                </c:ext>
              </c:extLst>
            </c:dLbl>
            <c:dLbl>
              <c:idx val="3"/>
              <c:layout>
                <c:manualLayout>
                  <c:x val="-2.7733107741697578E-2"/>
                  <c:y val="6.56392982549478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59061892867055"/>
                      <c:h val="0.176221804511278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F78-4272-A76F-3DFDAE7967F9}"/>
                </c:ext>
              </c:extLst>
            </c:dLbl>
            <c:dLbl>
              <c:idx val="4"/>
              <c:layout>
                <c:manualLayout>
                  <c:x val="-0.17176948900409375"/>
                  <c:y val="5.77963172392923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91506255361389"/>
                      <c:h val="0.183402850222057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F78-4272-A76F-3DFDAE7967F9}"/>
                </c:ext>
              </c:extLst>
            </c:dLbl>
            <c:dLbl>
              <c:idx val="5"/>
              <c:layout>
                <c:manualLayout>
                  <c:x val="4.6400156366024365E-3"/>
                  <c:y val="-5.72312894850407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8856103920871083"/>
                      <c:h val="0.12784737070927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F78-4272-A76F-3DFDAE7967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spc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'Déli ASZC'!$O$3:$O$8</c:f>
              <c:strCache>
                <c:ptCount val="6"/>
                <c:pt idx="0">
                  <c:v>Erdészet és vadgazdálkodás</c:v>
                </c:pt>
                <c:pt idx="1">
                  <c:v>Agrárgépész</c:v>
                </c:pt>
                <c:pt idx="2">
                  <c:v>Mezőgazdaság</c:v>
                </c:pt>
                <c:pt idx="3">
                  <c:v>Élelmiszeripar</c:v>
                </c:pt>
                <c:pt idx="4">
                  <c:v>Kertészet és parképítés</c:v>
                </c:pt>
                <c:pt idx="5">
                  <c:v>Környezetvédelem</c:v>
                </c:pt>
              </c:strCache>
            </c:strRef>
          </c:cat>
          <c:val>
            <c:numRef>
              <c:f>'Déli ASZC'!$P$3:$P$8</c:f>
              <c:numCache>
                <c:formatCode>0.0</c:formatCode>
                <c:ptCount val="6"/>
                <c:pt idx="0">
                  <c:v>4.7244094488188972</c:v>
                </c:pt>
                <c:pt idx="1">
                  <c:v>26.978864484044756</c:v>
                </c:pt>
                <c:pt idx="2">
                  <c:v>41.27641939494405</c:v>
                </c:pt>
                <c:pt idx="3">
                  <c:v>22.047244094488189</c:v>
                </c:pt>
                <c:pt idx="4">
                  <c:v>4.2685453791960217</c:v>
                </c:pt>
                <c:pt idx="5">
                  <c:v>0.70451719850808125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F78-4272-A76F-3DFDAE7967F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u-H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'Északi ASZC'!$S$2</c:f>
              <c:strCache>
                <c:ptCount val="1"/>
                <c:pt idx="0">
                  <c:v>Megoszlás (%)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2F3-4555-89A0-5C62D1F6539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2F3-4555-89A0-5C62D1F6539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2F3-4555-89A0-5C62D1F6539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2F3-4555-89A0-5C62D1F6539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2F3-4555-89A0-5C62D1F6539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2F3-4555-89A0-5C62D1F6539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2F3-4555-89A0-5C62D1F65397}"/>
              </c:ext>
            </c:extLst>
          </c:dPt>
          <c:dLbls>
            <c:dLbl>
              <c:idx val="0"/>
              <c:layout>
                <c:manualLayout>
                  <c:x val="1.1111111111111009E-2"/>
                  <c:y val="5.09259259259259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F3-4555-89A0-5C62D1F6539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2F3-4555-89A0-5C62D1F65397}"/>
                </c:ext>
              </c:extLst>
            </c:dLbl>
            <c:dLbl>
              <c:idx val="2"/>
              <c:layout>
                <c:manualLayout>
                  <c:x val="3.863134657836644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F3-4555-89A0-5C62D1F6539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92F3-4555-89A0-5C62D1F65397}"/>
                </c:ext>
              </c:extLst>
            </c:dLbl>
            <c:dLbl>
              <c:idx val="4"/>
              <c:layout>
                <c:manualLayout>
                  <c:x val="-3.4660753705323052E-2"/>
                  <c:y val="0.1553691746792059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09791863791903"/>
                      <c:h val="0.237624674781725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2F3-4555-89A0-5C62D1F65397}"/>
                </c:ext>
              </c:extLst>
            </c:dLbl>
            <c:dLbl>
              <c:idx val="5"/>
              <c:layout>
                <c:manualLayout>
                  <c:x val="-0.11250000000000004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86111111111107"/>
                      <c:h val="0.183402960046660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92F3-4555-89A0-5C62D1F65397}"/>
                </c:ext>
              </c:extLst>
            </c:dLbl>
            <c:dLbl>
              <c:idx val="6"/>
              <c:layout>
                <c:manualLayout>
                  <c:x val="8.333333333333332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2F3-4555-89A0-5C62D1F653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600" b="0" i="0" u="none" strike="noStrike" kern="1200" spc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'Északi ASZC'!$R$3:$R$9</c:f>
              <c:strCache>
                <c:ptCount val="7"/>
                <c:pt idx="0">
                  <c:v>Élelmiszeripar</c:v>
                </c:pt>
                <c:pt idx="1">
                  <c:v>Mezőgazdaság</c:v>
                </c:pt>
                <c:pt idx="2">
                  <c:v>Kertészet és parképítés</c:v>
                </c:pt>
                <c:pt idx="3">
                  <c:v>Agrárgépész</c:v>
                </c:pt>
                <c:pt idx="4">
                  <c:v>Erdészet és vadgazdálkodás</c:v>
                </c:pt>
                <c:pt idx="5">
                  <c:v>Környezetvédelem</c:v>
                </c:pt>
                <c:pt idx="6">
                  <c:v>Kereskedelem</c:v>
                </c:pt>
              </c:strCache>
            </c:strRef>
          </c:cat>
          <c:val>
            <c:numRef>
              <c:f>'Északi ASZC'!$S$3:$S$9</c:f>
              <c:numCache>
                <c:formatCode>0.0</c:formatCode>
                <c:ptCount val="7"/>
                <c:pt idx="0">
                  <c:v>19.69814241486068</c:v>
                </c:pt>
                <c:pt idx="1">
                  <c:v>16.369969040247678</c:v>
                </c:pt>
                <c:pt idx="2">
                  <c:v>6.424148606811146</c:v>
                </c:pt>
                <c:pt idx="3">
                  <c:v>32.236842105263158</c:v>
                </c:pt>
                <c:pt idx="4">
                  <c:v>23.297213622291022</c:v>
                </c:pt>
                <c:pt idx="5">
                  <c:v>0.69659442724458198</c:v>
                </c:pt>
                <c:pt idx="6">
                  <c:v>1.2770897832817338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2F3-4555-89A0-5C62D1F6539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20-471F-8E22-35A0937C18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E20-471F-8E22-35A0937C18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E20-471F-8E22-35A0937C18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E20-471F-8E22-35A0937C183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E20-471F-8E22-35A0937C183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E20-471F-8E22-35A0937C183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E20-471F-8E22-35A0937C183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E20-471F-8E22-35A0937C183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E20-471F-8E22-35A0937C183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E20-471F-8E22-35A0937C1831}"/>
                </c:ext>
              </c:extLst>
            </c:dLbl>
            <c:dLbl>
              <c:idx val="2"/>
              <c:layout>
                <c:manualLayout>
                  <c:x val="0.13183101845243372"/>
                  <c:y val="-3.86347874531310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527027433672695"/>
                      <c:h val="0.13148539758079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E20-471F-8E22-35A0937C183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E20-471F-8E22-35A0937C1831}"/>
                </c:ext>
              </c:extLst>
            </c:dLbl>
            <c:dLbl>
              <c:idx val="4"/>
              <c:layout>
                <c:manualLayout>
                  <c:x val="1.0431495669765659E-2"/>
                  <c:y val="0.134863117188434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84749262847815"/>
                      <c:h val="0.2108266627830974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E20-471F-8E22-35A0937C1831}"/>
                </c:ext>
              </c:extLst>
            </c:dLbl>
            <c:dLbl>
              <c:idx val="5"/>
              <c:layout>
                <c:manualLayout>
                  <c:x val="-0.12863307296119361"/>
                  <c:y val="3.85322882371196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3877438961034"/>
                      <c:h val="0.169552037226784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E20-471F-8E22-35A0937C1831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DE20-471F-8E22-35A0937C1831}"/>
                </c:ext>
              </c:extLst>
            </c:dLbl>
            <c:dLbl>
              <c:idx val="7"/>
              <c:layout>
                <c:manualLayout>
                  <c:x val="0.1476793126283836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20-471F-8E22-35A0937C18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spc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'Kisalföldi ASZC'!$Q$3:$Q$10</c:f>
              <c:strCache>
                <c:ptCount val="8"/>
                <c:pt idx="0">
                  <c:v>Élelmiszeripar</c:v>
                </c:pt>
                <c:pt idx="1">
                  <c:v>Mezőgazdaság</c:v>
                </c:pt>
                <c:pt idx="2">
                  <c:v>Kertészet és parképítés</c:v>
                </c:pt>
                <c:pt idx="3">
                  <c:v>Agrárgépész</c:v>
                </c:pt>
                <c:pt idx="4">
                  <c:v>Erdészet és vadgazdálkodás</c:v>
                </c:pt>
                <c:pt idx="5">
                  <c:v>Környezetvédelem</c:v>
                </c:pt>
                <c:pt idx="6">
                  <c:v>Kereskedelem</c:v>
                </c:pt>
                <c:pt idx="7">
                  <c:v>Földmérés</c:v>
                </c:pt>
              </c:strCache>
            </c:strRef>
          </c:cat>
          <c:val>
            <c:numRef>
              <c:f>'Kisalföldi ASZC'!$R$3:$R$10</c:f>
              <c:numCache>
                <c:formatCode>0.0</c:formatCode>
                <c:ptCount val="8"/>
                <c:pt idx="0">
                  <c:v>20.875542691751086</c:v>
                </c:pt>
                <c:pt idx="1">
                  <c:v>21.852387843704776</c:v>
                </c:pt>
                <c:pt idx="2">
                  <c:v>6.5123010130246017</c:v>
                </c:pt>
                <c:pt idx="3">
                  <c:v>25.506512301013025</c:v>
                </c:pt>
                <c:pt idx="4">
                  <c:v>17.981186685962371</c:v>
                </c:pt>
                <c:pt idx="5">
                  <c:v>3.4732272069464547</c:v>
                </c:pt>
                <c:pt idx="6">
                  <c:v>1.085383502170767</c:v>
                </c:pt>
                <c:pt idx="7">
                  <c:v>2.7134587554269176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E20-471F-8E22-35A0937C183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u-H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792317828883209"/>
          <c:y val="0.17864915415527208"/>
          <c:w val="0.27941584165545391"/>
          <c:h val="0.592047670618884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/>
      </a:pPr>
      <a:endParaRPr lang="hu-H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537953055415099"/>
          <c:y val="0.17200630243391876"/>
          <c:w val="0.45912813751810511"/>
          <c:h val="0.782341179759649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A42-4730-8D70-87116F01F7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A42-4730-8D70-87116F01F7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A42-4730-8D70-87116F01F7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A42-4730-8D70-87116F01F7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A42-4730-8D70-87116F01F7C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A42-4730-8D70-87116F01F7C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A42-4730-8D70-87116F01F7C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A42-4730-8D70-87116F01F7C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A42-4730-8D70-87116F01F7C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9A42-4730-8D70-87116F01F7CF}"/>
                </c:ext>
              </c:extLst>
            </c:dLbl>
            <c:dLbl>
              <c:idx val="3"/>
              <c:layout>
                <c:manualLayout>
                  <c:x val="-8.8983036003096899E-2"/>
                  <c:y val="4.24242484978642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42-4730-8D70-87116F01F7C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9A42-4730-8D70-87116F01F7CF}"/>
                </c:ext>
              </c:extLst>
            </c:dLbl>
            <c:dLbl>
              <c:idx val="5"/>
              <c:layout>
                <c:manualLayout>
                  <c:x val="0.19685998688202122"/>
                  <c:y val="-1.041092817510858E-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94553486125082"/>
                      <c:h val="0.168063778221900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9A42-4730-8D70-87116F01F7CF}"/>
                </c:ext>
              </c:extLst>
            </c:dLbl>
            <c:dLbl>
              <c:idx val="6"/>
              <c:layout>
                <c:manualLayout>
                  <c:x val="0.24221871341875015"/>
                  <c:y val="5.93598644555453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spc="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39543383901077"/>
                      <c:h val="0.11628494668765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9A42-4730-8D70-87116F01F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spc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'Közép-magyarországi ASZC'!$P$3:$P$9</c:f>
              <c:strCache>
                <c:ptCount val="7"/>
                <c:pt idx="0">
                  <c:v>Élelmiszeripar</c:v>
                </c:pt>
                <c:pt idx="1">
                  <c:v>Mezőgazdaság</c:v>
                </c:pt>
                <c:pt idx="2">
                  <c:v>Kertészet és parképítés</c:v>
                </c:pt>
                <c:pt idx="3">
                  <c:v>Agrárgépész</c:v>
                </c:pt>
                <c:pt idx="4">
                  <c:v>Erdészet és vadgazdálkodás</c:v>
                </c:pt>
                <c:pt idx="5">
                  <c:v>Környezetvédelem</c:v>
                </c:pt>
                <c:pt idx="6">
                  <c:v>Földmérés</c:v>
                </c:pt>
              </c:strCache>
            </c:strRef>
          </c:cat>
          <c:val>
            <c:numRef>
              <c:f>'Közép-magyarországi ASZC'!$Q$3:$Q$9</c:f>
              <c:numCache>
                <c:formatCode>0.0</c:formatCode>
                <c:ptCount val="7"/>
                <c:pt idx="0">
                  <c:v>33.944189920866307</c:v>
                </c:pt>
                <c:pt idx="1">
                  <c:v>22.365680966264058</c:v>
                </c:pt>
                <c:pt idx="2">
                  <c:v>20.324864639733445</c:v>
                </c:pt>
                <c:pt idx="3">
                  <c:v>13.494377342773845</c:v>
                </c:pt>
                <c:pt idx="4">
                  <c:v>4.9562682215743443</c:v>
                </c:pt>
                <c:pt idx="5">
                  <c:v>0.95793419408579761</c:v>
                </c:pt>
                <c:pt idx="6">
                  <c:v>3.9566847147022077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A42-4730-8D70-87116F01F7C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u-H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Kép 1">
          <a:extLst xmlns:a="http://schemas.openxmlformats.org/drawingml/2006/main">
            <a:ext uri="{FF2B5EF4-FFF2-40B4-BE49-F238E27FC236}">
              <a16:creationId xmlns:a16="http://schemas.microsoft.com/office/drawing/2014/main" id="{837E1A85-016B-45EB-B8A9-5559AAD1F3F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02321" y="975875"/>
          <a:ext cx="8645230" cy="593292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230F8-2015-46AC-9C15-B08EDE877F5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5C11E-540C-488B-B718-84796C0B45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65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D9340B-B18C-8641-BC9C-302038F7F4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62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163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D9340B-B18C-8641-BC9C-302038F7F4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163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79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1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668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8176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550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9200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703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543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195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115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16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8105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180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6178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97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0374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4C63-EAA8-467C-A513-18C1DCBE6C4D}" type="datetimeFigureOut">
              <a:rPr lang="hu-HU" smtClean="0"/>
              <a:t>2022.03.29.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7376-C894-4FFB-8CFA-DA778D4B7F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041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89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852756BB-619B-435B-9B5A-8013D38FA54E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" y="793"/>
            <a:ext cx="9141882" cy="685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8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67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315973" y="980728"/>
            <a:ext cx="8229600" cy="418306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hu-HU" sz="3600" b="1" dirty="0"/>
          </a:p>
          <a:p>
            <a:pPr marL="0" indent="0" algn="ctr">
              <a:buNone/>
            </a:pPr>
            <a:endParaRPr lang="hu-HU" sz="4000" b="1" dirty="0">
              <a:solidFill>
                <a:srgbClr val="006633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hu-HU" sz="4000" b="1" dirty="0">
                <a:solidFill>
                  <a:srgbClr val="006633"/>
                </a:solidFill>
                <a:latin typeface="+mj-lt"/>
                <a:ea typeface="+mj-ea"/>
                <a:cs typeface="+mj-cs"/>
              </a:rPr>
              <a:t>Az agrárszakképzés intézményrendszere és főbb jellemzői</a:t>
            </a:r>
          </a:p>
          <a:p>
            <a:pPr marL="0" indent="0" algn="r">
              <a:buNone/>
            </a:pPr>
            <a:endParaRPr lang="hu-HU" sz="1600" b="1" dirty="0">
              <a:solidFill>
                <a:srgbClr val="006633"/>
              </a:solidFill>
              <a:latin typeface="+mj-lt"/>
              <a:ea typeface="+mj-ea"/>
              <a:cs typeface="+mj-cs"/>
            </a:endParaRPr>
          </a:p>
          <a:p>
            <a:pPr marL="0" indent="0" algn="r">
              <a:buNone/>
            </a:pPr>
            <a:endParaRPr lang="hu-HU" sz="1600" b="1" dirty="0">
              <a:solidFill>
                <a:srgbClr val="006633"/>
              </a:solidFill>
              <a:latin typeface="+mj-lt"/>
              <a:ea typeface="+mj-ea"/>
              <a:cs typeface="+mj-cs"/>
            </a:endParaRPr>
          </a:p>
          <a:p>
            <a:pPr marL="0" indent="0" algn="r">
              <a:buNone/>
            </a:pPr>
            <a:endParaRPr lang="hu-HU" sz="1600" b="1" dirty="0">
              <a:solidFill>
                <a:srgbClr val="006633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hu-HU" sz="1600" b="1" dirty="0">
              <a:solidFill>
                <a:srgbClr val="006633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hu-HU" sz="1600" b="1" dirty="0">
                <a:solidFill>
                  <a:srgbClr val="006633"/>
                </a:solidFill>
                <a:latin typeface="+mj-lt"/>
                <a:ea typeface="+mj-ea"/>
                <a:cs typeface="+mj-cs"/>
              </a:rPr>
              <a:t>2022. március 29. Eger</a:t>
            </a:r>
          </a:p>
        </p:txBody>
      </p:sp>
    </p:spTree>
    <p:extLst>
      <p:ext uri="{BB962C8B-B14F-4D97-AF65-F5344CB8AC3E}">
        <p14:creationId xmlns:p14="http://schemas.microsoft.com/office/powerpoint/2010/main" val="151290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DB9E1BD-8B21-4514-B75D-413817E84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74" y="34993"/>
            <a:ext cx="8683048" cy="6858000"/>
          </a:xfrm>
          <a:prstGeom prst="rect">
            <a:avLst/>
          </a:prstGeom>
        </p:spPr>
      </p:pic>
      <p:sp>
        <p:nvSpPr>
          <p:cNvPr id="8" name="Cím 3">
            <a:extLst>
              <a:ext uri="{FF2B5EF4-FFF2-40B4-BE49-F238E27FC236}">
                <a16:creationId xmlns:a16="http://schemas.microsoft.com/office/drawing/2014/main" id="{AEAEF823-FB18-44F5-AA55-D9D5C407FEE8}"/>
              </a:ext>
            </a:extLst>
          </p:cNvPr>
          <p:cNvSpPr txBox="1">
            <a:spLocks/>
          </p:cNvSpPr>
          <p:nvPr/>
        </p:nvSpPr>
        <p:spPr>
          <a:xfrm>
            <a:off x="467544" y="0"/>
            <a:ext cx="804450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AKI-AM-NAK Tanulmány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079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631948" y="203703"/>
            <a:ext cx="8404548" cy="988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</a:t>
            </a: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Intézményrendszer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7BF55DAF-3AF8-4161-9BE2-F275C566D5DE}"/>
              </a:ext>
            </a:extLst>
          </p:cNvPr>
          <p:cNvSpPr txBox="1"/>
          <p:nvPr/>
        </p:nvSpPr>
        <p:spPr>
          <a:xfrm>
            <a:off x="631948" y="1137112"/>
            <a:ext cx="7900492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Magyarországon jelenleg </a:t>
            </a:r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hu-HU" sz="4000" i="1" dirty="0" smtClean="0">
                <a:solidFill>
                  <a:srgbClr val="FF0000"/>
                </a:solidFill>
              </a:rPr>
              <a:t>162 </a:t>
            </a:r>
            <a:r>
              <a:rPr lang="hu-HU" sz="4000" i="1" dirty="0">
                <a:solidFill>
                  <a:srgbClr val="FF0000"/>
                </a:solidFill>
              </a:rPr>
              <a:t>intézményben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folyik középfokú agrárszakképzés. </a:t>
            </a: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A 162 intézményben összesen </a:t>
            </a:r>
            <a:r>
              <a:rPr lang="hu-HU" sz="4000" i="1" dirty="0">
                <a:solidFill>
                  <a:srgbClr val="FF0000"/>
                </a:solidFill>
              </a:rPr>
              <a:t>16 885 diák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az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összes szakképző intézményben tanulók </a:t>
            </a:r>
            <a:r>
              <a:rPr lang="hu-HU" sz="4000" i="1" dirty="0">
                <a:solidFill>
                  <a:srgbClr val="FF0000"/>
                </a:solidFill>
              </a:rPr>
              <a:t>7,6 </a:t>
            </a:r>
            <a:r>
              <a:rPr lang="hu-HU" sz="4000" i="1" dirty="0" smtClean="0">
                <a:solidFill>
                  <a:srgbClr val="FF0000"/>
                </a:solidFill>
              </a:rPr>
              <a:t>% 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tanul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hu-HU" sz="20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Cím 3">
            <a:extLst>
              <a:ext uri="{FF2B5EF4-FFF2-40B4-BE49-F238E27FC236}">
                <a16:creationId xmlns:a16="http://schemas.microsoft.com/office/drawing/2014/main" id="{B977A2E4-BAF2-4E07-A864-100E5E59C48D}"/>
              </a:ext>
            </a:extLst>
          </p:cNvPr>
          <p:cNvSpPr txBox="1">
            <a:spLocks/>
          </p:cNvSpPr>
          <p:nvPr/>
        </p:nvSpPr>
        <p:spPr>
          <a:xfrm>
            <a:off x="6012160" y="6266512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2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flipV="1">
            <a:off x="609599" y="404664"/>
            <a:ext cx="794049" cy="2049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3999" cy="5544616"/>
          </a:xfrm>
        </p:spPr>
        <p:txBody>
          <a:bodyPr>
            <a:normAutofit/>
          </a:bodyPr>
          <a:lstStyle/>
          <a:p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Az agrárszakképzést folytató intézmények több mint </a:t>
            </a:r>
            <a:r>
              <a:rPr lang="hu-HU" sz="4000" b="1" i="1" dirty="0">
                <a:solidFill>
                  <a:srgbClr val="FF0000"/>
                </a:solidFill>
              </a:rPr>
              <a:t>80 %</a:t>
            </a:r>
            <a:r>
              <a:rPr lang="hu-HU" sz="4000" b="1" i="1" dirty="0" smtClean="0">
                <a:solidFill>
                  <a:srgbClr val="FF0000"/>
                </a:solidFill>
              </a:rPr>
              <a:t> </a:t>
            </a:r>
            <a:r>
              <a:rPr lang="hu-HU" sz="4000" b="1" i="1" dirty="0">
                <a:solidFill>
                  <a:srgbClr val="FF0000"/>
                </a:solidFill>
              </a:rPr>
              <a:t>(131 intézmény)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minisztériumi fenntartás alatt áll, amelyből </a:t>
            </a:r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4000" b="1" i="1" dirty="0" smtClean="0">
                <a:solidFill>
                  <a:srgbClr val="FF0000"/>
                </a:solidFill>
              </a:rPr>
              <a:t>58 </a:t>
            </a:r>
            <a:r>
              <a:rPr lang="hu-HU" sz="4000" b="1" i="1" dirty="0">
                <a:solidFill>
                  <a:srgbClr val="FF0000"/>
                </a:solidFill>
              </a:rPr>
              <a:t>intézmény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tartozik 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az </a:t>
            </a:r>
            <a:r>
              <a:rPr lang="hu-HU" sz="4000" b="1" i="1" dirty="0" smtClean="0">
                <a:solidFill>
                  <a:srgbClr val="FF0000"/>
                </a:solidFill>
              </a:rPr>
              <a:t>Agrárminisztériumhoz</a:t>
            </a:r>
            <a:endParaRPr lang="hu-HU" sz="4000" i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3200" i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372200" y="6464424"/>
            <a:ext cx="19173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spcAft>
                <a:spcPts val="600"/>
              </a:spcAft>
              <a:defRPr/>
            </a:pPr>
            <a:r>
              <a:rPr lang="hu-HU" sz="1600" b="1" cap="all" dirty="0">
                <a:solidFill>
                  <a:srgbClr val="90C226"/>
                </a:solidFill>
                <a:cs typeface="Arial" panose="020B0604020202020204" pitchFamily="34" charset="0"/>
              </a:rPr>
              <a:t>Forrás: AKI 2021</a:t>
            </a:r>
            <a:endParaRPr lang="en-US" sz="1600" b="1" cap="all" dirty="0">
              <a:solidFill>
                <a:srgbClr val="90C22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557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flipV="1">
            <a:off x="609599" y="404664"/>
            <a:ext cx="794049" cy="204936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3999" cy="5544616"/>
          </a:xfrm>
        </p:spPr>
        <p:txBody>
          <a:bodyPr>
            <a:normAutofit/>
          </a:bodyPr>
          <a:lstStyle/>
          <a:p>
            <a:r>
              <a:rPr lang="hu-HU" sz="4000" b="1" i="1" dirty="0" smtClean="0">
                <a:solidFill>
                  <a:srgbClr val="FF0000"/>
                </a:solidFill>
              </a:rPr>
              <a:t>9 % egyházi 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fenntartású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4000" b="1" i="1" dirty="0" smtClean="0">
                <a:solidFill>
                  <a:srgbClr val="FF0000"/>
                </a:solidFill>
              </a:rPr>
              <a:t>6 % </a:t>
            </a:r>
            <a:r>
              <a:rPr lang="hu-HU" sz="4000" b="1" i="1" dirty="0">
                <a:solidFill>
                  <a:srgbClr val="FF0000"/>
                </a:solidFill>
              </a:rPr>
              <a:t>az egyéb 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kategóriába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sorolt 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(nonprofit, ZRT, </a:t>
            </a:r>
            <a:r>
              <a:rPr lang="hu-HU" sz="4000" i="1" dirty="0" err="1" smtClean="0">
                <a:solidFill>
                  <a:schemeClr val="accent2">
                    <a:lumMod val="50000"/>
                  </a:schemeClr>
                </a:solidFill>
              </a:rPr>
              <a:t>stb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hu-HU" sz="4000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4000" i="1" dirty="0">
                <a:solidFill>
                  <a:srgbClr val="FF0000"/>
                </a:solidFill>
              </a:rPr>
              <a:t>3 %</a:t>
            </a:r>
            <a:r>
              <a:rPr lang="hu-HU" sz="4000" i="1" dirty="0" smtClean="0">
                <a:solidFill>
                  <a:srgbClr val="FF0000"/>
                </a:solidFill>
              </a:rPr>
              <a:t> </a:t>
            </a:r>
            <a:r>
              <a:rPr lang="hu-HU" sz="4000" i="1" dirty="0">
                <a:solidFill>
                  <a:srgbClr val="FF0000"/>
                </a:solidFill>
              </a:rPr>
              <a:t>alapítványi 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formában működik, </a:t>
            </a:r>
            <a:endParaRPr lang="hu-HU" sz="40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u-HU" sz="4000" b="1" i="1" dirty="0" smtClean="0">
                <a:solidFill>
                  <a:srgbClr val="FF0000"/>
                </a:solidFill>
              </a:rPr>
              <a:t>2%</a:t>
            </a:r>
            <a:r>
              <a:rPr lang="hu-HU" sz="4000" i="1" dirty="0" smtClean="0">
                <a:solidFill>
                  <a:schemeClr val="accent2">
                    <a:lumMod val="50000"/>
                  </a:schemeClr>
                </a:solidFill>
              </a:rPr>
              <a:t> pedig </a:t>
            </a:r>
            <a:r>
              <a:rPr lang="hu-HU" sz="4000" b="1" i="1" dirty="0">
                <a:solidFill>
                  <a:srgbClr val="FF0000"/>
                </a:solidFill>
              </a:rPr>
              <a:t>egyetemi</a:t>
            </a:r>
            <a:r>
              <a:rPr lang="hu-HU" sz="4000" i="1" dirty="0">
                <a:solidFill>
                  <a:schemeClr val="accent2">
                    <a:lumMod val="50000"/>
                  </a:schemeClr>
                </a:solidFill>
              </a:rPr>
              <a:t> fenntartásban van.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372200" y="6464424"/>
            <a:ext cx="19173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spcAft>
                <a:spcPts val="600"/>
              </a:spcAft>
              <a:defRPr/>
            </a:pPr>
            <a:r>
              <a:rPr lang="hu-HU" sz="1600" b="1" cap="all" dirty="0">
                <a:solidFill>
                  <a:srgbClr val="90C226"/>
                </a:solidFill>
                <a:cs typeface="Arial" panose="020B0604020202020204" pitchFamily="34" charset="0"/>
              </a:rPr>
              <a:t>Forrás: AKI 2021</a:t>
            </a:r>
            <a:endParaRPr lang="en-US" sz="1600" b="1" cap="all" dirty="0">
              <a:solidFill>
                <a:srgbClr val="90C22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79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691209" y="135361"/>
            <a:ext cx="804450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Intézménytípusok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az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új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szakképzési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rendszerben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2020.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szeptember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1-jétől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294E4E6B-54D4-47EE-BAAD-4FA7FE95A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47" y="1340768"/>
            <a:ext cx="8655214" cy="463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68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6058A02-8024-4F4E-B7B3-15B9A2C95141}"/>
              </a:ext>
            </a:extLst>
          </p:cNvPr>
          <p:cNvSpPr txBox="1">
            <a:spLocks/>
          </p:cNvSpPr>
          <p:nvPr/>
        </p:nvSpPr>
        <p:spPr>
          <a:xfrm>
            <a:off x="6444209" y="6268224"/>
            <a:ext cx="2160240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NAK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Tartalom helye 3">
            <a:extLst>
              <a:ext uri="{FF2B5EF4-FFF2-40B4-BE49-F238E27FC236}">
                <a16:creationId xmlns:a16="http://schemas.microsoft.com/office/drawing/2014/main" id="{B7586597-33DF-4F86-A247-A57419E1A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680" y="692696"/>
            <a:ext cx="8957029" cy="6135563"/>
          </a:xfrm>
          <a:prstGeom prst="rect">
            <a:avLst/>
          </a:prstGeom>
        </p:spPr>
      </p:pic>
      <p:sp>
        <p:nvSpPr>
          <p:cNvPr id="11" name="Cím 3">
            <a:extLst>
              <a:ext uri="{FF2B5EF4-FFF2-40B4-BE49-F238E27FC236}">
                <a16:creationId xmlns:a16="http://schemas.microsoft.com/office/drawing/2014/main" id="{71FC0E3E-A4AB-453A-BF72-458FF6464E40}"/>
              </a:ext>
            </a:extLst>
          </p:cNvPr>
          <p:cNvSpPr txBox="1">
            <a:spLocks/>
          </p:cNvSpPr>
          <p:nvPr/>
        </p:nvSpPr>
        <p:spPr>
          <a:xfrm>
            <a:off x="6012161" y="6266512"/>
            <a:ext cx="2448272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AM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559941" y="204215"/>
            <a:ext cx="804450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Agrárszakképzési </a:t>
            </a:r>
            <a:r>
              <a:rPr kumimoji="0" lang="en-US" sz="28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Centrumok</a:t>
            </a:r>
            <a:r>
              <a:rPr kumimoji="0" lang="en-US" sz="28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és </a:t>
            </a:r>
            <a:r>
              <a:rPr kumimoji="0" lang="en-US" sz="28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Intézményeik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875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Északi Agrárszakképzési Centrum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598" y="2160590"/>
            <a:ext cx="7130753" cy="3880773"/>
          </a:xfrm>
        </p:spPr>
        <p:txBody>
          <a:bodyPr>
            <a:normAutofit lnSpcReduction="10000"/>
          </a:bodyPr>
          <a:lstStyle/>
          <a:p>
            <a:r>
              <a:rPr lang="hu-HU" sz="4000" dirty="0" smtClean="0"/>
              <a:t>4 </a:t>
            </a:r>
            <a:r>
              <a:rPr lang="hu-HU" sz="4000" dirty="0"/>
              <a:t>megye</a:t>
            </a:r>
          </a:p>
          <a:p>
            <a:pPr lvl="3"/>
            <a:r>
              <a:rPr lang="hu-HU" sz="3400" dirty="0" smtClean="0"/>
              <a:t>Szabolcs-Szatmár-Bereg</a:t>
            </a:r>
            <a:endParaRPr lang="hu-HU" sz="3400" dirty="0"/>
          </a:p>
          <a:p>
            <a:pPr lvl="3"/>
            <a:r>
              <a:rPr lang="hu-HU" sz="3400" dirty="0" smtClean="0"/>
              <a:t>Hajdú-Bihar</a:t>
            </a:r>
            <a:endParaRPr lang="hu-HU" sz="3400" dirty="0"/>
          </a:p>
          <a:p>
            <a:pPr lvl="3"/>
            <a:r>
              <a:rPr lang="hu-HU" sz="3400" dirty="0" smtClean="0"/>
              <a:t>Borsod-Abaúj-Zemplén</a:t>
            </a:r>
          </a:p>
          <a:p>
            <a:pPr lvl="3"/>
            <a:r>
              <a:rPr lang="hu-HU" sz="3400" dirty="0" smtClean="0"/>
              <a:t>Heves</a:t>
            </a:r>
            <a:endParaRPr lang="hu-HU" sz="3400" dirty="0"/>
          </a:p>
          <a:p>
            <a:r>
              <a:rPr lang="hu-HU" sz="4000" dirty="0" smtClean="0"/>
              <a:t>13 </a:t>
            </a:r>
            <a:r>
              <a:rPr lang="hu-HU" sz="4000" dirty="0"/>
              <a:t>intézmény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5903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Déli Agrárszakképzési Centrum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4000" dirty="0" smtClean="0"/>
              <a:t> 4 megye</a:t>
            </a:r>
            <a:endParaRPr lang="hu-HU" sz="4000" dirty="0"/>
          </a:p>
          <a:p>
            <a:pPr lvl="3"/>
            <a:r>
              <a:rPr lang="hu-HU" sz="3400" dirty="0" smtClean="0"/>
              <a:t>Tolna</a:t>
            </a:r>
            <a:endParaRPr lang="hu-HU" sz="3400" dirty="0"/>
          </a:p>
          <a:p>
            <a:pPr lvl="3"/>
            <a:r>
              <a:rPr lang="hu-HU" sz="3400" dirty="0" smtClean="0"/>
              <a:t>Baranya</a:t>
            </a:r>
            <a:endParaRPr lang="hu-HU" sz="3400" dirty="0"/>
          </a:p>
          <a:p>
            <a:pPr lvl="3"/>
            <a:r>
              <a:rPr lang="hu-HU" sz="3400" dirty="0" smtClean="0"/>
              <a:t>Somogy</a:t>
            </a:r>
          </a:p>
          <a:p>
            <a:pPr lvl="3"/>
            <a:r>
              <a:rPr lang="hu-HU" sz="3400" dirty="0" smtClean="0"/>
              <a:t>Bács-Kiskun</a:t>
            </a:r>
          </a:p>
          <a:p>
            <a:pPr lvl="3"/>
            <a:endParaRPr lang="hu-HU" sz="3400" dirty="0"/>
          </a:p>
          <a:p>
            <a:r>
              <a:rPr lang="hu-HU" sz="4000" dirty="0" smtClean="0"/>
              <a:t>12 </a:t>
            </a:r>
            <a:r>
              <a:rPr lang="hu-HU" sz="4000" dirty="0"/>
              <a:t>intézmény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09640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Kisalföldi Agrárszakképzési Centrum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4000" dirty="0"/>
              <a:t> </a:t>
            </a:r>
            <a:r>
              <a:rPr lang="hu-HU" sz="4000" dirty="0" smtClean="0"/>
              <a:t>5 </a:t>
            </a:r>
            <a:r>
              <a:rPr lang="hu-HU" sz="4000" dirty="0"/>
              <a:t>megye</a:t>
            </a:r>
          </a:p>
          <a:p>
            <a:pPr lvl="3"/>
            <a:r>
              <a:rPr lang="hu-HU" sz="3400" dirty="0" smtClean="0"/>
              <a:t>Győr-Moson-Sopron</a:t>
            </a:r>
            <a:endParaRPr lang="hu-HU" sz="3400" dirty="0"/>
          </a:p>
          <a:p>
            <a:pPr lvl="3"/>
            <a:r>
              <a:rPr lang="hu-HU" sz="3400" dirty="0" smtClean="0"/>
              <a:t>Vas</a:t>
            </a:r>
            <a:endParaRPr lang="hu-HU" sz="3400" dirty="0"/>
          </a:p>
          <a:p>
            <a:pPr lvl="3"/>
            <a:r>
              <a:rPr lang="hu-HU" sz="3400" dirty="0" smtClean="0"/>
              <a:t>Komárom-Esztergom</a:t>
            </a:r>
            <a:endParaRPr lang="hu-HU" sz="3400" dirty="0"/>
          </a:p>
          <a:p>
            <a:pPr lvl="3"/>
            <a:r>
              <a:rPr lang="hu-HU" sz="3400" dirty="0" smtClean="0"/>
              <a:t>Veszprém</a:t>
            </a:r>
          </a:p>
          <a:p>
            <a:pPr lvl="3"/>
            <a:r>
              <a:rPr lang="hu-HU" sz="3400" dirty="0" smtClean="0"/>
              <a:t>Fejér</a:t>
            </a:r>
            <a:endParaRPr lang="hu-HU" sz="3400" dirty="0"/>
          </a:p>
          <a:p>
            <a:r>
              <a:rPr lang="hu-HU" sz="4000" dirty="0"/>
              <a:t>12 intézmény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14549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/>
              <a:t>Közép-magyarországi Agrárszakképzési Centrum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2 megye+ Budapest (5)</a:t>
            </a:r>
            <a:endParaRPr lang="hu-HU" sz="4000" dirty="0"/>
          </a:p>
          <a:p>
            <a:pPr lvl="3"/>
            <a:r>
              <a:rPr lang="hu-HU" sz="3400" dirty="0" smtClean="0"/>
              <a:t>Pest</a:t>
            </a:r>
            <a:endParaRPr lang="hu-HU" sz="3400" dirty="0"/>
          </a:p>
          <a:p>
            <a:pPr lvl="3"/>
            <a:r>
              <a:rPr lang="hu-HU" sz="3400" dirty="0" smtClean="0"/>
              <a:t>Nógrád</a:t>
            </a:r>
            <a:endParaRPr lang="hu-HU" sz="3400" dirty="0"/>
          </a:p>
          <a:p>
            <a:r>
              <a:rPr lang="hu-HU" sz="4000" dirty="0" smtClean="0"/>
              <a:t>11 </a:t>
            </a:r>
            <a:r>
              <a:rPr lang="hu-HU" sz="4000" dirty="0"/>
              <a:t>intézmény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1873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Alföldi Agrárszakképzési Centrum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 smtClean="0"/>
              <a:t>3 megye</a:t>
            </a:r>
          </a:p>
          <a:p>
            <a:pPr lvl="3"/>
            <a:r>
              <a:rPr lang="hu-HU" sz="3400" dirty="0" smtClean="0"/>
              <a:t>Csongrád-Csanád</a:t>
            </a:r>
          </a:p>
          <a:p>
            <a:pPr lvl="3"/>
            <a:r>
              <a:rPr lang="hu-HU" sz="3400" dirty="0" smtClean="0"/>
              <a:t>Békés</a:t>
            </a:r>
          </a:p>
          <a:p>
            <a:pPr lvl="3"/>
            <a:r>
              <a:rPr lang="hu-HU" sz="3400" dirty="0" smtClean="0"/>
              <a:t>Jász-Nagykun-Szolnok</a:t>
            </a:r>
            <a:endParaRPr lang="hu-HU" sz="3400" dirty="0"/>
          </a:p>
          <a:p>
            <a:r>
              <a:rPr lang="hu-HU" sz="4000" dirty="0" smtClean="0"/>
              <a:t>10 intézmény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990871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Agrárszakképzéshez tartozó ágazatok (24-</a:t>
            </a:r>
            <a:r>
              <a:rPr lang="hu-HU" dirty="0" smtClean="0">
                <a:solidFill>
                  <a:srgbClr val="FF0000"/>
                </a:solidFill>
              </a:rPr>
              <a:t>3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Élelmiszeripar </a:t>
            </a:r>
            <a:r>
              <a:rPr lang="hu-HU" sz="3200" dirty="0" smtClean="0"/>
              <a:t>ágazat</a:t>
            </a:r>
          </a:p>
          <a:p>
            <a:r>
              <a:rPr lang="hu-HU" sz="3200" dirty="0"/>
              <a:t>Környezetvédelem és </a:t>
            </a:r>
            <a:r>
              <a:rPr lang="hu-HU" sz="3200" dirty="0">
                <a:solidFill>
                  <a:srgbClr val="FF0000"/>
                </a:solidFill>
              </a:rPr>
              <a:t>vízügy</a:t>
            </a:r>
            <a:br>
              <a:rPr lang="hu-HU" sz="3200" dirty="0">
                <a:solidFill>
                  <a:srgbClr val="FF0000"/>
                </a:solidFill>
              </a:rPr>
            </a:br>
            <a:r>
              <a:rPr lang="hu-HU" sz="3200" dirty="0" smtClean="0">
                <a:solidFill>
                  <a:srgbClr val="FF0000"/>
                </a:solidFill>
              </a:rPr>
              <a:t>ágazat</a:t>
            </a:r>
          </a:p>
          <a:p>
            <a:r>
              <a:rPr lang="hu-HU" sz="3200" dirty="0"/>
              <a:t>Mezőgazdaság és erdészet</a:t>
            </a:r>
            <a:br>
              <a:rPr lang="hu-HU" sz="3200" dirty="0"/>
            </a:br>
            <a:r>
              <a:rPr lang="hu-HU" sz="3200" dirty="0"/>
              <a:t>ágazat</a:t>
            </a:r>
          </a:p>
        </p:txBody>
      </p:sp>
    </p:spTree>
    <p:extLst>
      <p:ext uri="{BB962C8B-B14F-4D97-AF65-F5344CB8AC3E}">
        <p14:creationId xmlns:p14="http://schemas.microsoft.com/office/powerpoint/2010/main" val="1208586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Élelmiszeripar ágazat </a:t>
            </a:r>
            <a:r>
              <a:rPr lang="hu-HU" dirty="0" smtClean="0"/>
              <a:t>(</a:t>
            </a:r>
            <a:r>
              <a:rPr lang="hu-HU" dirty="0" smtClean="0">
                <a:solidFill>
                  <a:srgbClr val="FF0000"/>
                </a:solidFill>
              </a:rPr>
              <a:t>8</a:t>
            </a:r>
            <a:r>
              <a:rPr lang="hu-HU" dirty="0" smtClean="0"/>
              <a:t>+10)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930400"/>
            <a:ext cx="9036495" cy="4110963"/>
          </a:xfrm>
        </p:spPr>
        <p:txBody>
          <a:bodyPr numCol="2">
            <a:noAutofit/>
          </a:bodyPr>
          <a:lstStyle/>
          <a:p>
            <a:r>
              <a:rPr lang="hu-HU" sz="3200" dirty="0"/>
              <a:t>Bor- és pezsgőgyártó technikus</a:t>
            </a:r>
          </a:p>
          <a:p>
            <a:r>
              <a:rPr lang="hu-HU" sz="3200" dirty="0" smtClean="0"/>
              <a:t>Élelmiszer-ellenőrzési </a:t>
            </a:r>
            <a:r>
              <a:rPr lang="hu-HU" sz="3200" dirty="0"/>
              <a:t>technikus</a:t>
            </a:r>
          </a:p>
          <a:p>
            <a:r>
              <a:rPr lang="hu-HU" sz="3200" dirty="0"/>
              <a:t>Élelmiszeripari gépész technikus</a:t>
            </a:r>
          </a:p>
          <a:p>
            <a:r>
              <a:rPr lang="hu-HU" sz="3200" dirty="0" smtClean="0"/>
              <a:t>Erjedés- </a:t>
            </a:r>
            <a:r>
              <a:rPr lang="hu-HU" sz="3200" dirty="0"/>
              <a:t>és üdítőital-ipari technikus</a:t>
            </a:r>
          </a:p>
          <a:p>
            <a:r>
              <a:rPr lang="hu-HU" sz="3200" dirty="0" smtClean="0"/>
              <a:t>Húsipari </a:t>
            </a:r>
            <a:r>
              <a:rPr lang="hu-HU" sz="3200" dirty="0"/>
              <a:t>technikus</a:t>
            </a:r>
          </a:p>
          <a:p>
            <a:r>
              <a:rPr lang="hu-HU" sz="3200" dirty="0" smtClean="0"/>
              <a:t>Sütő- </a:t>
            </a:r>
            <a:r>
              <a:rPr lang="hu-HU" sz="3200" dirty="0"/>
              <a:t>és cukrászipari technikus</a:t>
            </a:r>
          </a:p>
          <a:p>
            <a:r>
              <a:rPr lang="hu-HU" sz="3200" dirty="0" smtClean="0"/>
              <a:t>Tartósítóipari </a:t>
            </a:r>
            <a:r>
              <a:rPr lang="hu-HU" sz="3200" dirty="0"/>
              <a:t>technikus</a:t>
            </a:r>
          </a:p>
          <a:p>
            <a:r>
              <a:rPr lang="hu-HU" sz="3200" dirty="0" smtClean="0"/>
              <a:t>Tejipari </a:t>
            </a:r>
            <a:r>
              <a:rPr lang="hu-HU" sz="3200" dirty="0"/>
              <a:t>technikus</a:t>
            </a:r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786205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</a:t>
            </a:r>
            <a:r>
              <a:rPr lang="hu-HU" dirty="0" smtClean="0"/>
              <a:t>Élelmiszeripar ágazat (8+</a:t>
            </a:r>
            <a:r>
              <a:rPr lang="hu-HU" dirty="0" smtClean="0">
                <a:solidFill>
                  <a:srgbClr val="FF0000"/>
                </a:solidFill>
              </a:rPr>
              <a:t>10</a:t>
            </a:r>
            <a:r>
              <a:rPr lang="hu-HU" dirty="0" smtClean="0"/>
              <a:t>)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598" y="2160590"/>
            <a:ext cx="8930954" cy="3880773"/>
          </a:xfrm>
        </p:spPr>
        <p:txBody>
          <a:bodyPr numCol="2">
            <a:normAutofit fontScale="70000" lnSpcReduction="20000"/>
          </a:bodyPr>
          <a:lstStyle/>
          <a:p>
            <a:r>
              <a:rPr lang="hu-HU" sz="4000" dirty="0" smtClean="0"/>
              <a:t>Édességkészítő</a:t>
            </a:r>
            <a:endParaRPr lang="hu-HU" sz="4000" dirty="0"/>
          </a:p>
          <a:p>
            <a:r>
              <a:rPr lang="hu-HU" sz="4000" dirty="0" smtClean="0"/>
              <a:t>Élelmiszeripari </a:t>
            </a:r>
            <a:r>
              <a:rPr lang="hu-HU" sz="4000" dirty="0"/>
              <a:t>gépkezelő</a:t>
            </a:r>
          </a:p>
          <a:p>
            <a:r>
              <a:rPr lang="hu-HU" sz="4000" dirty="0" smtClean="0"/>
              <a:t>Erjedés- </a:t>
            </a:r>
            <a:r>
              <a:rPr lang="hu-HU" sz="4000" dirty="0"/>
              <a:t>és üdítőital-ipari termékkészítő</a:t>
            </a:r>
          </a:p>
          <a:p>
            <a:r>
              <a:rPr lang="hu-HU" sz="4000" dirty="0"/>
              <a:t>Hentes és húskészítmény-készítő</a:t>
            </a:r>
          </a:p>
          <a:p>
            <a:r>
              <a:rPr lang="hu-HU" sz="4000" dirty="0" smtClean="0"/>
              <a:t>Kistermelői </a:t>
            </a:r>
            <a:r>
              <a:rPr lang="hu-HU" sz="4000" dirty="0"/>
              <a:t>élelmiszer-előállító</a:t>
            </a:r>
          </a:p>
          <a:p>
            <a:r>
              <a:rPr lang="hu-HU" sz="4000" dirty="0"/>
              <a:t>Pék</a:t>
            </a:r>
          </a:p>
          <a:p>
            <a:r>
              <a:rPr lang="hu-HU" sz="4000" dirty="0"/>
              <a:t>Pék-cukrász</a:t>
            </a:r>
          </a:p>
          <a:p>
            <a:r>
              <a:rPr lang="hu-HU" sz="4000" dirty="0" smtClean="0"/>
              <a:t>Szőlész-borász</a:t>
            </a:r>
            <a:endParaRPr lang="hu-HU" sz="4000" dirty="0"/>
          </a:p>
          <a:p>
            <a:r>
              <a:rPr lang="hu-HU" sz="4000" dirty="0" smtClean="0"/>
              <a:t>Tartósítóiparitermék-készítő</a:t>
            </a:r>
            <a:endParaRPr lang="hu-HU" sz="4000" dirty="0"/>
          </a:p>
          <a:p>
            <a:r>
              <a:rPr lang="hu-HU" sz="4000" dirty="0" smtClean="0"/>
              <a:t>Tejtermékkészítő</a:t>
            </a:r>
            <a:endParaRPr lang="hu-HU" sz="4000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7424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Környezetvédelem és </a:t>
            </a:r>
            <a:r>
              <a:rPr lang="hu-HU" dirty="0" smtClean="0"/>
              <a:t>vízügy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ágazat </a:t>
            </a:r>
            <a:r>
              <a:rPr lang="hu-HU" dirty="0"/>
              <a:t>(2+</a:t>
            </a:r>
            <a:r>
              <a:rPr lang="hu-HU" dirty="0">
                <a:solidFill>
                  <a:srgbClr val="FF0000"/>
                </a:solidFill>
              </a:rPr>
              <a:t>2</a:t>
            </a:r>
            <a:r>
              <a:rPr lang="hu-HU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hu-HU" dirty="0"/>
          </a:p>
          <a:p>
            <a:r>
              <a:rPr lang="hu-HU" sz="3600" dirty="0"/>
              <a:t>Hulladékfeldolgozó munkatárs</a:t>
            </a:r>
          </a:p>
          <a:p>
            <a:r>
              <a:rPr lang="hu-HU" sz="3600" dirty="0"/>
              <a:t>Környezetvédelmi </a:t>
            </a:r>
            <a:r>
              <a:rPr lang="hu-HU" sz="3600" dirty="0" smtClean="0"/>
              <a:t>technikus</a:t>
            </a:r>
          </a:p>
          <a:p>
            <a:pPr marL="0" indent="0">
              <a:buNone/>
            </a:pPr>
            <a:endParaRPr lang="hu-HU" sz="3600" dirty="0"/>
          </a:p>
          <a:p>
            <a:r>
              <a:rPr lang="hu-HU" sz="3600" dirty="0">
                <a:solidFill>
                  <a:srgbClr val="FF0000"/>
                </a:solidFill>
              </a:rPr>
              <a:t>Vízügyi munkatárs</a:t>
            </a:r>
          </a:p>
          <a:p>
            <a:r>
              <a:rPr lang="hu-HU" sz="3600" dirty="0">
                <a:solidFill>
                  <a:srgbClr val="FF0000"/>
                </a:solidFill>
              </a:rPr>
              <a:t>Vízügyi technikus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45575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Mezőgazdaság és </a:t>
            </a:r>
            <a:r>
              <a:rPr lang="hu-HU" dirty="0" smtClean="0"/>
              <a:t>erdészet</a:t>
            </a:r>
            <a:br>
              <a:rPr lang="hu-HU" dirty="0" smtClean="0"/>
            </a:br>
            <a:r>
              <a:rPr lang="hu-HU" dirty="0" smtClean="0"/>
              <a:t>ágazat (5 +4)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44824"/>
            <a:ext cx="9145016" cy="4196539"/>
          </a:xfrm>
        </p:spPr>
        <p:txBody>
          <a:bodyPr numCol="2">
            <a:noAutofit/>
          </a:bodyPr>
          <a:lstStyle/>
          <a:p>
            <a:r>
              <a:rPr lang="hu-HU" sz="3200" dirty="0" smtClean="0"/>
              <a:t>Erdész </a:t>
            </a:r>
            <a:r>
              <a:rPr lang="hu-HU" sz="3200" dirty="0"/>
              <a:t>technikus</a:t>
            </a:r>
          </a:p>
          <a:p>
            <a:r>
              <a:rPr lang="hu-HU" sz="3200" dirty="0" smtClean="0"/>
              <a:t>Földmérő</a:t>
            </a:r>
            <a:r>
              <a:rPr lang="hu-HU" sz="3200" dirty="0"/>
              <a:t>, </a:t>
            </a:r>
            <a:r>
              <a:rPr lang="hu-HU" sz="2400" dirty="0"/>
              <a:t>földügyi és térinformatikai technikus</a:t>
            </a:r>
          </a:p>
          <a:p>
            <a:r>
              <a:rPr lang="hu-HU" sz="3200" dirty="0" smtClean="0"/>
              <a:t>Kertész </a:t>
            </a:r>
            <a:r>
              <a:rPr lang="hu-HU" sz="3200" dirty="0"/>
              <a:t>technikus</a:t>
            </a:r>
          </a:p>
          <a:p>
            <a:r>
              <a:rPr lang="hu-HU" sz="3200" dirty="0" smtClean="0"/>
              <a:t>Mezőgazdasági </a:t>
            </a:r>
            <a:r>
              <a:rPr lang="hu-HU" sz="3200" dirty="0"/>
              <a:t>gépész technikus</a:t>
            </a:r>
          </a:p>
          <a:p>
            <a:r>
              <a:rPr lang="hu-HU" sz="3200" dirty="0"/>
              <a:t>Mezőgazdasági </a:t>
            </a:r>
            <a:r>
              <a:rPr lang="hu-HU" sz="3200" dirty="0" smtClean="0"/>
              <a:t>technikus</a:t>
            </a:r>
          </a:p>
          <a:p>
            <a:endParaRPr lang="hu-HU" sz="3200" dirty="0" smtClean="0"/>
          </a:p>
          <a:p>
            <a:r>
              <a:rPr lang="hu-HU" sz="3200" dirty="0" smtClean="0"/>
              <a:t>Erdőművelő-fakitermelő</a:t>
            </a:r>
          </a:p>
          <a:p>
            <a:r>
              <a:rPr lang="hu-HU" sz="3200" dirty="0"/>
              <a:t>Gazda</a:t>
            </a:r>
          </a:p>
          <a:p>
            <a:r>
              <a:rPr lang="hu-HU" sz="3200" dirty="0" smtClean="0"/>
              <a:t>Kertész</a:t>
            </a:r>
          </a:p>
          <a:p>
            <a:r>
              <a:rPr lang="hu-HU" sz="3200" dirty="0"/>
              <a:t>Mezőgazdasági gépész</a:t>
            </a:r>
          </a:p>
          <a:p>
            <a:endParaRPr lang="hu-HU" sz="3200" dirty="0"/>
          </a:p>
          <a:p>
            <a:endParaRPr lang="hu-HU" sz="3200" dirty="0"/>
          </a:p>
          <a:p>
            <a:endParaRPr lang="hu-HU" sz="32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251823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467544" y="260648"/>
            <a:ext cx="842493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</a:t>
            </a:r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 Intézményrendszer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1EFF3A3-0765-424F-871A-C493F1698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0" y="1566416"/>
            <a:ext cx="9072001" cy="3950816"/>
          </a:xfrm>
          <a:prstGeom prst="rect">
            <a:avLst/>
          </a:prstGeom>
        </p:spPr>
      </p:pic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6444209" y="6255008"/>
            <a:ext cx="2232248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26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387099" y="6219333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Kép 10" descr="A képen térkép látható&#10;&#10;Automatikusan generált leírás">
            <a:extLst>
              <a:ext uri="{FF2B5EF4-FFF2-40B4-BE49-F238E27FC236}">
                <a16:creationId xmlns:a16="http://schemas.microsoft.com/office/drawing/2014/main" id="{A3A58A1C-4AC0-4ED5-B3AB-C04E7C557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35" y="1122071"/>
            <a:ext cx="8739612" cy="509726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6F712435-4209-4DDE-9041-4788FB7A517D}"/>
              </a:ext>
            </a:extLst>
          </p:cNvPr>
          <p:cNvSpPr txBox="1"/>
          <p:nvPr/>
        </p:nvSpPr>
        <p:spPr>
          <a:xfrm>
            <a:off x="608199" y="113317"/>
            <a:ext cx="83341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cap="all" dirty="0">
                <a:solidFill>
                  <a:srgbClr val="90C226"/>
                </a:solidFill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agrárszakképzést folytató oktatási intézmények területi megoszlása megyei bontásban (db)</a:t>
            </a:r>
          </a:p>
        </p:txBody>
      </p:sp>
    </p:spTree>
    <p:extLst>
      <p:ext uri="{BB962C8B-B14F-4D97-AF65-F5344CB8AC3E}">
        <p14:creationId xmlns:p14="http://schemas.microsoft.com/office/powerpoint/2010/main" val="4015817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8970915"/>
              </p:ext>
            </p:extLst>
          </p:nvPr>
        </p:nvGraphicFramePr>
        <p:xfrm>
          <a:off x="447860" y="138192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Szövegdoboz 10">
            <a:extLst>
              <a:ext uri="{FF2B5EF4-FFF2-40B4-BE49-F238E27FC236}">
                <a16:creationId xmlns:a16="http://schemas.microsoft.com/office/drawing/2014/main" id="{1FF100BC-7AF1-493C-BAE4-7AC8922C25A8}"/>
              </a:ext>
            </a:extLst>
          </p:cNvPr>
          <p:cNvSpPr txBox="1"/>
          <p:nvPr/>
        </p:nvSpPr>
        <p:spPr>
          <a:xfrm>
            <a:off x="490168" y="168885"/>
            <a:ext cx="85463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  <a:tabLst>
                <a:tab pos="683895" algn="l"/>
              </a:tabLst>
            </a:pPr>
            <a:r>
              <a:rPr lang="hu-HU" sz="2800" b="1" cap="all" dirty="0">
                <a:solidFill>
                  <a:srgbClr val="90C226"/>
                </a:solidFill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Agrárszakképzési oktatási intézmények megoszlása településtípusok szerinti </a:t>
            </a:r>
            <a:r>
              <a:rPr lang="hu-HU" sz="2400" b="1" cap="all" dirty="0">
                <a:solidFill>
                  <a:srgbClr val="90C226"/>
                </a:solidFill>
                <a:latin typeface="Trebuchet MS" panose="020B0603020202020204"/>
                <a:ea typeface="+mj-ea"/>
                <a:cs typeface="Arial" panose="020B0604020202020204" pitchFamily="34" charset="0"/>
              </a:rPr>
              <a:t>(%)</a:t>
            </a:r>
            <a:endParaRPr lang="hu-HU" sz="2800" b="1" cap="all" dirty="0">
              <a:solidFill>
                <a:srgbClr val="90C226"/>
              </a:solidFill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65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755576" y="14327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 </a:t>
            </a:r>
            <a:r>
              <a:rPr kumimoji="0" lang="en-US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/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Kép 12" descr="A képen térkép látható&#10;&#10;Automatikusan generált leírás">
            <a:extLst>
              <a:ext uri="{FF2B5EF4-FFF2-40B4-BE49-F238E27FC236}">
                <a16:creationId xmlns:a16="http://schemas.microsoft.com/office/drawing/2014/main" id="{BF150A75-35B1-4F9A-962A-1062E814B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88" y="1401301"/>
            <a:ext cx="8820823" cy="514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9FA9F40F-6C04-4FFE-B0D5-F5766C4B152C}"/>
              </a:ext>
            </a:extLst>
          </p:cNvPr>
          <p:cNvSpPr txBox="1"/>
          <p:nvPr/>
        </p:nvSpPr>
        <p:spPr>
          <a:xfrm>
            <a:off x="939536" y="1600972"/>
            <a:ext cx="4587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agrárszakképzésben tanulók létszáma megyei bontásban (fő)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23966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99592" y="260648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 </a:t>
            </a:r>
            <a:r>
              <a:rPr kumimoji="0" lang="en-US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266596"/>
              </p:ext>
            </p:extLst>
          </p:nvPr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Szövegdoboz 10">
            <a:extLst>
              <a:ext uri="{FF2B5EF4-FFF2-40B4-BE49-F238E27FC236}">
                <a16:creationId xmlns:a16="http://schemas.microsoft.com/office/drawing/2014/main" id="{34685329-7C62-4BC7-8366-B200A6FF39A5}"/>
              </a:ext>
            </a:extLst>
          </p:cNvPr>
          <p:cNvSpPr txBox="1"/>
          <p:nvPr/>
        </p:nvSpPr>
        <p:spPr>
          <a:xfrm>
            <a:off x="4455973" y="1396782"/>
            <a:ext cx="4587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>
                <a:solidFill>
                  <a:srgbClr val="9BBB59">
                    <a:lumMod val="50000"/>
                  </a:srgbClr>
                </a:solidFill>
              </a:rPr>
              <a:t>Szakmacsoportok szerinti trendek</a:t>
            </a:r>
            <a:endParaRPr kumimoji="0" lang="hu-HU" sz="2400" b="1" i="0" u="none" strike="noStrike" kern="1200" cap="all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917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27584" y="123989"/>
            <a:ext cx="8064896" cy="71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4369162"/>
              </p:ext>
            </p:extLst>
          </p:nvPr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EC23410-089B-44E9-869B-012B55231A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369807"/>
              </p:ext>
            </p:extLst>
          </p:nvPr>
        </p:nvGraphicFramePr>
        <p:xfrm>
          <a:off x="631948" y="1667716"/>
          <a:ext cx="7838952" cy="461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064081-5F8B-4B82-B4FE-BC3AEB49C6CB}"/>
              </a:ext>
            </a:extLst>
          </p:cNvPr>
          <p:cNvSpPr txBox="1"/>
          <p:nvPr/>
        </p:nvSpPr>
        <p:spPr>
          <a:xfrm>
            <a:off x="1278273" y="872727"/>
            <a:ext cx="713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Alföldi Agrárszakképzési Centrumban tanulók megoszlása a tanult szakma ágazata szerint, %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90018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27584" y="123989"/>
            <a:ext cx="8064896" cy="71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</a:t>
            </a:r>
            <a:r>
              <a:rPr kumimoji="0" lang="en-US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– </a:t>
            </a:r>
            <a:r>
              <a:rPr kumimoji="0" lang="en-US" sz="32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1507982"/>
              </p:ext>
            </p:extLst>
          </p:nvPr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064081-5F8B-4B82-B4FE-BC3AEB49C6CB}"/>
              </a:ext>
            </a:extLst>
          </p:cNvPr>
          <p:cNvSpPr txBox="1"/>
          <p:nvPr/>
        </p:nvSpPr>
        <p:spPr>
          <a:xfrm>
            <a:off x="1278273" y="872727"/>
            <a:ext cx="713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Déli Agrárszakképzési Centrumban tanulók megoszlása a tanult szakma ágazata szerint, %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AA14F88-83F8-4ADD-89CB-AEAA72DA75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0335737"/>
              </p:ext>
            </p:extLst>
          </p:nvPr>
        </p:nvGraphicFramePr>
        <p:xfrm>
          <a:off x="1112732" y="1629632"/>
          <a:ext cx="7358168" cy="4501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6545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27584" y="123989"/>
            <a:ext cx="8064896" cy="71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</a:t>
            </a:r>
            <a:r>
              <a:rPr kumimoji="0" lang="en-US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– </a:t>
            </a:r>
            <a:r>
              <a:rPr kumimoji="0" lang="en-US" sz="32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/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064081-5F8B-4B82-B4FE-BC3AEB49C6CB}"/>
              </a:ext>
            </a:extLst>
          </p:cNvPr>
          <p:cNvSpPr txBox="1"/>
          <p:nvPr/>
        </p:nvSpPr>
        <p:spPr>
          <a:xfrm>
            <a:off x="1278273" y="872727"/>
            <a:ext cx="713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Északi Agrárszakképzési Centrumban tanulók megoszlása a tanult szakma ágazata szerint, %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FC0B26C-5B2C-4C9D-B00C-DB6DDBD12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7881494"/>
              </p:ext>
            </p:extLst>
          </p:nvPr>
        </p:nvGraphicFramePr>
        <p:xfrm>
          <a:off x="1112732" y="1844824"/>
          <a:ext cx="7131676" cy="4286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0349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27584" y="123989"/>
            <a:ext cx="8064896" cy="71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</a:t>
            </a:r>
            <a:r>
              <a:rPr kumimoji="0" lang="en-US" sz="3200" b="1" i="0" u="none" strike="noStrike" kern="1200" cap="all" spc="0" normalizeH="0" baseline="0" noProof="0" dirty="0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– </a:t>
            </a:r>
            <a:r>
              <a:rPr kumimoji="0" lang="en-US" sz="3200" b="1" i="0" u="none" strike="noStrike" kern="1200" cap="all" spc="0" normalizeH="0" baseline="0" noProof="0" dirty="0" err="1" smtClean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/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064081-5F8B-4B82-B4FE-BC3AEB49C6CB}"/>
              </a:ext>
            </a:extLst>
          </p:cNvPr>
          <p:cNvSpPr txBox="1"/>
          <p:nvPr/>
        </p:nvSpPr>
        <p:spPr>
          <a:xfrm>
            <a:off x="1278273" y="872727"/>
            <a:ext cx="713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Kisalföldi Agrárszakképzési Centrumban tanulók megoszlása a tanult szakma ágazata szerint, %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0D17D8C-BCF6-46C8-9B0F-C82FA0632E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653521"/>
              </p:ext>
            </p:extLst>
          </p:nvPr>
        </p:nvGraphicFramePr>
        <p:xfrm>
          <a:off x="1112731" y="1530278"/>
          <a:ext cx="7304801" cy="461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172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AC8C5B8C-9E91-4185-89D1-C43C609655F6}"/>
              </a:ext>
            </a:extLst>
          </p:cNvPr>
          <p:cNvSpPr txBox="1">
            <a:spLocks/>
          </p:cNvSpPr>
          <p:nvPr/>
        </p:nvSpPr>
        <p:spPr>
          <a:xfrm>
            <a:off x="827584" y="123989"/>
            <a:ext cx="8064896" cy="71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AGRÁRSZAKKÉPZÉS - </a:t>
            </a:r>
            <a:r>
              <a:rPr kumimoji="0" lang="en-US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helyzetértékelés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ím 3">
            <a:extLst>
              <a:ext uri="{FF2B5EF4-FFF2-40B4-BE49-F238E27FC236}">
                <a16:creationId xmlns:a16="http://schemas.microsoft.com/office/drawing/2014/main" id="{1CB1EDF5-0DD3-4329-BB3E-1B515421302D}"/>
              </a:ext>
            </a:extLst>
          </p:cNvPr>
          <p:cNvSpPr txBox="1">
            <a:spLocks/>
          </p:cNvSpPr>
          <p:nvPr/>
        </p:nvSpPr>
        <p:spPr>
          <a:xfrm>
            <a:off x="447860" y="6255165"/>
            <a:ext cx="4400043" cy="4788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1" i="0" u="none" strike="noStrike" kern="1200" cap="all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Arial" panose="020B0604020202020204" pitchFamily="34" charset="0"/>
              </a:rPr>
              <a:t>Forrás: AKI 2021</a:t>
            </a:r>
            <a:endParaRPr kumimoji="0" lang="en-US" sz="1600" b="1" i="0" u="none" strike="noStrike" kern="1200" cap="all" spc="0" normalizeH="0" baseline="0" noProof="0" dirty="0">
              <a:ln>
                <a:noFill/>
              </a:ln>
              <a:solidFill>
                <a:srgbClr val="90C226"/>
              </a:solidFill>
              <a:effectLst/>
              <a:uLnTx/>
              <a:uFillTx/>
              <a:latin typeface="Trebuchet MS" panose="020B0603020202020204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E6431DB-CD28-461C-891F-8EE2E732DBDA}"/>
              </a:ext>
            </a:extLst>
          </p:cNvPr>
          <p:cNvGraphicFramePr/>
          <p:nvPr/>
        </p:nvGraphicFramePr>
        <p:xfrm>
          <a:off x="480784" y="1629632"/>
          <a:ext cx="8326666" cy="461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064081-5F8B-4B82-B4FE-BC3AEB49C6CB}"/>
              </a:ext>
            </a:extLst>
          </p:cNvPr>
          <p:cNvSpPr txBox="1"/>
          <p:nvPr/>
        </p:nvSpPr>
        <p:spPr>
          <a:xfrm>
            <a:off x="1278273" y="872727"/>
            <a:ext cx="713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</a:t>
            </a:r>
            <a:r>
              <a:rPr kumimoji="0" lang="hu-H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Közép-</a:t>
            </a:r>
            <a:r>
              <a:rPr kumimoji="0" lang="hu-H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</a:t>
            </a:r>
            <a:r>
              <a:rPr kumimoji="0" lang="hu-H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Agrárszakképzési </a:t>
            </a: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Centrumban tanulók megoszlása a tanult szakma ágazata szerint, %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C016023-EFDD-42F0-B4C5-56D0AB28CC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96595"/>
              </p:ext>
            </p:extLst>
          </p:nvPr>
        </p:nvGraphicFramePr>
        <p:xfrm>
          <a:off x="1112732" y="1618412"/>
          <a:ext cx="7304801" cy="451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8931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" y="0"/>
            <a:ext cx="9142712" cy="68580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1943707" y="3197966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solidFill>
                  <a:schemeClr val="bg1"/>
                </a:solidFill>
                <a:latin typeface="Titillium" pitchFamily="50" charset="-18"/>
                <a:cs typeface="Titillium Thin"/>
              </a:rPr>
              <a:t>Köszönöm a figyelmet!</a:t>
            </a:r>
            <a:endParaRPr lang="en-US" sz="3600" dirty="0">
              <a:solidFill>
                <a:schemeClr val="bg1"/>
              </a:solidFill>
              <a:latin typeface="Titillium" pitchFamily="50" charset="-18"/>
              <a:cs typeface="Titillium Thin"/>
            </a:endParaRPr>
          </a:p>
        </p:txBody>
      </p:sp>
    </p:spTree>
    <p:extLst>
      <p:ext uri="{BB962C8B-B14F-4D97-AF65-F5344CB8AC3E}">
        <p14:creationId xmlns:p14="http://schemas.microsoft.com/office/powerpoint/2010/main" val="963442491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1. egyéni séma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34642B"/>
    </a:accent1>
    <a:accent2>
      <a:srgbClr val="008D39"/>
    </a:accent2>
    <a:accent3>
      <a:srgbClr val="B8CE0E"/>
    </a:accent3>
    <a:accent4>
      <a:srgbClr val="149BCC"/>
    </a:accent4>
    <a:accent5>
      <a:srgbClr val="05759C"/>
    </a:accent5>
    <a:accent6>
      <a:srgbClr val="063D4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1889</TotalTime>
  <Words>449</Words>
  <Application>Microsoft Office PowerPoint</Application>
  <PresentationFormat>Diavetítés a képernyőre (4:3 oldalarány)</PresentationFormat>
  <Paragraphs>139</Paragraphs>
  <Slides>28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5" baseType="lpstr">
      <vt:lpstr>Arial</vt:lpstr>
      <vt:lpstr>Calibri</vt:lpstr>
      <vt:lpstr>Titillium</vt:lpstr>
      <vt:lpstr>Titillium Thin</vt:lpstr>
      <vt:lpstr>Trebuchet MS</vt:lpstr>
      <vt:lpstr>Wingdings 3</vt:lpstr>
      <vt:lpstr>Dimenzió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Északi Agrárszakképzési Centrum</vt:lpstr>
      <vt:lpstr>Déli Agrárszakképzési Centrum </vt:lpstr>
      <vt:lpstr>Kisalföldi Agrárszakképzési Centrum </vt:lpstr>
      <vt:lpstr>Közép-magyarországi Agrárszakképzési Centrum </vt:lpstr>
      <vt:lpstr>Alföldi Agrárszakképzési Centrum</vt:lpstr>
      <vt:lpstr>Agrárszakképzéshez tartozó ágazatok (24-3)</vt:lpstr>
      <vt:lpstr>Élelmiszeripar ágazat (8+10)</vt:lpstr>
      <vt:lpstr> Élelmiszeripar ágazat (8+10) </vt:lpstr>
      <vt:lpstr>Környezetvédelem és vízügy ágazat (2+2)</vt:lpstr>
      <vt:lpstr>Mezőgazdaság és erdészet ágazat (5 +4)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novak.adam@gmail.com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Asdfsdafa dsfasd asdf</dc:title>
  <dc:creator>Ádám Novák</dc:creator>
  <cp:lastModifiedBy>AsztalosZoltán</cp:lastModifiedBy>
  <cp:revision>79</cp:revision>
  <cp:lastPrinted>2022-03-29T06:49:43Z</cp:lastPrinted>
  <dcterms:created xsi:type="dcterms:W3CDTF">2014-03-03T11:13:53Z</dcterms:created>
  <dcterms:modified xsi:type="dcterms:W3CDTF">2022-03-29T07:04:03Z</dcterms:modified>
</cp:coreProperties>
</file>