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799" autoAdjust="0"/>
  </p:normalViewPr>
  <p:slideViewPr>
    <p:cSldViewPr snapToGrid="0">
      <p:cViewPr varScale="1">
        <p:scale>
          <a:sx n="75" d="100"/>
          <a:sy n="75" d="100"/>
        </p:scale>
        <p:origin x="1666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ef33c60d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ef33c60d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A Nemzeti Köznevelésről szóló 2011. évi CXC. törvény 63/A par. 1 . bekezdése alapján az NPK a önkormányzati és állami fenntartású intézményekben a pedagógus munkakörben közalkalmazottként foglalkoztatottak önkormányzattal rendelkező testülete. A NPK 2014  óta tevékenykedik.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A szakképzés átalakítása során a 2019. évi LXXX. törvény arról rendelekezett, hogy a szakképzés elválik  köznevelésről és egy külön lába lesz az oktatásnak, ezáltal az ott dolgozó pedagógusokból oktatók lettek és kikerültek a közalkalmazotti státuszból. A törvény 47. par (39. bek.  rendelkezései szerint az oktatók a NPK tagjai.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A megalakult Szakképzési Innovációs Tanácsban is helyet kapott a KAR,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Ez a változás újabb feladat elé állította az NPK-t, hiszen meg kellett találni a szakképzés irányítóival is a kapcsolatot.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Ennek a kapcsolatfelvételnek az egyik eredménye az a maegállapodás, amelyről nemsokára beszélek.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1ef33c60d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1ef33c60d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ElnöK Horváth Péter </a:t>
            </a:r>
            <a:r>
              <a:rPr lang="h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Révai Miklós Gimnázium és Kollégium, igazgató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Elnökhelyettes: </a:t>
            </a:r>
            <a:r>
              <a:rPr lang="hu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Iszák Tibor</a:t>
            </a:r>
            <a:r>
              <a:rPr lang="hu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" dirty="0">
                <a:latin typeface="Calibri"/>
                <a:ea typeface="Calibri"/>
                <a:cs typeface="Calibri"/>
                <a:sym typeface="Calibri"/>
              </a:rPr>
              <a:t>Fehérgyarmati Deák Ferenc Általános Iskola, Gimnázium és Kollégium, igazgató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900" b="1" dirty="0">
                <a:solidFill>
                  <a:schemeClr val="dk1"/>
                </a:solidFill>
                <a:highlight>
                  <a:srgbClr val="FFFFFF"/>
                </a:highlight>
              </a:rPr>
              <a:t>Asztalos Zoltán </a:t>
            </a:r>
            <a:r>
              <a:rPr lang="hu" sz="900" dirty="0">
                <a:solidFill>
                  <a:schemeClr val="dk1"/>
                </a:solidFill>
                <a:highlight>
                  <a:srgbClr val="FFFFFF"/>
                </a:highlight>
              </a:rPr>
              <a:t>Alföldi ASzC Bársony István Mezőgazdasági Technikum, Szakképző Iskola és Kollégium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1ef33c60d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1ef33c60d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Milyen feladatot lát el a Kar a szakképzésben?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1ef33c60d9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1ef33c60d9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Miről is szól a Dr. Palkovics László miniszter úr és Horváth Péter az NPK elnöke által aláírt megállapodás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ef33c60d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ef33c60d9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1ef33c60d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1ef33c60d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 munkacsoport feladata a megállapodásban foglaltak nyomonkövetése, végrehajtás koordinálása.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ef33c60d9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1ef33c60d9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ef33c60d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1ef33c60d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A lebonyolításban a területi elnökök és a Szakképzési munkacsoport területért felelős tagjai nyújtanak segítséget.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/>
              <a:t>LEPORELLO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1ef33c60d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1ef33c60d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zaszakcs@gmail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hyperlink" Target="http://www.nemzetipedkar.hu/" TargetMode="External"/><Relationship Id="rId4" Type="http://schemas.openxmlformats.org/officeDocument/2006/relationships/hyperlink" Target="mailto:nemzetipedkar@nemzetipedkar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Innovációs és Technológiai Minisztérium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Nemzeti Pedagógus Kar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Megállapodás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799" y="4088825"/>
            <a:ext cx="1526650" cy="8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rPr lang="hu" sz="2700" b="1">
                <a:solidFill>
                  <a:schemeClr val="dk2"/>
                </a:solidFill>
              </a:rPr>
              <a:t>A Nemzeti Pedagógus Kar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030"/>
              <a:buFont typeface="Arial"/>
              <a:buNone/>
            </a:pPr>
            <a:r>
              <a:rPr lang="hu" sz="3052" dirty="0"/>
              <a:t>2011. évi CXC. törvény a nemzeti köznevelésről</a:t>
            </a:r>
            <a:endParaRPr sz="3052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3052" dirty="0"/>
              <a:t>2019. évi LXXX. törvény a szakképzésről</a:t>
            </a:r>
            <a:endParaRPr sz="3052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2380"/>
              <a:buFont typeface="Arial"/>
              <a:buNone/>
            </a:pPr>
            <a:r>
              <a:rPr lang="hu" sz="2100" dirty="0"/>
              <a:t>A Nemzeti Pedagógus Kar tagja a Szakképzési Innovációs Tanácsnak</a:t>
            </a:r>
            <a:endParaRPr sz="30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rPr lang="hu" sz="2700" b="1">
                <a:solidFill>
                  <a:schemeClr val="dk2"/>
                </a:solidFill>
              </a:rPr>
              <a:t>A Nemzeti Pedagógus Kar</a:t>
            </a: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100" dirty="0"/>
              <a:t>Szervezeti felépítés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100" dirty="0"/>
              <a:t>Elnökség: Elnök+elnökhelyettes+9 tag, legfőbb ügyintéző testület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100" dirty="0"/>
              <a:t>Területi szervek: 20 területi küldöttgyűlés, területi elnökök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100" dirty="0"/>
              <a:t> Szakmai tagozat: 22 szakmai tagozat és 4 szakmai munkacsoport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100" dirty="0"/>
              <a:t>A szakmai tagozatokban 2500 fő pedagógus/oktató tevékenykedik</a:t>
            </a:r>
            <a:endParaRPr sz="21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hu" sz="2100" dirty="0"/>
              <a:t>Szakképzési tagozat: 109 fő, vezető Asztalos Zoltán.</a:t>
            </a:r>
            <a:endParaRPr sz="2100" dirty="0"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rPr lang="hu" sz="2700" b="1">
                <a:solidFill>
                  <a:schemeClr val="dk2"/>
                </a:solidFill>
              </a:rPr>
              <a:t>A Nemzeti Pedagógus Kar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83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400"/>
              <a:t>A szakképzést érintő kérdésekben</a:t>
            </a:r>
            <a:endParaRPr sz="2400"/>
          </a:p>
          <a:p>
            <a:pPr marL="457200" lvl="0" indent="-381000" algn="l" rtl="0"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Az oktatók képviselete a Szakképzési Innovációs Tanácsban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Véleményezési jog gyakorlása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Javaslattételi jog gyakorlása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Fejlesztési javaslatok előterjesztése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hu" sz="2400"/>
              <a:t>Szakmai napok, konferenciák szervezése</a:t>
            </a:r>
            <a:endParaRPr sz="24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40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megállapodás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200"/>
              <a:t>A célcsoport: </a:t>
            </a:r>
            <a:endParaRPr sz="2200"/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a szakképzésben oktató kollégák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hu" sz="2200"/>
              <a:t>A program célja: </a:t>
            </a:r>
            <a:endParaRPr sz="2200"/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szakmai kapcsolatok létesítése az oktatókkal,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u" sz="2200"/>
              <a:t>a szakképzés átalakítás szakképző intézményi tapasztalatainak összegyűjtése, a szakképzés átalakításának támogatása, az oktatók tájékoztatása</a:t>
            </a:r>
            <a:endParaRPr sz="2200"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megállapodás - témák</a:t>
            </a: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119000" y="1152475"/>
            <a:ext cx="48129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 átalakítása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Oktatók minősítési rendszere, életpálya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szakképzési minőségbiztosítási rendszer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szakképzési tanév tapasztalatai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szakmai vizsgáztatás tapasztalatai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Az ágazati alapvizsgák tapasztalatai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projektoktatás 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szakképzési digitális tananyagok használata</a:t>
            </a:r>
            <a:endParaRPr sz="1781">
              <a:solidFill>
                <a:schemeClr val="dk1"/>
              </a:solidFill>
            </a:endParaRPr>
          </a:p>
          <a:p>
            <a:pPr marL="457200" lvl="0" indent="-34175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2"/>
              <a:buAutoNum type="arabicPeriod"/>
            </a:pPr>
            <a:r>
              <a:rPr lang="hu" sz="1781">
                <a:solidFill>
                  <a:schemeClr val="dk1"/>
                </a:solidFill>
              </a:rPr>
              <a:t>A tanulási eredmény alapú szemlélet alkalmazása</a:t>
            </a:r>
            <a:endParaRPr sz="178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SzPts val="275"/>
              <a:buNone/>
            </a:pPr>
            <a:endParaRPr sz="450"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2"/>
          </p:nvPr>
        </p:nvSpPr>
        <p:spPr>
          <a:xfrm>
            <a:off x="4707150" y="1152475"/>
            <a:ext cx="4437000" cy="3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Szakmai érettségire felkészítés, interaktív vizsgára felkészítés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Projekvizsgára felkészítés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duális partnerekkel való együttműködés tapasztalatai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pályaorientáció lehetőségei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felnőttképzés lehetőségei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 duális partnerek által kidolgozandó képzési programok egységesítése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Az ágazati alapoktatás létjogosultsága, esetleges lerövidítése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Kreatív technikumok</a:t>
            </a:r>
            <a:endParaRPr sz="1681">
              <a:solidFill>
                <a:schemeClr val="dk1"/>
              </a:solidFill>
            </a:endParaRPr>
          </a:p>
          <a:p>
            <a:pPr marL="457200" lvl="0" indent="-3354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2"/>
              <a:buAutoNum type="arabicPeriod"/>
            </a:pPr>
            <a:r>
              <a:rPr lang="hu" sz="1681">
                <a:solidFill>
                  <a:schemeClr val="dk1"/>
                </a:solidFill>
              </a:rPr>
              <a:t>Pedagógiai technikumok</a:t>
            </a:r>
            <a:endParaRPr sz="168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65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endParaRPr sz="650"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hu"/>
              <a:t>A megállapodás - megvalósítás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50" b="1" dirty="0"/>
              <a:t>NPK Szakképzési Munkacsoport</a:t>
            </a:r>
            <a:endParaRPr sz="3050" b="1"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u" sz="3050" b="1" dirty="0"/>
              <a:t>Asztalos Zoltán</a:t>
            </a:r>
            <a:r>
              <a:rPr lang="hu" sz="3050" dirty="0"/>
              <a:t> a NPK Szakképzési Tagozat vezetője, </a:t>
            </a:r>
            <a:r>
              <a:rPr lang="hu" sz="3050" b="1" dirty="0"/>
              <a:t>Bodrogai Tibor</a:t>
            </a:r>
            <a:r>
              <a:rPr lang="hu" sz="3050" dirty="0"/>
              <a:t> NPK elnökségi tag, </a:t>
            </a:r>
            <a:r>
              <a:rPr lang="hu" sz="3050" b="1" dirty="0"/>
              <a:t>Dr. Vizi László Tamásné</a:t>
            </a:r>
            <a:r>
              <a:rPr lang="hu" sz="3050" dirty="0"/>
              <a:t> NPK elnökségi tag, </a:t>
            </a:r>
            <a:r>
              <a:rPr lang="hu" sz="3050" b="1" dirty="0"/>
              <a:t>Fekete József </a:t>
            </a:r>
            <a:r>
              <a:rPr lang="hu" sz="3050" dirty="0"/>
              <a:t>OEB elnök, </a:t>
            </a:r>
            <a:r>
              <a:rPr lang="hu" sz="3050" b="1" dirty="0"/>
              <a:t>Horváth Péter</a:t>
            </a:r>
            <a:r>
              <a:rPr lang="hu" sz="3050" dirty="0"/>
              <a:t> a NPK elnöke, </a:t>
            </a:r>
            <a:r>
              <a:rPr lang="hu" sz="3050" b="1" dirty="0"/>
              <a:t>Iszák Tibor</a:t>
            </a:r>
            <a:r>
              <a:rPr lang="hu" sz="3050" dirty="0"/>
              <a:t> a NPK elnökhelyettese, </a:t>
            </a:r>
            <a:r>
              <a:rPr lang="hu" sz="3050" b="1" dirty="0"/>
              <a:t>Kaukerné Kovács Edit </a:t>
            </a:r>
            <a:r>
              <a:rPr lang="hu" sz="3050" dirty="0"/>
              <a:t>NPK területi elnök, </a:t>
            </a:r>
            <a:r>
              <a:rPr lang="hu" sz="3050" b="1" dirty="0"/>
              <a:t>Szaszák Csaba</a:t>
            </a:r>
            <a:r>
              <a:rPr lang="hu" sz="3050" dirty="0"/>
              <a:t> NPK elnökségi tag</a:t>
            </a:r>
            <a:endParaRPr sz="305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6065"/>
              <a:buFont typeface="Arial"/>
              <a:buNone/>
            </a:pPr>
            <a:r>
              <a:rPr lang="hu" sz="3050" dirty="0"/>
              <a:t>A munkacsoport vezetője: Szaszák Csaba</a:t>
            </a:r>
            <a:endParaRPr sz="305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A megállapodás - megvalósítás</a:t>
            </a:r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400">
                <a:solidFill>
                  <a:schemeClr val="dk1"/>
                </a:solidFill>
              </a:rPr>
              <a:t>Nyitó rendezvény: 2022.03.29-30. Eger</a:t>
            </a:r>
            <a:endParaRPr sz="2400">
              <a:solidFill>
                <a:schemeClr val="dk1"/>
              </a:solidFill>
            </a:endParaRPr>
          </a:p>
          <a:p>
            <a:pPr marL="179999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179999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400">
                <a:solidFill>
                  <a:schemeClr val="dk1"/>
                </a:solidFill>
              </a:rPr>
              <a:t>Regionális Konferencia:  2022.10.11-12. Szeged</a:t>
            </a:r>
            <a:endParaRPr sz="2400">
              <a:solidFill>
                <a:schemeClr val="dk1"/>
              </a:solidFill>
            </a:endParaRPr>
          </a:p>
          <a:p>
            <a:pPr marL="179999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179999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400">
                <a:solidFill>
                  <a:schemeClr val="dk1"/>
                </a:solidFill>
              </a:rPr>
              <a:t>Zárórendezvény: 2023.01.11. Esztergom</a:t>
            </a:r>
            <a:endParaRPr sz="2400">
              <a:solidFill>
                <a:schemeClr val="dk1"/>
              </a:solidFill>
            </a:endParaRPr>
          </a:p>
          <a:p>
            <a:pPr marL="179999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179999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u" sz="2400">
                <a:solidFill>
                  <a:schemeClr val="dk1"/>
                </a:solidFill>
              </a:rPr>
              <a:t>20 területi rendezvény szakképzés témában, 2022 évben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400"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hu"/>
              <a:t>A megállapodás - megvalósítás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2400" dirty="0"/>
              <a:t>Területi rendezvények</a:t>
            </a:r>
            <a:endParaRPr sz="2400" dirty="0"/>
          </a:p>
          <a:p>
            <a:pPr marL="457200" lvl="0" indent="-374650" algn="l" rtl="0"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lang="hu" sz="2300" dirty="0"/>
              <a:t>A Szakképzési Centrumok bevonásával</a:t>
            </a:r>
            <a:endParaRPr sz="23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 dirty="0"/>
              <a:t>100-200 fős rendezvények</a:t>
            </a:r>
            <a:endParaRPr sz="23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 dirty="0"/>
              <a:t>Workshop/előadás</a:t>
            </a:r>
            <a:endParaRPr sz="23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 dirty="0"/>
              <a:t>A megállapodásban szereplő témákkal</a:t>
            </a:r>
            <a:endParaRPr sz="23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u" sz="2300" dirty="0"/>
              <a:t>2022. április-május, szeptember-december</a:t>
            </a:r>
            <a:endParaRPr sz="23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Köszönöm a figyelmet!</a:t>
            </a: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Szaszák Csaba: </a:t>
            </a:r>
            <a:r>
              <a:rPr lang="hu" u="sng" dirty="0">
                <a:solidFill>
                  <a:schemeClr val="hlink"/>
                </a:solidFill>
                <a:hlinkClick r:id="rId3"/>
              </a:rPr>
              <a:t>szaszakcs@gmail.com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dirty="0"/>
              <a:t>NPK: </a:t>
            </a:r>
            <a:r>
              <a:rPr lang="hu" u="sng" dirty="0">
                <a:solidFill>
                  <a:schemeClr val="hlink"/>
                </a:solidFill>
                <a:hlinkClick r:id="rId4"/>
              </a:rPr>
              <a:t>nemzetipedkar@nemzetipedkar.hu</a:t>
            </a:r>
            <a:r>
              <a:rPr lang="hu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hlinkClick r:id="rId5"/>
              </a:rPr>
              <a:t>www.nemzetipedkar.hu</a:t>
            </a:r>
            <a:endParaRPr lang="hu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4042" y="4193825"/>
            <a:ext cx="1734209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622</Words>
  <Application>Microsoft Office PowerPoint</Application>
  <PresentationFormat>Diavetítés a képernyőre (16:9 oldalarány)</PresentationFormat>
  <Paragraphs>85</Paragraphs>
  <Slides>10</Slides>
  <Notes>10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3" baseType="lpstr">
      <vt:lpstr>Arial</vt:lpstr>
      <vt:lpstr>Calibri</vt:lpstr>
      <vt:lpstr>Simple Light</vt:lpstr>
      <vt:lpstr>Innovációs és Technológiai Minisztérium Nemzeti Pedagógus Kar</vt:lpstr>
      <vt:lpstr>A Nemzeti Pedagógus Kar</vt:lpstr>
      <vt:lpstr>A Nemzeti Pedagógus Kar</vt:lpstr>
      <vt:lpstr>A Nemzeti Pedagógus Kar </vt:lpstr>
      <vt:lpstr>A megállapodás</vt:lpstr>
      <vt:lpstr>A megállapodás - témák</vt:lpstr>
      <vt:lpstr>A megállapodás - megvalósítás </vt:lpstr>
      <vt:lpstr>A megállapodás - megvalósítás</vt:lpstr>
      <vt:lpstr>A megállapodás - megvalósítás 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Innovációs és Technológiai Minisztérium Nemzeti Pedagógus Kar</dc:title>
  <cp:lastModifiedBy>Csaba Szaszák</cp:lastModifiedBy>
  <cp:revision>3</cp:revision>
  <dcterms:modified xsi:type="dcterms:W3CDTF">2022-03-29T11:03:14Z</dcterms:modified>
</cp:coreProperties>
</file>