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3"/>
  </p:notesMasterIdLst>
  <p:sldIdLst>
    <p:sldId id="260" r:id="rId2"/>
    <p:sldId id="273" r:id="rId3"/>
    <p:sldId id="581" r:id="rId4"/>
    <p:sldId id="274" r:id="rId5"/>
    <p:sldId id="275" r:id="rId6"/>
    <p:sldId id="488" r:id="rId7"/>
    <p:sldId id="265" r:id="rId8"/>
    <p:sldId id="592" r:id="rId9"/>
    <p:sldId id="593" r:id="rId10"/>
    <p:sldId id="594" r:id="rId11"/>
    <p:sldId id="262" r:id="rId12"/>
    <p:sldId id="257" r:id="rId13"/>
    <p:sldId id="582" r:id="rId14"/>
    <p:sldId id="583" r:id="rId15"/>
    <p:sldId id="591" r:id="rId16"/>
    <p:sldId id="277" r:id="rId17"/>
    <p:sldId id="267" r:id="rId18"/>
    <p:sldId id="589" r:id="rId19"/>
    <p:sldId id="587" r:id="rId20"/>
    <p:sldId id="499" r:id="rId21"/>
    <p:sldId id="282" r:id="rId22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álik Tibor" initials="KT" lastIdx="9" clrIdx="0">
    <p:extLst>
      <p:ext uri="{19B8F6BF-5375-455C-9EA6-DF929625EA0E}">
        <p15:presenceInfo xmlns:p15="http://schemas.microsoft.com/office/powerpoint/2012/main" userId="Králik Tib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89449" autoAdjust="0"/>
  </p:normalViewPr>
  <p:slideViewPr>
    <p:cSldViewPr snapToGrid="0">
      <p:cViewPr varScale="1">
        <p:scale>
          <a:sx n="97" d="100"/>
          <a:sy n="97" d="100"/>
        </p:scale>
        <p:origin x="10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10847-B659-4898-8141-98FF5EC4E6C4}" type="datetimeFigureOut">
              <a:rPr lang="hu-HU" smtClean="0"/>
              <a:t>2022. 03. 28.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6719B-172D-433C-874E-6A4B732A89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065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/>
              <a:t>A kézikönyv alapvetően két dolgot tartalmaz. Az egyik a MIR rendszer leírása, a másik az önértékelés leírása.</a:t>
            </a:r>
          </a:p>
          <a:p>
            <a:r>
              <a:rPr lang="hu-HU" sz="1200" dirty="0"/>
              <a:t>Az Önértékelési Kézikönyv tartalmazza a MIR kiépítésének feladatait, módszereit, továbbá javaslatot fogalmaz meg az intézményi MIR felépítésére, tartalmára, valamint részletesen bemutatja az önértékelés folyamatát és módszertani megvalósítását.</a:t>
            </a:r>
          </a:p>
          <a:p>
            <a:endParaRPr lang="hu-HU" sz="1200" dirty="0"/>
          </a:p>
          <a:p>
            <a:r>
              <a:rPr lang="hu-HU" sz="1200" dirty="0"/>
              <a:t>Hatálya kiterjed fenntartótól függetlenül a szakmai oktatást folytató szakképző intézményekre. Nem terjed ki a köznevelési intézményekre, általános iskolákra, gimnáziumokra, önálló kollégiumokra.</a:t>
            </a:r>
            <a:r>
              <a:rPr lang="hu-HU" sz="1200" baseline="0" dirty="0"/>
              <a:t> Az iskola részeként működő kollégiumokra és az ott oktatói munkakörben feladatot ellátókra viszont igen.</a:t>
            </a:r>
            <a:endParaRPr lang="hu-HU" sz="1200" dirty="0"/>
          </a:p>
          <a:p>
            <a:endParaRPr lang="hu-HU" sz="1200" dirty="0"/>
          </a:p>
          <a:p>
            <a:r>
              <a:rPr lang="hu-HU" sz="1200" dirty="0"/>
              <a:t>A szakképző intézmény minőségirányítási rendszerét, annak módosítását az igazgató készíti el, és azt – az oktatói testület és a képzési tanács véleményének kikérését követően – a fenntartó hagyja jóvá.</a:t>
            </a:r>
          </a:p>
          <a:p>
            <a:r>
              <a:rPr lang="hu-HU" sz="1200" dirty="0"/>
              <a:t>A szakképző intézmények 2022. augusztus 31-ig elkészítik minőségirányítási rendszerüket. A MIR elkészítését és a véleményeztetést úgy kell ütemezni, hogy a MIR jóváhagyására a fenntartónak 30 nap álljon rendelkezésére. </a:t>
            </a:r>
          </a:p>
          <a:p>
            <a:r>
              <a:rPr lang="hu-HU" sz="1200" dirty="0"/>
              <a:t>Úgy</a:t>
            </a:r>
            <a:r>
              <a:rPr lang="hu-HU" sz="1200" baseline="0" dirty="0"/>
              <a:t> kell</a:t>
            </a:r>
            <a:r>
              <a:rPr lang="hu-HU" sz="1200" dirty="0"/>
              <a:t> ütemeznie, hogy aug. 1-jére legyenek meg a munkával, és aztán a fenntartó is jóvá tudja hagyni.  Azt is át kell gondolni, mit lehet párhuzamosítani a munka során. </a:t>
            </a:r>
          </a:p>
          <a:p>
            <a:endParaRPr lang="hu-HU" sz="12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MIR részét képező önértékelés és a hozzá kapcsolódó külső értékelés értékelési területei és elvárásai egységesek és nyilvánosak, amelyek a Szakképzés 4.0 stratégia és az EQAVET Keretrendszer céljai és elvárásrendszere alapján kerültek meghatározásra.</a:t>
            </a:r>
            <a:endParaRPr lang="hu-HU" sz="12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FDA5D-3790-4020-A786-5200DE69786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5919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0197" indent="-284691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8764" indent="-2277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94270" indent="-2277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49776" indent="-2277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05281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60787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16293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71799" indent="-2277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549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D50A787-AF30-4959-A887-E75898D0520A}" type="slidenum">
              <a:rPr kumimoji="0" lang="hu-HU" altLang="hu-H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549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u-HU" alt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r>
              <a:rPr lang="hu-HU" altLang="hu-HU" dirty="0">
                <a:cs typeface="Times New Roman" pitchFamily="18" charset="0"/>
              </a:rPr>
              <a:t> </a:t>
            </a:r>
          </a:p>
          <a:p>
            <a:pPr eaLnBrk="1" hangingPunct="1"/>
            <a:r>
              <a:rPr lang="hu-HU" altLang="hu-HU" b="1" dirty="0"/>
              <a:t>Szakmapolitikai háttér:</a:t>
            </a: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AZ EURÓPAI PARLAMENT ÉS A TANÁCS  AJÁNLÁSA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szakképzés Európai Minőségbiztosítási Referencia Keretrendszerének létrehozásáról és a tagországokban történő kötelező alkalmazásáról</a:t>
            </a: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Elfogadva a Tanács 2009. június 18-i ülésén.</a:t>
            </a: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2020. július 1-i Tanács ajánlása megerősíti </a:t>
            </a: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r>
              <a:rPr kumimoji="0" lang="hu-H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Szakmapolitikai prioritások:</a:t>
            </a:r>
          </a:p>
          <a:p>
            <a:pPr marL="914400" lvl="2" indent="-4572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munkaerő jobb foglalkoztathatósága. </a:t>
            </a:r>
          </a:p>
          <a:p>
            <a:pPr marL="914400" lvl="2" indent="-4572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képzési kínálat és a munkaerő-piaci kereslet közötti nagyobb összhang. </a:t>
            </a:r>
          </a:p>
          <a:p>
            <a:pPr marL="914400" lvl="2" indent="-4572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szakképzéshez való jobb hozzáférés biztosítása. </a:t>
            </a:r>
          </a:p>
          <a:p>
            <a:pPr marL="0" lvl="1" indent="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hu-H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Minőségfejlesztési ciklus: </a:t>
            </a:r>
            <a:r>
              <a:rPr lang="hu-H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indikatív jellemzői </a:t>
            </a:r>
            <a:r>
              <a:rPr lang="hu-H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PDCA ciklus 4 területén fogalmaznak meg indikatív jellemzőket a szakképző intézmények számára, amelyek elvárások </a:t>
            </a:r>
            <a:r>
              <a:rPr lang="hu-H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 szakképző intézményi működésre vonatkozóan.</a:t>
            </a:r>
          </a:p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sz="12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Például: 	A tervezés területén:  </a:t>
            </a:r>
            <a:r>
              <a:rPr lang="hu-H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T1: </a:t>
            </a:r>
            <a:r>
              <a:rPr lang="hu-HU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intézmény által kitűzött helyi célok tükrözik az </a:t>
            </a: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európai, országos és regionális szakképzés-politikai célokat.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u-HU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értékelés területén: </a:t>
            </a: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É3: </a:t>
            </a:r>
            <a:r>
              <a:rPr lang="hu-HU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intézmény önértékelése kiterjed az intézmény digitális felkészültségének és környezeti fenntarthatóságának a felmérésére és értékelésére is.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PDCA 4 értékelési területén összesen 25 elvárás (értékelési szempont) fogalmazódik meg a szakképző intézményekre vonatkozóan, amelynek elkészült magyarországi adaptációja, kifejtése és magyarázata. Az intézményeknek ezeket a területeket kell értékelniük az önértékelés során;  erősségeket és fejlesztendő területeket kell meghatározniuk és fejlesztési tervet kell készíteniük és végrehajtani.  A külső értékelés ugyanazon szempontok szerint értékeli az intézményeket.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endParaRPr lang="hu-HU" sz="1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Monitoring:</a:t>
            </a:r>
          </a:p>
          <a:p>
            <a:pPr marL="742950" lvl="1" indent="-28575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Önértékelés – a jogszabály szerint kétévente</a:t>
            </a:r>
          </a:p>
          <a:p>
            <a:pPr marL="742950" lvl="1" indent="-28575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200" b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Külső értékelés - a jogszabály szerint négyévente – Innovatív Képzéstámogató Központ feladata</a:t>
            </a:r>
          </a:p>
          <a:p>
            <a:pPr marL="0" lvl="0" indent="0" algn="just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hu-HU" sz="1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Mérőeszközök</a:t>
            </a:r>
          </a:p>
          <a:p>
            <a:pPr marL="742950" lvl="1" indent="-285750" algn="just" rtl="0" eaLnBrk="0" fontAlgn="base" hangingPunc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Intézmények által kötelezően gyűjtendő (18 db)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indikátor</a:t>
            </a:r>
            <a:r>
              <a:rPr lang="hu-H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amely tartalmazza az EQAVET európai indikátorokat is (pl. a végzettek elhelyezkedési mutatói, egy oktatóra eső tanulószám stb.), ezek többségében a KRÉTA rendszerből kapott </a:t>
            </a:r>
            <a:r>
              <a:rPr lang="hu-HU" sz="1200" b="0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valid</a:t>
            </a:r>
            <a:r>
              <a:rPr lang="hu-H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mutatószámok</a:t>
            </a:r>
          </a:p>
          <a:p>
            <a:pPr marL="742950" lvl="1" indent="-285750" algn="just" rtl="0" eaLnBrk="0" fontAlgn="base" hangingPunct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hu-H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Partneri mérések eredményei (</a:t>
            </a:r>
            <a:r>
              <a:rPr lang="hu-HU" sz="1200" b="0" kern="12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pl</a:t>
            </a:r>
            <a:r>
              <a:rPr lang="hu-HU" sz="12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 munkáltatók véleménye a végzett tanulók szakmai, nyelvi, digitális és munkavállalói kompetenciáiról)</a:t>
            </a:r>
          </a:p>
          <a:p>
            <a:pPr marL="457200" marR="0" lvl="1" indent="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Arial" panose="020B0604020202020204" pitchFamily="34" charset="0"/>
              <a:buNone/>
              <a:tabLst/>
              <a:defRPr/>
            </a:pPr>
            <a:endParaRPr lang="hu-HU" sz="1200" b="0" kern="1200" noProof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066800" marR="0" lvl="1" indent="-609600" algn="l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>
                <a:srgbClr val="727CA3"/>
              </a:buClr>
              <a:buSzPct val="76000"/>
              <a:buFont typeface="Wingdings 3" pitchFamily="18" charset="2"/>
              <a:buNone/>
              <a:tabLst/>
              <a:defRPr/>
            </a:pPr>
            <a:endParaRPr lang="hu-HU" alt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hu-HU" altLang="hu-HU" dirty="0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956531" y="5604620"/>
            <a:ext cx="4493207" cy="36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01" tIns="45551" rIns="91101" bIns="455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549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3394284" y="5421595"/>
            <a:ext cx="184046" cy="368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01" tIns="45551" rIns="91101" bIns="4555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549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805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ábrát kell elmagyarázni, azt hogyan épül fel a MIR!</a:t>
            </a: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Minőségpolitika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meghatározza minőségpolitikáját, azon belül küldetését, jövőképét, stratégiai célrendszerét, és a minőségirányítás szervezeti kereteit.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minőségpolitika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intézményvezetés által hivatalosan kinyilvánított szándékok és irányvonal, a vezetés minőség iránti elkötelezettségének dokumentált kinyilatkoztatása; összhangban van a szervezet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jövőképével és küldetésével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valamint keretet ad a minőségcélok kitűzéséhez. Az intézményi célokra, a partnerek igényeinek és elvárásainak teljesítésére kell vonatkoznia. </a:t>
            </a:r>
          </a:p>
          <a:p>
            <a:r>
              <a:rPr lang="hu-H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célok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által megfogalmazott fejlesztési irányokat, konkrét elérendő eredményeket jelentik, amelyek képessé teszik a szervezetet arra, hogy beteljesítse küldetését és valóra váltsa jövőképét.</a:t>
            </a:r>
            <a:r>
              <a:rPr lang="hu-H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hu-H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Stratégiai célok:</a:t>
            </a:r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hosszú távú céljai, amelyek több évre vonatkozóan fogalmaznak meg magasabb szinten az elvárt stratégiához kapcsolódó fejlesztési irányokat, szándékokat, az intézmény jövőbeni fejlesztése során elérendő számszerű eredményeket.</a:t>
            </a:r>
          </a:p>
          <a:p>
            <a:r>
              <a:rPr lang="hu-HU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Minőségcélok:</a:t>
            </a:r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működtetéséhez kapcsolódó rövid-, közép- vagy hosszú távú célok, amelyek a stratégiai célokból vezethetők le, azok megvalósításához járulnak hozzá. A minőségcélokat a minőségpolitikából kell levezetni. Olyan célkitűzések, amelyeket az intézmény működési funkcióira, tevékenységére és az intézmény szintjeire, munkatársai számára tűznek ki, amelyekre törekszik az intézmény, vagy amit el akar érni.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intézménynek meg kell határoznia a minőségirányítási rendszer működtetéséhez az intézmény által biztosított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feltételrendszert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ezen belül a szervezeti kereteket, a szükséges infrastruktúra, továbbá a személyi feltételek biztosítását.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szakképző intézmény minőségirányítási rendszerében kerülnek azonosításra és szabályozásra azok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folyamatok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amelyek szabályozzák az intézményi működést a célok elérése érdekében.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minőségpolitika általunk megfogalmazott meghatározása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megfelel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ISO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szabványnak is.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"A minőségpolitika egy szervezetnek a minőségre vonatkozóan a felső vezetőség által hivatalosan kinyilvánított átfogó szándékai és irányvonala, az intézményi működés hosszútávú elveinek és azok megvalósításával kapcsolatos elképzeléseinek meghatározása"  - Szándék, irányvonal = célok; az intézményi működés hosszútávú kinyilvánított elvei és azok megvalósításával kapcsolatos elképzelések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szervezeti működtetés szabályozása.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Önértékelés, külső értékelés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MIR működtetésének alapja, hangsúlyos eleme a rendszeres önértékelés, amely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indikátorok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évenkénti gyűjtésével és elemzésével kétévente történik; az intézmény erősségeket és fejlesztendő területeket határoz meg és fejlesztéseket indít.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folyamatos fejlesztéshez az szükséges, hogy a szakképző intézmény időről időre információhoz jusson arról, hogy oktatási-képzési szolgáltatásaival hogyan tud megfelelni a vele szemben támasztott elvárásoknak; hogy a rendelkezésre álló erőforrások felhasználásával hogyan tudja fenntartani az egyensúlyt a különböző érdekeltek jelenlegi és jövőbeni igényei, szükségletei között. Ennek érdekében a szakképző intézmények a kétévente elvégzett önértékelésük során mérik és értékelik az oktatási-képzési szolgáltatásaikkal kapcsolatos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partneri igényeket és elégedettséget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munkaerőpiac igényeit, a végzetteket foglalkoztatók elégedettségét, vizsgálják a végzett tanulóik elhelyezkedését, munkaerő-piaci helyzetét.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intézményi önértékelés lényege, hogy az értékelési területeken az intézmény megvizsgálja a működését. Az eredmények vizsgálatához szükséges a </a:t>
            </a:r>
            <a:r>
              <a:rPr lang="hu-H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releváns partneri kör véleménye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az intézményi és az intézményvezetői munkáról.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önértékelés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keretében méri és értékeli a stratégiai és a minőségcéljai megvalósulását, azt, hogy hol tart azok elérésében; az évente gyűjtendő szakképzési indikátorokat, a szabályozott folyamatok eredményességét, a cselekvési terv végrehajtásának eredményességét, az oktatói értékelési rendszer működtetését és eredményességét.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kijelölt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fejlesztési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feladatok megtervezésére és megvalósítására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cselekvési terveket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kell készítenie az intézménynek. A cselekvési terv készítésének célja, hogy az intézmény meghatározza a kitűzött fejlesztési célok elérésének részletes útját.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önértékelés során az intézmény tényekre alapozva tudja tehát megállapítani azokat az erősségeit, amelyekre építve további sikereket tud elérni, és azonosítani tudja a fejlesztendő folyamatait, tevékenységeit és működési területeit is.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 fejlődéséhez azonban nem magán az önértékelésen van a hangsúly, hanem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minőségkör zárásán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azaz az önértékelés során feltárt fejlesztési lehetőségek megvalósításán, amellyel az intézmények javítani képesek saját teljesítményükön, belső működésükön és ezáltal a partnerek általi megítélésükön.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Ezért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önértékelési folyamat szerves részét képezik a követő tevékenységek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amelyek célja a fejlesztések ösztönzése, a folyamatos fejlesztés és fejlődés előmozdítása: az önértékelés során feltárt fejlesztendő területekre az intézmények fejlesztési célokat határoznak meg, fejlesztési terveket készítenek és fejlesztési tevékenységeket valósítanak meg. Egy önfejlesztő folyamat indul el a szervezetben, az önértékelés a fejlesztő munka, az innováció alapjává, kiindulópontjává válik. A fejlesztések sikeres megvalósítása hozzájárul a szervezeti kultúra, az intézményi működés és az eredmények folyamatos tökéletesítéséhez. Így beszélhetünk a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„tanuló szervezet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működéséről, aminek alapja az önértékelésen alapuló minőségfejlesztés.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külső értékelés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négyévente a rendszer működését vizsgálja, nézi az eredmények alakulását, de főként azt, hogy az intézmény figyelt-e ezekre, észlelte-e a hiányosságokat és megfelelő fejlesztő mechanizmusokat működtetett-e?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Oktatói értékelés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</a:t>
            </a:r>
            <a:r>
              <a:rPr lang="hu-H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oktatói értékelés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intézményi hatáskör, a vezető feladata; az intézményvezető háromévenként értékel.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önértékelés és a külső értékelés során is értékelni kell az oktatói értékelési rendszer intézményi működtetését, és abban a vezetői feladatokat.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önértékelés, a külső értékelés és az oktatói értékelés célja a folyamatos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fejlesztés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amelynek alapja az önértékelésen alapuló minőségfejlesztés.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EQAVET Minőségbiztosítási Ciklus következetes és szisztematikus alkalmazása, a minőségkör zárása, fejlesztések megvalósítása garanciát jelent(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arra, hogy a minőségbiztosítási tevékenységek – a belső és a külső mérések, ellenőrzések és értékelések – által szolgáltatott adatokat az intézmények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visszacsatolják a tervezésbe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és felhasználják a szakképzés, a szakmai-pedagógiai munka és az intézményi működés javítására, fejlesztésére.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minőségirányítási rendszer leírás tartalmazza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minőségpolitikát: a küldetést, a jövőképet, a stratégiai célokat és a minőségcélokat,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minőségirányítás szervezeti kereteinek meghatározását, szabályozását,</a:t>
            </a: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intézményi folyamatmodell rögzítését (kötelező és választható folyamatok), a szabályozási ütemtervet, </a:t>
            </a: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önértékelési folyamat szabályozását, </a:t>
            </a: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intézményi szakképzési indikátorrendszer és a mérőeszközök (kötelező és helyi, saját intézményre szabott) meghatározását, </a:t>
            </a: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intézményi oktatói értékelési rendszer (módszerek, eszközök, indikátorok, eljárásrend) meghatározását.</a:t>
            </a:r>
            <a:endParaRPr lang="hu-HU" sz="12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FDA5D-3790-4020-A786-5200DE69786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7619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intézmények az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Önértékelési Kézikönyv és az oktatók értékeléséhez kiadott módszertani javaslat alapján elkészítik a minőségirányítási rendszerük leírását.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önértékelés és a külső értékelés azonos szempont- és elvárásrendszer, valamint indikátorrendszer alapján történik.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dirty="0"/>
              <a:t>Az EQAVET minőségbiztosítási és minőségfejlesztési ciklus következetes és szisztematikus alkalmazása, a minőségkör zárása, fejlesztések megvalósítása garanciát jelent(</a:t>
            </a:r>
            <a:r>
              <a:rPr lang="hu-HU" sz="1200" dirty="0" err="1"/>
              <a:t>het</a:t>
            </a:r>
            <a:r>
              <a:rPr lang="hu-HU" sz="1200" dirty="0"/>
              <a:t>) arra, hogy a minőségbiztosítási tevékenységek – a belső és a külső mérések, ellenőrzések és értékelések – által szolgáltatott adatokat az intézmények visszacsatolják a tervezésbe és felhasználják a szakképzés, a szakmai-pedagógiai munka és az intézményi működés javítására, fejlesztésére.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kézikönyv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tartalmazza az értékelési szempontokat és elvárásokat, az eljárásrendet, a módszertant, az eszközöket (pl. kérdőívek), a szakképzési indikátorokat. </a:t>
            </a:r>
            <a:r>
              <a:rPr lang="hu-HU" sz="1200" dirty="0"/>
              <a:t>Az intézményi szempontok és az intézmény első számú vezetőjének értékelési szempontjait is tartalmazzák a kézikönyvek, amelyek ugyanazok, az utóbbiban a vezető szerepére és a vezetői kompetenciákra kerül a fókusz.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FDA5D-3790-4020-A786-5200DE69786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982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végrehajtási rendelet meghatározza, hogy a minőségpolitika keretében kell szabályozni ezt a 4 elemet: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Az a) és c)  pontban megfogalmazott célrendszer elemeivel ebben az előadásban foglalkozunk,  a b) III. 4 előadásban és d) III.5 gyakorlatban kerül feldolgozásra.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stratégiáról nem beszélünk az Önértékelési Kézikönyvben. Itt értelmezhetjük úgy, hogy a küldetés, jövőkép és az alapján megalkotott stratégiai célok együttesen alkotják az intézményi stratégiát.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 A Minőségpolitikán belül, ehhez még hozzá kapcsolódik a  szervezeti keretek szabályozása és az oktatói értékelés szervezeti működtetése.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Minőségpolitika:  szándékok, irányok  + hosszútávú elvek, a megvalósítással kapcsolatos elképzelések; ami nálunk a szervezeti keretek és az oktatói értékelés szabályozása.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4543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Mutassuk be az önértékelési szempontsor felépítését a későbbi használhatóság érdekében.</a:t>
            </a:r>
          </a:p>
          <a:p>
            <a:endParaRPr lang="hu-HU" dirty="0"/>
          </a:p>
          <a:p>
            <a:r>
              <a:rPr lang="hu-HU" b="1" dirty="0"/>
              <a:t>Önértékelési terület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Emeljük ki, hogy a PDCA alapján, lesznek olyan szempontok, amelyek látszólag hasonló elemeket tartalmaznak (</a:t>
            </a:r>
            <a:r>
              <a:rPr lang="hu-HU" dirty="0" err="1"/>
              <a:t>pl</a:t>
            </a:r>
            <a:r>
              <a:rPr lang="hu-HU" dirty="0"/>
              <a:t>: partner kapcsolatok), de mást jelent a tervezés szintjén és mást a megvalósítás területen.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Önértékelési szempont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Az önértékelés során vizsgálni kell  -  fel kell tárni az intézményi működést ezen a területen és vizsgálni a hozzá kapcsolódó eredményeket.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Az önértékelési szemponthoz kapcsolódó elvárás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szempont kifejtést találhatják itt meg: az értelmezést, a szempontnak a szervezeti és működési behatárolását. Az intézményeknek ezeket az elvárásokat kell megvizsgálni, értékelni az önértékelési szempont vizsgálata során.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kifejtés végén összefoglalóan megtalálható, hogy mit kell az intézménynek megvizsgálnia az önértékelés során.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6719B-172D-433C-874E-6A4B732A89EC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9485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Mutassuk be az önértékelési szempontsor felépítését a későbbi használhatóság érdekében.</a:t>
            </a:r>
          </a:p>
          <a:p>
            <a:endParaRPr lang="hu-HU" dirty="0"/>
          </a:p>
          <a:p>
            <a:r>
              <a:rPr lang="hu-HU" b="1" dirty="0"/>
              <a:t>Önértékelési terület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Emeljük ki, hogy a PDCA alapján, lesznek olyan szempontok, amelyek látszólag hasonló elemeket tartalmaznak (</a:t>
            </a:r>
            <a:r>
              <a:rPr lang="hu-HU" dirty="0" err="1"/>
              <a:t>pl</a:t>
            </a:r>
            <a:r>
              <a:rPr lang="hu-HU" dirty="0"/>
              <a:t>: partner kapcsolatok), de mást jelent a tervezés szintjén és mást a megvalósítás területen.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Önértékelési szempont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Az önértékelés során vizsgálni kell  -  fel kell tárni az intézményi működést ezen a területen és vizsgálni a hozzá kapcsolódó eredményeket.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Az önértékelési szemponthoz kapcsolódó elvárás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szempont kifejtést találhatják itt meg: az értelmezést, a szempontnak a szervezeti és működési behatárolását. Az intézményeknek ezeket az elvárásokat kell megvizsgálni, értékelni az önértékelési szempont vizsgálata során.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kifejtés végén összefoglalóan megtalálható, hogy mit kell az intézménynek megvizsgálnia az önértékelés során.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010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Mutassuk be az önértékelési szempontsor felépítését a későbbi használhatóság érdekében.</a:t>
            </a:r>
          </a:p>
          <a:p>
            <a:endParaRPr lang="hu-HU" dirty="0"/>
          </a:p>
          <a:p>
            <a:r>
              <a:rPr lang="hu-HU" b="1" dirty="0"/>
              <a:t>Önértékelési terület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Emeljük ki, hogy a PDCA alapján, lesznek olyan szempontok, amelyek látszólag hasonló elemeket tartalmaznak (</a:t>
            </a:r>
            <a:r>
              <a:rPr lang="hu-HU" dirty="0" err="1"/>
              <a:t>pl</a:t>
            </a:r>
            <a:r>
              <a:rPr lang="hu-HU" dirty="0"/>
              <a:t>: partner kapcsolatok), de mást jelent a tervezés szintjén és mást a megvalósítás területen.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Önértékelési szempont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Az önértékelés során vizsgálni kell  -  fel kell tárni az intézményi működést ezen a területen és vizsgálni a hozzá kapcsolódó eredményeket.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Az önértékelési szemponthoz kapcsolódó elvárás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szempont kifejtést találhatják itt meg: az értelmezést, a szempontnak a szervezeti és működési behatárolását. Az intézményeknek ezeket az elvárásokat kell megvizsgálni, értékelni az önértékelési szempont vizsgálata során.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kifejtés végén összefoglalóan megtalálható, hogy mit kell az intézménynek megvizsgálnia az önértékelés során.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979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Mutassuk be az önértékelési szempontsor felépítését a későbbi használhatóság érdekében.</a:t>
            </a:r>
          </a:p>
          <a:p>
            <a:endParaRPr lang="hu-HU" dirty="0"/>
          </a:p>
          <a:p>
            <a:r>
              <a:rPr lang="hu-HU" b="1" dirty="0"/>
              <a:t>Önértékelési terület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Emeljük ki, hogy a PDCA alapján, lesznek olyan szempontok, amelyek látszólag hasonló elemeket tartalmaznak (</a:t>
            </a:r>
            <a:r>
              <a:rPr lang="hu-HU" dirty="0" err="1"/>
              <a:t>pl</a:t>
            </a:r>
            <a:r>
              <a:rPr lang="hu-HU" dirty="0"/>
              <a:t>: partner kapcsolatok), de mást jelent a tervezés szintjén és mást a megvalósítás területen.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Önértékelési szempont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Az önértékelés során vizsgálni kell  -  fel kell tárni az intézményi működést ezen a területen és vizsgálni a hozzá kapcsolódó eredményeket.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Az önértékelési szemponthoz kapcsolódó elvárás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szempont kifejtést találhatják itt meg: az értelmezést, a szempontnak a szervezeti és működési behatárolását. Az intézményeknek ezeket az elvárásokat kell megvizsgálni, értékelni az önértékelési szempont vizsgálata során.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A kifejtés végén összefoglalóan megtalálható, hogy mit kell az intézménynek megvizsgálnia az önértékelés során.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2890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önértékelés szerepét mutatja  dia:</a:t>
            </a:r>
          </a:p>
          <a:p>
            <a:r>
              <a:rPr lang="hu-HU" b="1" dirty="0"/>
              <a:t>Világos egyértelmű célok: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dirty="0"/>
              <a:t>EU, ágazati, regionális mérhető szakképzési célok (EQAVET, Szakképzés 4.0, helyi specialitások), célok (SMART kritériumok)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Bevezetési terv, beavatkozás a működésbe: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 kitűzött célok maguktól a legritkább esetben teljesülnek, ezért be kell avatkozni a működésbe (szervezeti működés (szervezeti célok - minőségcélok), folyamatokat kell működtetni, a működési gyakorlatot szükséges szabályozni)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Mérési rendszer: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Rendszeresen, átfogó méréseket kell végezni az eredményesség értékelése érdekében (önértékelés), tényszerű vizsgálat, működés vizsgálata, folyamatok működése, indikátorok, partneri mérések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Szisztematikus értékelési stratégia: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Az értékelés a MIR alapján kétévente, partneri mérések – önértékelési ciklus alatt legalább egyszer, indikátorok évente. A szisztematikusságnak az is része, hogy az értékelés az elvárásrendszer mentén történik:   célok – működési gyakorlat – eredmények vizsgálata mentén. Az értékelés kimenete az erősségek és fejlesztendő területek meghatározása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Látható és dokumentált kapcsolat a visszacsatolási mechanizmusok és a tervezési működési folyamat között: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Az értékelés szisztematikusságából következik a látható visszacsatolási mechanizmus.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A visszacsatolás a fejlesztendő területek alapján, az oktatói testület által kiválasztott fejlesztésekre vonatkozóan. A problémák megfogalmazása, okkeresés, a gyökérokra vonatkozó mérhető fejlesztési cél (SMART) meghatározása.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Cselekvési tervek készítése és végrehajtása (a tervezésre – célokra és a működési gyakorlatra (folyamatokra) vonatkozóan)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Sok esetben a fejlesztés egy folyamat szabályozása, </a:t>
            </a:r>
            <a:r>
              <a:rPr lang="hu-HU" b="0" dirty="0" err="1"/>
              <a:t>újraszabályozása</a:t>
            </a:r>
            <a:r>
              <a:rPr lang="hu-HU" b="0" dirty="0"/>
              <a:t>, sikeres működtetés után beépül az intézmény mindennapi működésébe, így alakul át a minőségfejlesztés PDCA ciklusa SDCA ciklussá.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Szisztematikus minőség megközelítés: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="0" dirty="0"/>
              <a:t>Ez magát a minőségirányítási rendszer (MIR) működtetését jelenti, ez a tanuló szervezetté válás útja. Az önértékelés jó működése biztosítja az intézményi eredményességet; a külső értékelés feladata az önértékelés működésének vizsgálata, szükség esetén külső segítség nyújtása.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b="0" dirty="0"/>
          </a:p>
          <a:p>
            <a:pPr marL="0" indent="0">
              <a:buFont typeface="Arial" panose="020B0604020202020204" pitchFamily="34" charset="0"/>
              <a:buNone/>
            </a:pPr>
            <a:endParaRPr lang="hu-HU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b="0" dirty="0"/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070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/>
              <a:t>Az intézményi folyamatmodell felépítése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Kötelező folyamatok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Javasolt folyamatok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Az intézmény döntése alapján szabályozandó folyamatok – tisztázandó ezek forrásai, kiemelten az önértékelés eredményeként indított fejlesztések során és a fenntartó (centrum) által kötelezően előírt szabályozásra kerülő  folyamatok, amelyek a PDCA logikát követő </a:t>
            </a:r>
            <a:r>
              <a:rPr lang="hu-HU" dirty="0" err="1"/>
              <a:t>sztenderdizálást</a:t>
            </a:r>
            <a:r>
              <a:rPr lang="hu-HU" dirty="0"/>
              <a:t> jelentik: SDCA  alkalmazása.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hu-HU" dirty="0"/>
              <a:t>Hangsúlyozni kell, hogy az intézmény a specialitásai és a saját céljaiból adódóan tovább bővítheti a folyamatlistát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hu-HU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hu-HU" dirty="0"/>
              <a:t>A </a:t>
            </a:r>
            <a:r>
              <a:rPr lang="hu-HU" b="1" dirty="0"/>
              <a:t>MIR rendszerleírásban rögzítendő feladatok: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A </a:t>
            </a:r>
            <a:r>
              <a:rPr lang="hu-HU" b="1" dirty="0"/>
              <a:t>folyamatmodell</a:t>
            </a:r>
            <a:r>
              <a:rPr lang="hu-HU" dirty="0"/>
              <a:t>t rögzíteni kell, amelynek felülvizsgálatát és módosítási eljárásrendjét is meg kell határozni.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Az önértékelés folyamatszabályozását kell elkészíteni a MIR indulásáig, a többi folyamatra kidolgozási és bevezetési ütemtervet kell rögzíteni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dirty="0"/>
              <a:t>Az intézményi folyamatmodell az önértékelések alapján a folyamatos fejlesztés eredményeképpen változtatható és változik is.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hu-HU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hu-HU" b="1" dirty="0"/>
              <a:t>Folyamat-területek: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b="0" dirty="0"/>
              <a:t>Az </a:t>
            </a:r>
            <a:r>
              <a:rPr lang="hu-HU" b="0" dirty="0" err="1"/>
              <a:t>Szkr</a:t>
            </a:r>
            <a:r>
              <a:rPr lang="hu-HU" b="0" dirty="0"/>
              <a:t>-ben rögzített folyamat-területek alapján csoportosítjuk a folyamatokat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hu-HU" b="0" dirty="0"/>
              <a:t>A „Szakmai-képzési” folyamat-terület a „nevelés-oktatás-képzés” – „duális képzés” folyamatait tartalmazza, az Önértékelési kézikönyv 6.4 pontjában a  leírásokban a folyamatok tartalma és kiterjedtsége a folyamatok specifikációja látható.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250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sablont nézik a résztvevők, itt is szerepel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Vezetői irányítással a MICS feladata.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62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sablont nézik a résztvevők, itt is szerepel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Vezetői irányítással a MICS feladata.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461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sablont nézik a résztvevők, itt is szerepel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Vezetői irányítással a MICS feladata.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859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sablont nézik a résztvevők, itt is szerepel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Vezetői irányítással a MICS feladata.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7064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dirty="0"/>
              <a:t>A köznevelési rendszerben </a:t>
            </a:r>
            <a:r>
              <a:rPr lang="hu-HU" sz="1200" dirty="0" err="1"/>
              <a:t>maradtakra</a:t>
            </a:r>
            <a:r>
              <a:rPr lang="hu-HU" sz="1200" dirty="0"/>
              <a:t> nem vonatkozik (ált </a:t>
            </a:r>
            <a:r>
              <a:rPr lang="hu-HU" sz="1200" dirty="0" err="1"/>
              <a:t>isk</a:t>
            </a:r>
            <a:r>
              <a:rPr lang="hu-HU" sz="1200" dirty="0"/>
              <a:t>, gimn., önálló kollégium),</a:t>
            </a:r>
            <a:r>
              <a:rPr lang="hu-HU" sz="1200" baseline="0" dirty="0"/>
              <a:t> d</a:t>
            </a:r>
            <a:r>
              <a:rPr lang="hu-HU" sz="1200" dirty="0"/>
              <a:t>e aki oktatónak lett, arra igen!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728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t" latinLnBrk="0" hangingPunct="1"/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változtatható meg a</a:t>
            </a:r>
            <a:r>
              <a:rPr lang="hu-HU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pontosítással</a:t>
            </a:r>
            <a:r>
              <a:rPr lang="hu-HU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értelmezéssel az eredeti szempont, de konkrétabbá teheti. </a:t>
            </a:r>
          </a:p>
          <a:p>
            <a:pPr rtl="0" eaLnBrk="1" fontAlgn="t" latinLnBrk="0" hangingPunct="1"/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Közismereti,</a:t>
            </a:r>
            <a:r>
              <a:rPr lang="hu-HU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szakmai oktató között az értékelési szempontok értelmezésénél nincs különbség, de célszerű lehet végiggondolni a kollégiumi oktatók helyzetét.</a:t>
            </a:r>
          </a:p>
          <a:p>
            <a:pPr rtl="0" eaLnBrk="1" fontAlgn="t" latinLnBrk="0" hangingPunct="1"/>
            <a:r>
              <a:rPr lang="hu-HU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Példa saját elvárásra a korábbi értékelésnél alkalmazott</a:t>
            </a:r>
            <a:r>
              <a:rPr lang="hu-HU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értékelési szempontra</a:t>
            </a:r>
            <a:endParaRPr lang="hu-HU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Értékelési terület: Pedagógiai értékelés</a:t>
            </a:r>
          </a:p>
          <a:p>
            <a:pPr rtl="0" eaLnBrk="1" fontAlgn="t" latinLnBrk="0" hangingPunct="1"/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Szempont: A pedagógiai célokhoz, a tantervi követelményekhez és KKK-hoz illeszkedő  értékelést alkalmaz</a:t>
            </a:r>
          </a:p>
          <a:p>
            <a:pPr rtl="0" eaLnBrk="1" fontAlgn="t" latinLnBrk="0" hangingPunct="1"/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Magyarázat: Értékelési rendszere koherens, a követelmények alapján meghatározott.</a:t>
            </a:r>
          </a:p>
          <a:p>
            <a:pPr rtl="0" eaLnBrk="1" fontAlgn="t" latinLnBrk="0" hangingPunct="1"/>
            <a:r>
              <a:rPr lang="hu-HU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Pontosító</a:t>
            </a:r>
            <a:r>
              <a:rPr lang="hu-HU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magyarázat kollégiumi oktatónál: </a:t>
            </a:r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kollégium házirendjébe meghatározott értékelési módszereket következetesen alkalmazza (Pl. szobatisztaság ellenőrzése, pontozása, meghatározott időciklusokban való értékelése, jutalmazása </a:t>
            </a:r>
            <a:r>
              <a:rPr lang="hu-HU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stb</a:t>
            </a:r>
            <a:r>
              <a:rPr lang="hu-HU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7714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fenntarthatóság alapja a megfelelően elkészített, működtethető MIR leírás. </a:t>
            </a:r>
          </a:p>
          <a:p>
            <a:r>
              <a:rPr lang="hu-HU" dirty="0"/>
              <a:t>A kétéves önértékelési ciklusok alatt és a külső értékelésre való felkészüléshez a folyamatos működtetésre van szükség.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Itt csak egyben bemutatjuk, ezt követően, egyesével következnek a diák.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06719B-172D-433C-874E-6A4B732A89EC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341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Kérdések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FDA5D-3790-4020-A786-5200DE697864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681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2DDED-8A39-4155-BF9D-EC6EE8E3D950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81630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ln>
            <a:noFill/>
          </a:ln>
        </p:spPr>
        <p:txBody>
          <a:bodyPr/>
          <a:lstStyle/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1E4282-94C9-4CF9-AF4C-9E34C0D0C4FF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4877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43121"/>
            <a:ext cx="7886700" cy="2852737"/>
          </a:xfrm>
        </p:spPr>
        <p:txBody>
          <a:bodyPr anchor="b"/>
          <a:lstStyle>
            <a:lvl1pPr>
              <a:defRPr sz="4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380408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6F74-13E7-4019-8E4C-9A23DF39A5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3836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6F74-13E7-4019-8E4C-9A23DF39A5CB}" type="slidenum">
              <a:rPr lang="hu-HU" smtClean="0"/>
              <a:t>‹#›</a:t>
            </a:fld>
            <a:endParaRPr lang="hu-HU"/>
          </a:p>
        </p:txBody>
      </p:sp>
      <p:sp>
        <p:nvSpPr>
          <p:cNvPr id="8" name="Dátum helye 3"/>
          <p:cNvSpPr txBox="1">
            <a:spLocks/>
          </p:cNvSpPr>
          <p:nvPr userDrawn="1"/>
        </p:nvSpPr>
        <p:spPr>
          <a:xfrm>
            <a:off x="628650" y="6356351"/>
            <a:ext cx="20574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89968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6F74-13E7-4019-8E4C-9A23DF39A5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2882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97057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66F74-13E7-4019-8E4C-9A23DF39A5C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2019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accent2">
                <a:lumMod val="45000"/>
                <a:lumOff val="55000"/>
                <a:alpha val="64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CCA6A-B042-4629-A21B-367FE7501BE6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76194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hu-HU" dirty="0"/>
            </a:br>
            <a:r>
              <a:rPr lang="hu-HU" b="1" dirty="0"/>
              <a:t>Minőségbiztosítás a szakképzésben, oktatói értékelés 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94414" y="4675926"/>
            <a:ext cx="6858000" cy="1655762"/>
          </a:xfrm>
        </p:spPr>
        <p:txBody>
          <a:bodyPr>
            <a:normAutofit/>
          </a:bodyPr>
          <a:lstStyle/>
          <a:p>
            <a:pPr algn="l"/>
            <a:r>
              <a:rPr lang="hu-HU" sz="2100" b="1" dirty="0"/>
              <a:t>Králik Tibor kancellár</a:t>
            </a:r>
          </a:p>
          <a:p>
            <a:pPr algn="l"/>
            <a:r>
              <a:rPr lang="hu-HU" sz="2100" b="1" dirty="0"/>
              <a:t>Soproni Szakképzési Centrum</a:t>
            </a:r>
          </a:p>
          <a:p>
            <a:pPr algn="l"/>
            <a:endParaRPr lang="hu-HU" sz="2100" b="1" dirty="0"/>
          </a:p>
          <a:p>
            <a:pPr algn="l"/>
            <a:r>
              <a:rPr lang="hu-HU" sz="2100" b="1" dirty="0"/>
              <a:t>Eger, 2022. március 29.</a:t>
            </a:r>
          </a:p>
        </p:txBody>
      </p:sp>
    </p:spTree>
    <p:extLst>
      <p:ext uri="{BB962C8B-B14F-4D97-AF65-F5344CB8AC3E}">
        <p14:creationId xmlns:p14="http://schemas.microsoft.com/office/powerpoint/2010/main" val="3547264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Minőségirányítási rendszer (MIR)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546844"/>
            <a:ext cx="7886700" cy="5132736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Hatálya</a:t>
            </a:r>
          </a:p>
          <a:p>
            <a:pPr lvl="1" algn="just"/>
            <a:r>
              <a:rPr lang="hu-HU" sz="2100" b="1" dirty="0"/>
              <a:t>fenntartótól függetlenül </a:t>
            </a:r>
            <a:r>
              <a:rPr lang="hu-HU" sz="2100" dirty="0"/>
              <a:t>a szakmai oktatást folytató </a:t>
            </a:r>
            <a:r>
              <a:rPr lang="hu-HU" sz="2100" b="1" dirty="0"/>
              <a:t>szakképző intézmények</a:t>
            </a:r>
          </a:p>
          <a:p>
            <a:pPr marL="342900" lvl="1" indent="0" algn="just">
              <a:buNone/>
            </a:pPr>
            <a:endParaRPr lang="hu-HU" sz="2100" dirty="0">
              <a:solidFill>
                <a:srgbClr val="FF0000"/>
              </a:solidFill>
            </a:endParaRPr>
          </a:p>
          <a:p>
            <a:pPr algn="just"/>
            <a:r>
              <a:rPr lang="hu-HU" dirty="0"/>
              <a:t>A szakképző intézmény minőségirányítási rendszerét </a:t>
            </a:r>
          </a:p>
          <a:p>
            <a:pPr lvl="1" algn="just"/>
            <a:r>
              <a:rPr lang="hu-HU" sz="2100" b="1" dirty="0"/>
              <a:t>az igazgató készíti el </a:t>
            </a:r>
          </a:p>
          <a:p>
            <a:pPr lvl="1" algn="just"/>
            <a:r>
              <a:rPr lang="hu-HU" sz="2100" dirty="0"/>
              <a:t>az oktatói testület és a képzési tanács véleményt nyilvánít</a:t>
            </a:r>
          </a:p>
          <a:p>
            <a:pPr lvl="1" algn="just"/>
            <a:r>
              <a:rPr lang="hu-HU" sz="2100" dirty="0"/>
              <a:t>a </a:t>
            </a:r>
            <a:r>
              <a:rPr lang="hu-HU" sz="2100" b="1" dirty="0"/>
              <a:t>fenntartó hagyja jóvá (30 nap)</a:t>
            </a:r>
          </a:p>
          <a:p>
            <a:pPr marL="342900" lvl="1" indent="0" algn="just">
              <a:buNone/>
            </a:pPr>
            <a:endParaRPr lang="hu-HU" sz="2100" dirty="0"/>
          </a:p>
          <a:p>
            <a:pPr algn="just"/>
            <a:r>
              <a:rPr lang="hu-HU" dirty="0"/>
              <a:t>A szakképző </a:t>
            </a:r>
            <a:r>
              <a:rPr lang="hu-HU" b="1" dirty="0"/>
              <a:t>intézmények 2022. augusztus 31-ig elkészítik minőségirányítási rendszerüket.</a:t>
            </a:r>
          </a:p>
          <a:p>
            <a:pPr algn="just"/>
            <a:endParaRPr lang="hu-HU" b="1" dirty="0"/>
          </a:p>
          <a:p>
            <a:pPr algn="just"/>
            <a:r>
              <a:rPr lang="hu-HU" b="1" dirty="0"/>
              <a:t>Önértékelési tevékenység, ciklus kezdete 2022. szeptember 1.</a:t>
            </a:r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/>
              <a:t>A </a:t>
            </a:r>
            <a:r>
              <a:rPr lang="hu-HU" b="1" dirty="0"/>
              <a:t>Szakképzés 4.0 stratégián</a:t>
            </a:r>
            <a:r>
              <a:rPr lang="hu-HU" dirty="0"/>
              <a:t> és az </a:t>
            </a:r>
            <a:r>
              <a:rPr lang="hu-HU" b="1" dirty="0"/>
              <a:t>EQAVET Keretrendszeren </a:t>
            </a:r>
            <a:r>
              <a:rPr lang="hu-HU" dirty="0"/>
              <a:t>alapszik.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43A67E5-097C-4453-BAB2-9331BD9B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1998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-28455" y="368319"/>
            <a:ext cx="9144000" cy="1008112"/>
          </a:xfrm>
        </p:spPr>
        <p:txBody>
          <a:bodyPr>
            <a:norm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hu-HU" sz="3200" b="1" dirty="0"/>
              <a:t>Az EQAVET alapú MIR</a:t>
            </a:r>
            <a:br>
              <a:rPr lang="hu-HU" sz="2800" b="1" dirty="0">
                <a:solidFill>
                  <a:srgbClr val="050595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1900" b="1" dirty="0">
                <a:solidFill>
                  <a:srgbClr val="0000FF"/>
                </a:solidFill>
                <a:cs typeface="Times New Roman" panose="02020603050405020304" pitchFamily="18" charset="0"/>
              </a:rPr>
              <a:t>Európai Szakképzési Minőségbiztosítási Referencia Keretrendszer</a:t>
            </a:r>
            <a:endParaRPr lang="hu-HU" sz="32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Dia számának helye 3">
            <a:extLst>
              <a:ext uri="{FF2B5EF4-FFF2-40B4-BE49-F238E27FC236}">
                <a16:creationId xmlns:a16="http://schemas.microsoft.com/office/drawing/2014/main" id="{0A4F2894-7538-4272-B108-1473D73A8C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74188-7E96-4989-8CDD-A6B79EDE21C3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564C4E7C-6342-44A0-A7D7-44C89FE472C0}"/>
              </a:ext>
            </a:extLst>
          </p:cNvPr>
          <p:cNvGrpSpPr/>
          <p:nvPr/>
        </p:nvGrpSpPr>
        <p:grpSpPr>
          <a:xfrm>
            <a:off x="144069" y="1376431"/>
            <a:ext cx="8853991" cy="5329169"/>
            <a:chOff x="144069" y="1376431"/>
            <a:chExt cx="8853991" cy="5329169"/>
          </a:xfrm>
        </p:grpSpPr>
        <p:pic>
          <p:nvPicPr>
            <p:cNvPr id="2" name="Kép 1">
              <a:extLst>
                <a:ext uri="{FF2B5EF4-FFF2-40B4-BE49-F238E27FC236}">
                  <a16:creationId xmlns:a16="http://schemas.microsoft.com/office/drawing/2014/main" id="{F20C6BC7-CFAE-442B-B748-E835510B9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069" y="2590613"/>
              <a:ext cx="7945427" cy="4114987"/>
            </a:xfrm>
            <a:prstGeom prst="rect">
              <a:avLst/>
            </a:prstGeom>
          </p:spPr>
        </p:pic>
        <p:pic>
          <p:nvPicPr>
            <p:cNvPr id="5" name="Kép 4">
              <a:extLst>
                <a:ext uri="{FF2B5EF4-FFF2-40B4-BE49-F238E27FC236}">
                  <a16:creationId xmlns:a16="http://schemas.microsoft.com/office/drawing/2014/main" id="{A1D006BC-6478-4D4B-AE46-05BC5900E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7700" y="1376431"/>
              <a:ext cx="3240360" cy="1474046"/>
            </a:xfrm>
            <a:prstGeom prst="rect">
              <a:avLst/>
            </a:prstGeom>
          </p:spPr>
        </p:pic>
        <p:sp>
          <p:nvSpPr>
            <p:cNvPr id="11" name="Nyíl: kanyarodó 10">
              <a:extLst>
                <a:ext uri="{FF2B5EF4-FFF2-40B4-BE49-F238E27FC236}">
                  <a16:creationId xmlns:a16="http://schemas.microsoft.com/office/drawing/2014/main" id="{95079895-D4AC-4B13-81AE-B6284E52C482}"/>
                </a:ext>
              </a:extLst>
            </p:cNvPr>
            <p:cNvSpPr/>
            <p:nvPr/>
          </p:nvSpPr>
          <p:spPr>
            <a:xfrm>
              <a:off x="3891776" y="1700808"/>
              <a:ext cx="1682383" cy="648072"/>
            </a:xfrm>
            <a:prstGeom prst="bentArrow">
              <a:avLst>
                <a:gd name="adj1" fmla="val 25000"/>
                <a:gd name="adj2" fmla="val 37891"/>
                <a:gd name="adj3" fmla="val 25000"/>
                <a:gd name="adj4" fmla="val 4375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547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416" y="0"/>
            <a:ext cx="8885584" cy="1325563"/>
          </a:xfrm>
        </p:spPr>
        <p:txBody>
          <a:bodyPr>
            <a:normAutofit/>
          </a:bodyPr>
          <a:lstStyle/>
          <a:p>
            <a:r>
              <a:rPr lang="hu-HU" sz="3200" b="1" dirty="0"/>
              <a:t>MIR elemei, működése, kapcsolati rendszere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17" y="1044793"/>
            <a:ext cx="7754366" cy="5813207"/>
          </a:xfrm>
          <a:prstGeom prst="rect">
            <a:avLst/>
          </a:prstGeom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B368C24-2F26-4326-B236-C686B516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79590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hu-HU" b="1" dirty="0"/>
              <a:t>Önértékelés, külső értékelés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199" y="1690689"/>
            <a:ext cx="8474928" cy="4887092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sz="3200" b="1" dirty="0"/>
              <a:t>Önértékelés, külső értékelés: </a:t>
            </a:r>
          </a:p>
          <a:p>
            <a:pPr lvl="1"/>
            <a:r>
              <a:rPr lang="hu-HU" sz="2800" b="1" dirty="0">
                <a:solidFill>
                  <a:schemeClr val="accent1"/>
                </a:solidFill>
              </a:rPr>
              <a:t>azonos szempont- és elvárásrendszer, indikátorrendszer </a:t>
            </a:r>
            <a:r>
              <a:rPr lang="hu-HU" sz="2800" dirty="0"/>
              <a:t>alapján</a:t>
            </a:r>
            <a:r>
              <a:rPr lang="hu-HU" sz="2400" dirty="0"/>
              <a:t>  </a:t>
            </a:r>
            <a:r>
              <a:rPr lang="hu-HU" sz="2800" b="1" dirty="0">
                <a:solidFill>
                  <a:schemeClr val="accent1"/>
                </a:solidFill>
              </a:rPr>
              <a:t>-</a:t>
            </a:r>
            <a:r>
              <a:rPr lang="hu-HU" sz="2400" dirty="0"/>
              <a:t> </a:t>
            </a:r>
            <a:r>
              <a:rPr lang="hu-HU" sz="2800" b="1" dirty="0">
                <a:solidFill>
                  <a:schemeClr val="accent1"/>
                </a:solidFill>
              </a:rPr>
              <a:t>21 szempont </a:t>
            </a:r>
          </a:p>
          <a:p>
            <a:pPr lvl="1" algn="just"/>
            <a:r>
              <a:rPr lang="hu-HU" sz="2400" b="1" dirty="0"/>
              <a:t>az intézményt és annak vezetőjét értékeli</a:t>
            </a:r>
            <a:r>
              <a:rPr lang="hu-HU" sz="2400" dirty="0"/>
              <a:t>, a szempontsor azonos, a fókusza más</a:t>
            </a:r>
          </a:p>
          <a:p>
            <a:pPr lvl="1" algn="just"/>
            <a:r>
              <a:rPr lang="hu-HU" sz="2400" b="1" dirty="0">
                <a:solidFill>
                  <a:schemeClr val="accent1"/>
                </a:solidFill>
              </a:rPr>
              <a:t>cselekvési terv </a:t>
            </a:r>
            <a:r>
              <a:rPr lang="hu-HU" sz="2400" dirty="0"/>
              <a:t>készül az értékelések alapján,</a:t>
            </a:r>
          </a:p>
          <a:p>
            <a:pPr lvl="1" algn="just"/>
            <a:r>
              <a:rPr lang="hu-HU" sz="2400" dirty="0"/>
              <a:t>célja: folyamatos fejlesztés – </a:t>
            </a:r>
            <a:r>
              <a:rPr lang="hu-HU" sz="2400" b="1" dirty="0">
                <a:solidFill>
                  <a:schemeClr val="accent1"/>
                </a:solidFill>
              </a:rPr>
              <a:t>„tanulószervezet”</a:t>
            </a:r>
            <a:r>
              <a:rPr lang="hu-HU" sz="2400" dirty="0"/>
              <a:t>, amelynek </a:t>
            </a:r>
            <a:r>
              <a:rPr lang="hu-HU" sz="2400" b="1" dirty="0">
                <a:solidFill>
                  <a:schemeClr val="accent1"/>
                </a:solidFill>
              </a:rPr>
              <a:t>alapja az önértékelésen alapuló minőségfejlesztés</a:t>
            </a:r>
            <a:r>
              <a:rPr lang="hu-HU" sz="2000" dirty="0"/>
              <a:t>.</a:t>
            </a:r>
          </a:p>
          <a:p>
            <a:pPr marL="342900" lvl="1" indent="0" algn="just">
              <a:buNone/>
            </a:pPr>
            <a:endParaRPr lang="hu-HU" sz="2400" dirty="0"/>
          </a:p>
          <a:p>
            <a:pPr marL="0" indent="0" algn="just">
              <a:buNone/>
            </a:pPr>
            <a:r>
              <a:rPr lang="hu-HU" sz="2400" b="1" dirty="0"/>
              <a:t>Önértékelési kézikönyv   </a:t>
            </a:r>
            <a:r>
              <a:rPr lang="hu-HU" sz="2400" b="1" i="1" dirty="0">
                <a:solidFill>
                  <a:schemeClr val="accent1"/>
                </a:solidFill>
              </a:rPr>
              <a:t>ikk.hu / dokumentumok</a:t>
            </a:r>
          </a:p>
          <a:p>
            <a:pPr marL="0" indent="0" algn="just">
              <a:buNone/>
            </a:pPr>
            <a:r>
              <a:rPr lang="hu-HU" sz="2400" b="1" dirty="0"/>
              <a:t>Külső értékelési kézikönyv</a:t>
            </a:r>
          </a:p>
          <a:p>
            <a:pPr marL="0" indent="0" algn="just">
              <a:buNone/>
            </a:pPr>
            <a:r>
              <a:rPr lang="hu-HU" sz="2400" b="1" dirty="0"/>
              <a:t>Módszertani javaslat az oktatói értékeléshez </a:t>
            </a:r>
            <a:endParaRPr lang="hu-HU" sz="1800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F6AB372-2537-4588-A5DC-8242957FB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49813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3D237360-B48C-42E0-AF4B-A25065979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53" y="4703410"/>
            <a:ext cx="7791363" cy="869108"/>
          </a:xfrm>
          <a:prstGeom prst="rect">
            <a:avLst/>
          </a:prstGeom>
        </p:spPr>
      </p:pic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1FCA8CD2-F492-4670-A98F-5269D333E67E}"/>
              </a:ext>
            </a:extLst>
          </p:cNvPr>
          <p:cNvSpPr/>
          <p:nvPr/>
        </p:nvSpPr>
        <p:spPr>
          <a:xfrm>
            <a:off x="628650" y="2552131"/>
            <a:ext cx="7778371" cy="106452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812" y="367646"/>
            <a:ext cx="7886700" cy="1325563"/>
          </a:xfrm>
        </p:spPr>
        <p:txBody>
          <a:bodyPr>
            <a:normAutofit/>
          </a:bodyPr>
          <a:lstStyle/>
          <a:p>
            <a:r>
              <a:rPr lang="hu-HU" sz="3000" b="1" dirty="0"/>
              <a:t>Minőségpolitika értelmezése a MIR-ben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34812" y="1451879"/>
            <a:ext cx="8393430" cy="5167311"/>
          </a:xfrm>
        </p:spPr>
        <p:txBody>
          <a:bodyPr>
            <a:normAutofit fontScale="92500" lnSpcReduction="10000"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Szkr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48. § (1) A szakképző intézmény a minőségpolitika keretében</a:t>
            </a:r>
            <a:endParaRPr lang="hu-HU" sz="2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megalkotja a szakképző intézmény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küldetés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ét,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jövőkép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 és azokhoz kapcsolódó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stratégiát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alakít ki a szakképzésialapfeladat-ellátás minőségének biztosítása és javítása érdekében,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szabályozza a szakképző intézmény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minőségirányítási rendszerének szervezeti keretei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t,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működtetésének feltételei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t,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szakképzésialapfeladat-ellátás minőségének biztosítása és fejlesztése érdekében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minőségcélok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 határoz meg,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indent="0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hu-H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szakképzésért felelős miniszter által kiadott módszertani javaslat alapján elkészíti az 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oktatók értékelési rendszer</a:t>
            </a:r>
            <a:r>
              <a:rPr lang="hu-H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ét.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endParaRPr lang="hu-HU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F58D1A44-BB25-48EC-A141-61961C836311}"/>
              </a:ext>
            </a:extLst>
          </p:cNvPr>
          <p:cNvSpPr/>
          <p:nvPr/>
        </p:nvSpPr>
        <p:spPr>
          <a:xfrm>
            <a:off x="628650" y="3780263"/>
            <a:ext cx="7778371" cy="695316"/>
          </a:xfrm>
          <a:prstGeom prst="roundRect">
            <a:avLst/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1C9920E7-82CB-415C-B60C-46513DB33158}"/>
              </a:ext>
            </a:extLst>
          </p:cNvPr>
          <p:cNvSpPr/>
          <p:nvPr/>
        </p:nvSpPr>
        <p:spPr>
          <a:xfrm>
            <a:off x="622153" y="5734473"/>
            <a:ext cx="7778371" cy="792719"/>
          </a:xfrm>
          <a:prstGeom prst="roundRect">
            <a:avLst/>
          </a:prstGeom>
          <a:solidFill>
            <a:schemeClr val="accent1">
              <a:alpha val="3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86271CD-CE22-4945-A0B4-C39665839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269" y="316060"/>
            <a:ext cx="1877731" cy="213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37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01DFF0-7CF8-45C6-B8F8-402A2D49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Önértékelési szempontsor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2F15B19-1028-4ADD-8075-1B185BEBA5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33916" y="1805429"/>
          <a:ext cx="8676168" cy="4138171"/>
        </p:xfrm>
        <a:graphic>
          <a:graphicData uri="http://schemas.openxmlformats.org/drawingml/2006/table">
            <a:tbl>
              <a:tblPr firstRow="1" firstCol="1" bandRow="1"/>
              <a:tblGrid>
                <a:gridCol w="2562447">
                  <a:extLst>
                    <a:ext uri="{9D8B030D-6E8A-4147-A177-3AD203B41FA5}">
                      <a16:colId xmlns:a16="http://schemas.microsoft.com/office/drawing/2014/main" val="3885647123"/>
                    </a:ext>
                  </a:extLst>
                </a:gridCol>
                <a:gridCol w="2169042">
                  <a:extLst>
                    <a:ext uri="{9D8B030D-6E8A-4147-A177-3AD203B41FA5}">
                      <a16:colId xmlns:a16="http://schemas.microsoft.com/office/drawing/2014/main" val="3834148807"/>
                    </a:ext>
                  </a:extLst>
                </a:gridCol>
                <a:gridCol w="3944679">
                  <a:extLst>
                    <a:ext uri="{9D8B030D-6E8A-4147-A177-3AD203B41FA5}">
                      <a16:colId xmlns:a16="http://schemas.microsoft.com/office/drawing/2014/main" val="1772751635"/>
                    </a:ext>
                  </a:extLst>
                </a:gridCol>
              </a:tblGrid>
              <a:tr h="587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terület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szempont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önértékelési szemponthoz kapcsolódó elvárás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399072"/>
                  </a:ext>
                </a:extLst>
              </a:tr>
              <a:tr h="355100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EQAVET </a:t>
                      </a:r>
                      <a:r>
                        <a:rPr lang="hu-HU" sz="16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Minőségbiz-tosítási</a:t>
                      </a: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Ciklus 4 lépése: </a:t>
                      </a: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Tervezés, Megvalósítás, Értékelés, Felülvizsgálat.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 vizsgálandó</a:t>
                      </a: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érté-kelendő EQAVET alapú </a:t>
                      </a: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szakmai szem-pont, amelyekre erősségeket és fej-</a:t>
                      </a:r>
                      <a:r>
                        <a:rPr lang="hu-HU" sz="1600" b="1" dirty="0" err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lesztendő</a:t>
                      </a: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területeket kell meghatározniuk </a:t>
                      </a: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intézményeknek.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Az adott önértékelési szempont hazai szakképzési jogszabályi környezethez, </a:t>
                      </a: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szakképző intézmények működési sajátosságaihoz igazított kifejtése, értelmezése: </a:t>
                      </a:r>
                    </a:p>
                    <a:p>
                      <a:pPr marL="342900" marR="649605" lvl="0" indent="-342900"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buFont typeface="+mj-lt"/>
                        <a:buAutoNum type="arabicPeriod"/>
                      </a:pP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Mit jelent(</a:t>
                      </a:r>
                      <a:r>
                        <a:rPr lang="hu-HU" sz="1600" b="1" dirty="0" err="1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het</a:t>
                      </a: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az adott szempont a hazai szakképző intézmények működésében?</a:t>
                      </a:r>
                    </a:p>
                    <a:p>
                      <a:pPr marL="342900" marR="649605" lvl="0" indent="-342900"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825"/>
                        </a:spcAft>
                        <a:buFont typeface="+mj-lt"/>
                        <a:buAutoNum type="arabicPeriod"/>
                      </a:pPr>
                      <a:r>
                        <a:rPr lang="hu-HU" sz="1600" b="1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Mit kell vizsgálni, értékelni </a:t>
                      </a:r>
                      <a:r>
                        <a:rPr lang="hu-HU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az adott szempontnál az önértékelés során?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29400"/>
                  </a:ext>
                </a:extLst>
              </a:tr>
            </a:tbl>
          </a:graphicData>
        </a:graphic>
      </p:graphicFrame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DE715-02E1-4318-BC99-DA13A2A7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56868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01DFF0-7CF8-45C6-B8F8-402A2D49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583"/>
            <a:ext cx="7886700" cy="1325563"/>
          </a:xfrm>
        </p:spPr>
        <p:txBody>
          <a:bodyPr/>
          <a:lstStyle/>
          <a:p>
            <a:r>
              <a:rPr lang="hu-HU" b="1" dirty="0"/>
              <a:t>Önértékelési szempontsor - Tervezés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2F15B19-1028-4ADD-8075-1B185BEBA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1469696"/>
              </p:ext>
            </p:extLst>
          </p:nvPr>
        </p:nvGraphicFramePr>
        <p:xfrm>
          <a:off x="233916" y="1462529"/>
          <a:ext cx="8770384" cy="4713106"/>
        </p:xfrm>
        <a:graphic>
          <a:graphicData uri="http://schemas.openxmlformats.org/drawingml/2006/table">
            <a:tbl>
              <a:tblPr firstRow="1" firstCol="1" bandRow="1"/>
              <a:tblGrid>
                <a:gridCol w="1388055">
                  <a:extLst>
                    <a:ext uri="{9D8B030D-6E8A-4147-A177-3AD203B41FA5}">
                      <a16:colId xmlns:a16="http://schemas.microsoft.com/office/drawing/2014/main" val="3885647123"/>
                    </a:ext>
                  </a:extLst>
                </a:gridCol>
                <a:gridCol w="7382329">
                  <a:extLst>
                    <a:ext uri="{9D8B030D-6E8A-4147-A177-3AD203B41FA5}">
                      <a16:colId xmlns:a16="http://schemas.microsoft.com/office/drawing/2014/main" val="3834148807"/>
                    </a:ext>
                  </a:extLst>
                </a:gridCol>
              </a:tblGrid>
              <a:tr h="395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terület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szempont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399072"/>
                  </a:ext>
                </a:extLst>
              </a:tr>
              <a:tr h="542622">
                <a:tc rowSpan="7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Tervezés </a:t>
                      </a:r>
                      <a:r>
                        <a:rPr lang="hu-H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T1 Az intézmény által kitűzött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helyi célok tükrözik az európai, országos és regionális szakképzés-politikai célokat.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29400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T2 Az intézmény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egyértelműen meghatározza a célokat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 figyelemmel kíséri a megvalósulásukat.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képzéseket úgy alakítja ki, tervezi meg, hogy elérjék a kitűzött szakképzés-politikai célokat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671667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T3 Az intézmény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helyi munkaerő-piaci és az egyéni képzési igények meghatározása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érdekében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konzultációt folytat a releváns partnerekkel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730895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T4 Az intézmény egyértelműen meghatározott és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átlátható minőségirányítási rendszerrel rendelkezik.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Meghatározza a minőségirányítás szervezeti kereteit és a minőségirányítással kapcsolatos felelősségi köröket.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43245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T5 Az intézmény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bevonja a munkatársakat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intézményi célok és tervek kialakításába.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36035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T6 Az intézmény meghatározza a partneri körét és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együttműködéseket tervez a releváns partnerekkel.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27323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T7 Az intézmény intézkedéseket határoz meg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adatvédelmi szabályoknak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való megfelelés biztosítására.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114550"/>
                  </a:ext>
                </a:extLst>
              </a:tr>
            </a:tbl>
          </a:graphicData>
        </a:graphic>
      </p:graphicFrame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DE715-02E1-4318-BC99-DA13A2A7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285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01DFF0-7CF8-45C6-B8F8-402A2D49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6" y="249627"/>
            <a:ext cx="8770384" cy="1325563"/>
          </a:xfrm>
        </p:spPr>
        <p:txBody>
          <a:bodyPr/>
          <a:lstStyle/>
          <a:p>
            <a:r>
              <a:rPr lang="hu-HU" b="1" dirty="0"/>
              <a:t>Önértékelési szempontsor - Megvalósítás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2F15B19-1028-4ADD-8075-1B185BEBA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5361488"/>
              </p:ext>
            </p:extLst>
          </p:nvPr>
        </p:nvGraphicFramePr>
        <p:xfrm>
          <a:off x="233916" y="1462529"/>
          <a:ext cx="8770384" cy="5145844"/>
        </p:xfrm>
        <a:graphic>
          <a:graphicData uri="http://schemas.openxmlformats.org/drawingml/2006/table">
            <a:tbl>
              <a:tblPr firstRow="1" firstCol="1" bandRow="1"/>
              <a:tblGrid>
                <a:gridCol w="1442484">
                  <a:extLst>
                    <a:ext uri="{9D8B030D-6E8A-4147-A177-3AD203B41FA5}">
                      <a16:colId xmlns:a16="http://schemas.microsoft.com/office/drawing/2014/main" val="3885647123"/>
                    </a:ext>
                  </a:extLst>
                </a:gridCol>
                <a:gridCol w="7327900">
                  <a:extLst>
                    <a:ext uri="{9D8B030D-6E8A-4147-A177-3AD203B41FA5}">
                      <a16:colId xmlns:a16="http://schemas.microsoft.com/office/drawing/2014/main" val="3834148807"/>
                    </a:ext>
                  </a:extLst>
                </a:gridCol>
              </a:tblGrid>
              <a:tr h="395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terület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szempont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399072"/>
                  </a:ext>
                </a:extLst>
              </a:tr>
              <a:tr h="542622">
                <a:tc rowSpan="7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Megvalósítás </a:t>
                      </a:r>
                      <a:r>
                        <a:rPr lang="hu-H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M1 Az intézmény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célok elérése érdekében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megtervezett tevékenységek megvalósítását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szükséges erőforrások elosztásával biztosítja.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29400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M2 Az intézmény az eltervezett intézkedések megvalósítása érdekében egyértelműen meghatározott módon támogatja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szoros szakmai együttműködésen alapuló partnerségek kialakítását, kiemelten a duális képzőhelyekkel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történő együttműködést.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671667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M3  Az intézményben a képzési célok elérése érdekében megvalósul az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oktatók együttműködése.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730895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M4 Az intézményben az intézményi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célokkal összhangban működik az oktatók továbbképzési rendszere.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43245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M5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tanulóközpontú intézmény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szakmai programja lehetővé teszi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tanulók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számára, hogy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elérjék az elvárt tanulási eredményeket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valamint hogy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aktívan részt vegyenek a tanulási folyamatban.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36035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M6  Az intézmény érvényes, pontos és megbízható módszereket alkalmaz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tanulók tanulási eredményeinek az értékelésére.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27323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M7 Az intézmény a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digitális technológiák és az online tanulási eszközök használatával ösztönzi az innovációt a tanítási és tanulási tartalmak és módszerek terén,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iskolában és a duális képzőhelyen egyaránt.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114550"/>
                  </a:ext>
                </a:extLst>
              </a:tr>
            </a:tbl>
          </a:graphicData>
        </a:graphic>
      </p:graphicFrame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DE715-02E1-4318-BC99-DA13A2A7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21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01DFF0-7CF8-45C6-B8F8-402A2D49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12" y="0"/>
            <a:ext cx="8877976" cy="1325563"/>
          </a:xfrm>
        </p:spPr>
        <p:txBody>
          <a:bodyPr/>
          <a:lstStyle/>
          <a:p>
            <a:r>
              <a:rPr lang="hu-HU" b="1" dirty="0"/>
              <a:t>Önértékelési szempontsor – Értékelés</a:t>
            </a:r>
            <a:br>
              <a:rPr lang="hu-HU" b="1" dirty="0"/>
            </a:br>
            <a:r>
              <a:rPr lang="hu-HU" b="1" dirty="0"/>
              <a:t>							     </a:t>
            </a:r>
            <a:r>
              <a:rPr kumimoji="0" lang="hu-HU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</a:t>
            </a:r>
            <a:r>
              <a:rPr lang="hu-HU" b="1" dirty="0"/>
              <a:t>Felülvizsgálat</a:t>
            </a:r>
          </a:p>
        </p:txBody>
      </p:sp>
      <p:graphicFrame>
        <p:nvGraphicFramePr>
          <p:cNvPr id="5" name="Tartalom helye 4">
            <a:extLst>
              <a:ext uri="{FF2B5EF4-FFF2-40B4-BE49-F238E27FC236}">
                <a16:creationId xmlns:a16="http://schemas.microsoft.com/office/drawing/2014/main" id="{52F15B19-1028-4ADD-8075-1B185BEBA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3438900"/>
              </p:ext>
            </p:extLst>
          </p:nvPr>
        </p:nvGraphicFramePr>
        <p:xfrm>
          <a:off x="133012" y="1325563"/>
          <a:ext cx="8877976" cy="5340370"/>
        </p:xfrm>
        <a:graphic>
          <a:graphicData uri="http://schemas.openxmlformats.org/drawingml/2006/table">
            <a:tbl>
              <a:tblPr firstRow="1" firstCol="1" bandRow="1"/>
              <a:tblGrid>
                <a:gridCol w="1595965">
                  <a:extLst>
                    <a:ext uri="{9D8B030D-6E8A-4147-A177-3AD203B41FA5}">
                      <a16:colId xmlns:a16="http://schemas.microsoft.com/office/drawing/2014/main" val="3885647123"/>
                    </a:ext>
                  </a:extLst>
                </a:gridCol>
                <a:gridCol w="7282011">
                  <a:extLst>
                    <a:ext uri="{9D8B030D-6E8A-4147-A177-3AD203B41FA5}">
                      <a16:colId xmlns:a16="http://schemas.microsoft.com/office/drawing/2014/main" val="3834148807"/>
                    </a:ext>
                  </a:extLst>
                </a:gridCol>
              </a:tblGrid>
              <a:tr h="395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terület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Önértékelési szempont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5399072"/>
                  </a:ext>
                </a:extLst>
              </a:tr>
              <a:tr h="542622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Értékelés</a:t>
                      </a:r>
                      <a:r>
                        <a:rPr lang="hu-HU" sz="16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É1  Az intézmény minőségirányítási tevékenysége keretében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rendszeres önértékelést végez.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29400"/>
                  </a:ext>
                </a:extLst>
              </a:tr>
              <a:tr h="76487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É2 Az intézmény az önértékelés keretében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méri és értékeli a stratégiai és a minőségcélok megvalósulását, a szakképzési indikátorokat, a partnerek igényét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 elégedettségét, a szabályozott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folyamatok eredményességét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 cselekvési terv végrehajtásának eredményességét, az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oktatói értékelési rendszer működtetését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és eredményességét.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9671667"/>
                  </a:ext>
                </a:extLst>
              </a:tr>
              <a:tr h="515637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É3 Az intézmény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önértékelése kiterjed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intézmény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digitális felkészültségének és környezeti fenntarthatóságának a felmérésére és értékelésére is.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730895"/>
                  </a:ext>
                </a:extLst>
              </a:tr>
              <a:tr h="518593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É4 Az intézményben a stratégiai célok elérése érdekében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korai jelzőrendszer működik.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432454"/>
                  </a:ext>
                </a:extLst>
              </a:tr>
              <a:tr h="434680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Felülvizsgálat</a:t>
                      </a: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F1 Az intézmény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az önértékelés és a külső értékelés eredményeit 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megvitatja a releváns partnerekkel,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felhasználja a szakmai-pedagógiai munka folyamatos fejlesztésére,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megfelelő cselekvési tervet állít össze.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360354"/>
                  </a:ext>
                </a:extLst>
              </a:tr>
              <a:tr h="488651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F2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visszacsatolási és a felülvizsgálati eljárások támogatják az intézmény tanuló szervezetként való működését</a:t>
                      </a: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 szakmai-pedagógiai fejlesztéseket és javítják a tanulók, a képzésben résztvevő személyek esélyeit.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273234"/>
                  </a:ext>
                </a:extLst>
              </a:tr>
              <a:tr h="542622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hu-H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hu-HU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F3 Az intézmény széles körben és nyilvánosan </a:t>
                      </a:r>
                      <a:r>
                        <a:rPr lang="hu-HU" sz="16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hozzáférhetővé teszi az értékelés és a felülvizsgálat eredményeit.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4114550"/>
                  </a:ext>
                </a:extLst>
              </a:tr>
            </a:tbl>
          </a:graphicData>
        </a:graphic>
      </p:graphicFrame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BDE715-02E1-4318-BC99-DA13A2A7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38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13AB20-8D4F-4050-A11D-80ECD2077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712" y="365126"/>
            <a:ext cx="8633637" cy="1325563"/>
          </a:xfrm>
        </p:spPr>
        <p:txBody>
          <a:bodyPr/>
          <a:lstStyle/>
          <a:p>
            <a:r>
              <a:rPr lang="hu-HU" b="1" dirty="0"/>
              <a:t>Önértékelés helye a minőségfejlesztésben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9ECC7CC-374B-4855-9D5A-4F14E4D3F6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54867" y="1148316"/>
            <a:ext cx="1959569" cy="5208035"/>
          </a:xfrm>
          <a:prstGeom prst="rect">
            <a:avLst/>
          </a:prstGeom>
          <a:noFill/>
          <a:effectLst>
            <a:glow>
              <a:schemeClr val="accent1">
                <a:alpha val="0"/>
              </a:schemeClr>
            </a:glow>
            <a:reflection stA="0" endPos="65000" dist="50800" dir="5400000" sy="-100000" algn="bl" rotWithShape="0"/>
          </a:effectLst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799FD8F-3AAB-4A63-9381-E52C10305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F0870626-B63A-4B2D-B942-AED3659F7EB3}"/>
              </a:ext>
            </a:extLst>
          </p:cNvPr>
          <p:cNvSpPr/>
          <p:nvPr/>
        </p:nvSpPr>
        <p:spPr>
          <a:xfrm>
            <a:off x="563526" y="1663825"/>
            <a:ext cx="6124353" cy="365125"/>
          </a:xfrm>
          <a:prstGeom prst="round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Világos egyértelmű célok</a:t>
            </a:r>
          </a:p>
        </p:txBody>
      </p:sp>
      <p:sp>
        <p:nvSpPr>
          <p:cNvPr id="11" name="Téglalap: lekerekített 10">
            <a:extLst>
              <a:ext uri="{FF2B5EF4-FFF2-40B4-BE49-F238E27FC236}">
                <a16:creationId xmlns:a16="http://schemas.microsoft.com/office/drawing/2014/main" id="{CA509EF3-F972-4AB9-B7DA-31F1651A98CB}"/>
              </a:ext>
            </a:extLst>
          </p:cNvPr>
          <p:cNvSpPr/>
          <p:nvPr/>
        </p:nvSpPr>
        <p:spPr>
          <a:xfrm>
            <a:off x="540488" y="2208389"/>
            <a:ext cx="6124352" cy="734961"/>
          </a:xfrm>
          <a:prstGeom prst="round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Bevezetési terv, működési gyakorlat</a:t>
            </a:r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21AB72D6-8790-46F8-A271-A02E9DB2E008}"/>
              </a:ext>
            </a:extLst>
          </p:cNvPr>
          <p:cNvSpPr/>
          <p:nvPr/>
        </p:nvSpPr>
        <p:spPr>
          <a:xfrm>
            <a:off x="585030" y="3133279"/>
            <a:ext cx="6101315" cy="434576"/>
          </a:xfrm>
          <a:prstGeom prst="roundRect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Mérési rendszer</a:t>
            </a:r>
          </a:p>
        </p:txBody>
      </p:sp>
      <p:sp>
        <p:nvSpPr>
          <p:cNvPr id="13" name="Téglalap: lekerekített 12">
            <a:extLst>
              <a:ext uri="{FF2B5EF4-FFF2-40B4-BE49-F238E27FC236}">
                <a16:creationId xmlns:a16="http://schemas.microsoft.com/office/drawing/2014/main" id="{4285D8D4-A3A3-4CBB-8B3D-F06A9EF1B7D7}"/>
              </a:ext>
            </a:extLst>
          </p:cNvPr>
          <p:cNvSpPr/>
          <p:nvPr/>
        </p:nvSpPr>
        <p:spPr>
          <a:xfrm>
            <a:off x="575044" y="3728474"/>
            <a:ext cx="6101314" cy="434576"/>
          </a:xfrm>
          <a:prstGeom prst="roundRect">
            <a:avLst/>
          </a:prstGeom>
          <a:solidFill>
            <a:srgbClr val="3333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Szisztematikus értékelési stratégia</a:t>
            </a:r>
          </a:p>
        </p:txBody>
      </p:sp>
      <p:sp>
        <p:nvSpPr>
          <p:cNvPr id="14" name="Téglalap: lekerekített 13">
            <a:extLst>
              <a:ext uri="{FF2B5EF4-FFF2-40B4-BE49-F238E27FC236}">
                <a16:creationId xmlns:a16="http://schemas.microsoft.com/office/drawing/2014/main" id="{3B62232F-88EE-46E2-8ED0-69594CA4D5E2}"/>
              </a:ext>
            </a:extLst>
          </p:cNvPr>
          <p:cNvSpPr/>
          <p:nvPr/>
        </p:nvSpPr>
        <p:spPr>
          <a:xfrm>
            <a:off x="575044" y="4339622"/>
            <a:ext cx="6089796" cy="1518918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Látható és dokumentált kapcsolat a visszacsatolási mechanizmusok és a tervezési működési folyamat között</a:t>
            </a:r>
          </a:p>
        </p:txBody>
      </p:sp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89DDB81A-F9D3-4171-B2DE-27FC12F7EF63}"/>
              </a:ext>
            </a:extLst>
          </p:cNvPr>
          <p:cNvSpPr/>
          <p:nvPr/>
        </p:nvSpPr>
        <p:spPr>
          <a:xfrm>
            <a:off x="606536" y="6035112"/>
            <a:ext cx="6058304" cy="434576"/>
          </a:xfrm>
          <a:prstGeom prst="roundRect">
            <a:avLst/>
          </a:prstGeom>
          <a:solidFill>
            <a:srgbClr val="00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Szisztematikus minőség megközelítés</a:t>
            </a:r>
          </a:p>
        </p:txBody>
      </p:sp>
    </p:spTree>
    <p:extLst>
      <p:ext uri="{BB962C8B-B14F-4D97-AF65-F5344CB8AC3E}">
        <p14:creationId xmlns:p14="http://schemas.microsoft.com/office/powerpoint/2010/main" val="973586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97711" y="136524"/>
            <a:ext cx="8569841" cy="1325563"/>
          </a:xfrm>
        </p:spPr>
        <p:txBody>
          <a:bodyPr/>
          <a:lstStyle/>
          <a:p>
            <a:r>
              <a:rPr lang="hu-HU" b="1" dirty="0"/>
              <a:t>Önértékelést támogató elemek</a:t>
            </a:r>
            <a:br>
              <a:rPr lang="hu-HU" b="1" dirty="0"/>
            </a:br>
            <a:r>
              <a:rPr lang="hu-HU" b="1" dirty="0"/>
              <a:t>Folyamatmodell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31617" y="1677927"/>
            <a:ext cx="8302028" cy="4351338"/>
          </a:xfrm>
        </p:spPr>
        <p:txBody>
          <a:bodyPr/>
          <a:lstStyle/>
          <a:p>
            <a:r>
              <a:rPr lang="hu-HU" b="1" dirty="0">
                <a:solidFill>
                  <a:schemeClr val="accent1"/>
                </a:solidFill>
              </a:rPr>
              <a:t>K</a:t>
            </a:r>
            <a:r>
              <a:rPr lang="hu-HU" dirty="0"/>
              <a:t>ötelezően szabályozandó folyamatok</a:t>
            </a:r>
          </a:p>
          <a:p>
            <a:r>
              <a:rPr lang="hu-HU" b="1" dirty="0">
                <a:solidFill>
                  <a:schemeClr val="accent1"/>
                </a:solidFill>
              </a:rPr>
              <a:t>J</a:t>
            </a:r>
            <a:r>
              <a:rPr lang="hu-HU" dirty="0"/>
              <a:t>avasolt választható szabályozandó folyamatok</a:t>
            </a:r>
          </a:p>
          <a:p>
            <a:r>
              <a:rPr lang="hu-HU" b="1" dirty="0">
                <a:solidFill>
                  <a:schemeClr val="accent1"/>
                </a:solidFill>
              </a:rPr>
              <a:t>T</a:t>
            </a:r>
            <a:r>
              <a:rPr lang="hu-HU" dirty="0"/>
              <a:t>ovábbi intézmény döntése alapján szabályozandó folyamatok</a:t>
            </a:r>
          </a:p>
          <a:p>
            <a:pPr marL="0" indent="0" algn="ctr">
              <a:buNone/>
            </a:pPr>
            <a:r>
              <a:rPr lang="hu-HU" sz="1500" b="1" i="1" dirty="0">
                <a:solidFill>
                  <a:schemeClr val="accent1"/>
                </a:solidFill>
              </a:rPr>
              <a:t>Fenntartó (centrum), intézményi célokhoz kapcsolódó, önértékelés, cselekvési terv. stb.</a:t>
            </a:r>
          </a:p>
          <a:p>
            <a:r>
              <a:rPr lang="hu-HU" dirty="0"/>
              <a:t>Folyamatmodell rögzítése a MIR rendszerleírásban (</a:t>
            </a:r>
            <a:r>
              <a:rPr lang="hu-HU" b="1" dirty="0">
                <a:solidFill>
                  <a:schemeClr val="accent1"/>
                </a:solidFill>
              </a:rPr>
              <a:t>K + J + T</a:t>
            </a:r>
            <a:r>
              <a:rPr lang="hu-HU" dirty="0"/>
              <a:t>)</a:t>
            </a:r>
          </a:p>
          <a:p>
            <a:r>
              <a:rPr lang="hu-HU" dirty="0"/>
              <a:t>Kidolgozási és bevezetési ütemterv készítése,  a leírásban a folyamatmodell rögzítése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hu-HU" b="1" dirty="0"/>
              <a:t>Folyamat-területek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683FDF8F-7604-4DB2-9BC0-439946F0A7CE}"/>
              </a:ext>
            </a:extLst>
          </p:cNvPr>
          <p:cNvSpPr/>
          <p:nvPr/>
        </p:nvSpPr>
        <p:spPr>
          <a:xfrm>
            <a:off x="204785" y="5149049"/>
            <a:ext cx="2721132" cy="996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Vezetési-irányítási folyamat-terület 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FC38C48F-E54B-443D-80DE-72CC51F38D43}"/>
              </a:ext>
            </a:extLst>
          </p:cNvPr>
          <p:cNvSpPr/>
          <p:nvPr/>
        </p:nvSpPr>
        <p:spPr>
          <a:xfrm>
            <a:off x="3211434" y="5118025"/>
            <a:ext cx="2721132" cy="9967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Szakmai-képzési folyamat-terület 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4F6FC083-1BF9-4E4F-AE49-953F79ACE31E}"/>
              </a:ext>
            </a:extLst>
          </p:cNvPr>
          <p:cNvSpPr/>
          <p:nvPr/>
        </p:nvSpPr>
        <p:spPr>
          <a:xfrm>
            <a:off x="6298030" y="5121154"/>
            <a:ext cx="2721132" cy="9967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Támogató és erőforrás folyamat-terület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28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Önértékelést támogató elemek</a:t>
            </a:r>
            <a:br>
              <a:rPr lang="hu-HU" b="1" dirty="0"/>
            </a:br>
            <a:r>
              <a:rPr lang="hu-HU" b="1" dirty="0"/>
              <a:t>Indikátorrendszer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2140" y="1942616"/>
            <a:ext cx="8548576" cy="3755881"/>
          </a:xfrm>
        </p:spPr>
        <p:txBody>
          <a:bodyPr/>
          <a:lstStyle/>
          <a:p>
            <a:pPr algn="just"/>
            <a:r>
              <a:rPr lang="hu-HU" b="1" dirty="0"/>
              <a:t>24 db kötelező indikátor</a:t>
            </a:r>
          </a:p>
          <a:p>
            <a:r>
              <a:rPr lang="hu-HU" b="1" dirty="0"/>
              <a:t>a már meglévő elektronikus adatbázisokból, adatszolgáltatásokból meg lehet határozni. (pl.: KRÉTA)</a:t>
            </a:r>
          </a:p>
          <a:p>
            <a:r>
              <a:rPr lang="hu-HU" b="1" dirty="0"/>
              <a:t>ÉVENTE KELL GYŰJTENI</a:t>
            </a:r>
          </a:p>
          <a:p>
            <a:pPr algn="just"/>
            <a:endParaRPr lang="hu-HU" b="1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F32FEFC-D305-447A-8A9B-041BC172D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987608"/>
            <a:ext cx="7047742" cy="282395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912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Önértékelést támogató elemek</a:t>
            </a:r>
            <a:br>
              <a:rPr lang="hu-HU" b="1" dirty="0"/>
            </a:br>
            <a:r>
              <a:rPr lang="hu-HU" b="1" dirty="0"/>
              <a:t>Partneri mérések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49" y="1969452"/>
            <a:ext cx="8238903" cy="4351859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dirty="0"/>
              <a:t>Releváns partnerek</a:t>
            </a:r>
          </a:p>
          <a:p>
            <a:pPr algn="just"/>
            <a:r>
              <a:rPr lang="hu-HU" dirty="0"/>
              <a:t>Mérendő releváns partnerek</a:t>
            </a:r>
          </a:p>
          <a:p>
            <a:pPr algn="just"/>
            <a:r>
              <a:rPr lang="hu-HU" dirty="0"/>
              <a:t>Kötelező kérdőívek, mintavétel, érvényesség</a:t>
            </a:r>
          </a:p>
          <a:p>
            <a:pPr algn="just"/>
            <a:r>
              <a:rPr lang="hu-HU" b="1" dirty="0"/>
              <a:t>AZ ÖNÉRTÉKELÉSI CIKLUS SORÁN EGYSZER KÖTELEZŐ MÉRNI</a:t>
            </a:r>
          </a:p>
          <a:p>
            <a:pPr algn="just"/>
            <a:endParaRPr lang="hu-HU" dirty="0"/>
          </a:p>
          <a:p>
            <a:pPr marL="0" indent="0" algn="just">
              <a:buNone/>
            </a:pPr>
            <a:r>
              <a:rPr lang="hu-HU" b="1" dirty="0"/>
              <a:t>Intézményi önértékelés</a:t>
            </a:r>
            <a:r>
              <a:rPr lang="hu-HU" dirty="0"/>
              <a:t>: OKTATÓI, TANULÓI, 	SZÜLŐI, DUÁLIS1, DUÁLIS2</a:t>
            </a:r>
          </a:p>
          <a:p>
            <a:pPr marL="0" indent="0" algn="just">
              <a:buNone/>
            </a:pPr>
            <a:r>
              <a:rPr lang="hu-HU" b="1" dirty="0"/>
              <a:t>Intézményvezetői önértékelés</a:t>
            </a:r>
            <a:r>
              <a:rPr lang="hu-HU" dirty="0"/>
              <a:t>: OKTATÓI/KÉPZÉSI TANÁCS, DUÁLIS1, DUÁLIS2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b="1" dirty="0"/>
              <a:t>Oktatói értékelés: </a:t>
            </a:r>
            <a:r>
              <a:rPr lang="hu-HU" dirty="0"/>
              <a:t>TANULÓI, SZÜLŐI(</a:t>
            </a:r>
            <a:r>
              <a:rPr lang="hu-HU" dirty="0" err="1"/>
              <a:t>opc</a:t>
            </a:r>
            <a:r>
              <a:rPr lang="hu-HU" dirty="0"/>
              <a:t>.), DUÁLIS (</a:t>
            </a:r>
            <a:r>
              <a:rPr lang="hu-HU" dirty="0" err="1"/>
              <a:t>opc</a:t>
            </a:r>
            <a:r>
              <a:rPr lang="hu-HU" dirty="0"/>
              <a:t>.)</a:t>
            </a:r>
          </a:p>
          <a:p>
            <a:pPr marL="0" indent="0" algn="just">
              <a:buNone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64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Önértékelési feladatok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7895" y="1551059"/>
            <a:ext cx="8175109" cy="458392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hu-HU" b="1" dirty="0"/>
              <a:t>21 szempont szerinti önértékelés:</a:t>
            </a:r>
          </a:p>
          <a:p>
            <a:pPr algn="just"/>
            <a:r>
              <a:rPr lang="hu-HU" b="1" dirty="0"/>
              <a:t>Adatgyűjtés, tényszerű vizsgálat (folyamatok, indikátorok, partneri mérések</a:t>
            </a:r>
          </a:p>
          <a:p>
            <a:pPr lvl="3" algn="just"/>
            <a:r>
              <a:rPr lang="hu-HU" sz="2100" b="1" dirty="0"/>
              <a:t>Erősségek</a:t>
            </a:r>
          </a:p>
          <a:p>
            <a:pPr lvl="3" algn="just"/>
            <a:r>
              <a:rPr lang="hu-HU" sz="2100" b="1" dirty="0"/>
              <a:t>Fejlesztendő területek</a:t>
            </a:r>
          </a:p>
          <a:p>
            <a:pPr lvl="5" algn="just"/>
            <a:r>
              <a:rPr lang="hu-HU" sz="2100" b="1" dirty="0">
                <a:latin typeface="Arial" panose="020B0604020202020204" pitchFamily="34" charset="0"/>
                <a:cs typeface="Arial" panose="020B0604020202020204" pitchFamily="34" charset="0"/>
              </a:rPr>
              <a:t>Fejlesztések indítása</a:t>
            </a:r>
          </a:p>
          <a:p>
            <a:pPr lvl="5" algn="just"/>
            <a:r>
              <a:rPr lang="hu-HU" sz="2100" b="1" dirty="0">
                <a:latin typeface="Arial" panose="020B0604020202020204" pitchFamily="34" charset="0"/>
                <a:cs typeface="Arial" panose="020B0604020202020204" pitchFamily="34" charset="0"/>
              </a:rPr>
              <a:t>Cselekvési tervek készítése, végrehajtása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r>
              <a:rPr lang="hu-HU" b="1" dirty="0"/>
              <a:t>Külső értékelés:</a:t>
            </a:r>
          </a:p>
          <a:p>
            <a:pPr algn="just"/>
            <a:r>
              <a:rPr lang="hu-HU" b="1" dirty="0"/>
              <a:t>Azonos szempontrendszer, módszerek</a:t>
            </a:r>
          </a:p>
          <a:p>
            <a:pPr lvl="1" algn="just"/>
            <a:r>
              <a:rPr lang="hu-HU" sz="2000" b="1" dirty="0"/>
              <a:t>A MIR rendszer működtetését vizsgálja</a:t>
            </a:r>
          </a:p>
          <a:p>
            <a:pPr lvl="2" algn="just"/>
            <a:r>
              <a:rPr lang="hu-HU" sz="2100" b="1" dirty="0"/>
              <a:t>Összegző jelentés</a:t>
            </a:r>
            <a:endParaRPr lang="hu-HU" sz="21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819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Oktatók és intézményi vezetők teljesítményértékelése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12568" y="1787669"/>
            <a:ext cx="8518863" cy="4386119"/>
          </a:xfrm>
        </p:spPr>
        <p:txBody>
          <a:bodyPr/>
          <a:lstStyle/>
          <a:p>
            <a:pPr algn="just"/>
            <a:r>
              <a:rPr lang="hu-HU" b="1" dirty="0"/>
              <a:t>Az intézményvezetőjének a hatásköre, bevonva vezetőtársait, akár külső szakértőt is. (Vezetők esetében fenntartó (centrum))</a:t>
            </a:r>
          </a:p>
          <a:p>
            <a:pPr algn="just"/>
            <a:r>
              <a:rPr lang="hu-HU" b="1" dirty="0"/>
              <a:t>A külső értékelés az intézményi célok elérése érdekében működtetett oktatói értékelés MEGVALÓSÍTÁSÁT VIZSGÁLJA</a:t>
            </a:r>
            <a:endParaRPr lang="hu-HU" dirty="0"/>
          </a:p>
          <a:p>
            <a:pPr algn="just"/>
            <a:r>
              <a:rPr lang="hu-HU" b="1" dirty="0"/>
              <a:t>Háromévente,</a:t>
            </a:r>
            <a:r>
              <a:rPr lang="hu-HU" dirty="0"/>
              <a:t> folyamatos adatgyűjtés mellett </a:t>
            </a:r>
          </a:p>
          <a:p>
            <a:r>
              <a:rPr lang="hu-HU" dirty="0" err="1"/>
              <a:t>Szkr</a:t>
            </a:r>
            <a:r>
              <a:rPr lang="hu-HU" dirty="0"/>
              <a:t>. alapján: </a:t>
            </a:r>
            <a:r>
              <a:rPr lang="hu-HU" b="1" dirty="0"/>
              <a:t>MÓDSZERTANI JAVASLAT </a:t>
            </a:r>
            <a:r>
              <a:rPr lang="hu-HU" dirty="0"/>
              <a:t>a szakképzésben alkalmazott oktatók és intézményi vezetők teljesítményértékeléséhez</a:t>
            </a:r>
          </a:p>
          <a:p>
            <a:pPr algn="just"/>
            <a:endParaRPr lang="hu-HU" dirty="0"/>
          </a:p>
          <a:p>
            <a:pPr algn="just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7561821-7B1D-4FAF-9DA1-09088F5A5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9322" y="4423752"/>
            <a:ext cx="6669602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43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Az OKTATÓI értékelési rendszer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57251" y="1776549"/>
            <a:ext cx="7800366" cy="4641667"/>
          </a:xfrm>
        </p:spPr>
        <p:txBody>
          <a:bodyPr>
            <a:noAutofit/>
          </a:bodyPr>
          <a:lstStyle/>
          <a:p>
            <a:pPr algn="just"/>
            <a:r>
              <a:rPr lang="hu-HU" sz="2400" dirty="0"/>
              <a:t>minőségpolitika keretében, módszertani javaslat alapján elkészített </a:t>
            </a:r>
            <a:r>
              <a:rPr lang="hu-HU" sz="2400" b="1" dirty="0"/>
              <a:t>oktatói értékelési rendszer </a:t>
            </a:r>
            <a:r>
              <a:rPr lang="hu-HU" sz="2400" dirty="0"/>
              <a:t>alapján</a:t>
            </a:r>
          </a:p>
          <a:p>
            <a:pPr marL="0" indent="0" algn="just">
              <a:buNone/>
            </a:pPr>
            <a:r>
              <a:rPr lang="hu-HU" sz="2400" b="1" dirty="0"/>
              <a:t>Ki, Hol, Mikor, Kit, Milyen módszerrel, Hogyan, Milyen ütemezéssel értékel?</a:t>
            </a:r>
          </a:p>
          <a:p>
            <a:pPr marL="0" indent="0" algn="just">
              <a:buNone/>
            </a:pPr>
            <a:endParaRPr lang="hu-HU" sz="2400" b="1" dirty="0"/>
          </a:p>
          <a:p>
            <a:pPr marL="0" indent="0" algn="just">
              <a:buNone/>
            </a:pPr>
            <a:r>
              <a:rPr lang="hu-HU" sz="2400" b="1" dirty="0"/>
              <a:t>Az igazgató</a:t>
            </a:r>
          </a:p>
          <a:p>
            <a:pPr algn="just"/>
            <a:r>
              <a:rPr lang="hu-HU" sz="2400" b="1" dirty="0"/>
              <a:t>erősségeket és fejlesztendő területeket </a:t>
            </a:r>
            <a:r>
              <a:rPr lang="hu-HU" sz="2400" dirty="0"/>
              <a:t>határoz meg</a:t>
            </a:r>
          </a:p>
          <a:p>
            <a:pPr algn="just"/>
            <a:r>
              <a:rPr lang="hu-HU" sz="2400" dirty="0"/>
              <a:t>jóváhagyja az oktató által az értékelés megállapításaihoz kapcsolódóan készített </a:t>
            </a:r>
            <a:r>
              <a:rPr lang="hu-HU" sz="2400" b="1" dirty="0"/>
              <a:t>cselekvési tervet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0268CAD-A576-48AF-8818-EFAB34B0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13066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51118"/>
            <a:ext cx="7886700" cy="1325563"/>
          </a:xfrm>
        </p:spPr>
        <p:txBody>
          <a:bodyPr/>
          <a:lstStyle/>
          <a:p>
            <a:r>
              <a:rPr lang="hu-HU" b="1" dirty="0"/>
              <a:t>Az értékelés területei, szempontok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1373" y="1368424"/>
            <a:ext cx="7886700" cy="5256111"/>
          </a:xfrm>
        </p:spPr>
        <p:txBody>
          <a:bodyPr>
            <a:normAutofit lnSpcReduction="10000"/>
          </a:bodyPr>
          <a:lstStyle/>
          <a:p>
            <a:r>
              <a:rPr lang="hu-HU" b="1" dirty="0"/>
              <a:t>Minden oktatói munkakörére alkalmazható </a:t>
            </a:r>
            <a:r>
              <a:rPr lang="hu-HU" dirty="0"/>
              <a:t>(közismereti és szakmai oktatók, pszichológus, könyvtáros oktató, fejlesztő pedagógus, kollégiumi oktató)</a:t>
            </a:r>
          </a:p>
          <a:p>
            <a:pPr algn="just"/>
            <a:r>
              <a:rPr lang="hu-HU" dirty="0"/>
              <a:t>Az értékelési rendszer </a:t>
            </a:r>
            <a:r>
              <a:rPr lang="hu-HU" b="1" dirty="0"/>
              <a:t>tíz értékelési területből </a:t>
            </a:r>
            <a:r>
              <a:rPr lang="hu-HU" dirty="0"/>
              <a:t>áll: </a:t>
            </a:r>
          </a:p>
          <a:p>
            <a:pPr lvl="1" algn="just"/>
            <a:r>
              <a:rPr lang="hu-HU" sz="2100" dirty="0"/>
              <a:t>az 1-3. értékelési terület az adott munkakör értékelésére vonatkozik. </a:t>
            </a:r>
          </a:p>
          <a:p>
            <a:pPr lvl="1" algn="just"/>
            <a:r>
              <a:rPr lang="hu-HU" sz="2100" dirty="0"/>
              <a:t>a 4-10. értékelési terület a munkakört betöltő oktató szakmai kompetenciáinak teljesítményértékelése. </a:t>
            </a:r>
          </a:p>
          <a:p>
            <a:pPr algn="just"/>
            <a:r>
              <a:rPr lang="hu-HU" dirty="0"/>
              <a:t>Az </a:t>
            </a:r>
            <a:r>
              <a:rPr lang="hu-HU" b="1" dirty="0"/>
              <a:t>értékelési szempontok </a:t>
            </a:r>
            <a:r>
              <a:rPr lang="hu-HU" dirty="0"/>
              <a:t>az értékelési terület lebontását jelentik </a:t>
            </a:r>
          </a:p>
          <a:p>
            <a:pPr algn="just"/>
            <a:r>
              <a:rPr lang="hu-HU" dirty="0"/>
              <a:t>A </a:t>
            </a:r>
            <a:r>
              <a:rPr lang="hu-HU" b="1" dirty="0"/>
              <a:t>magyarázat</a:t>
            </a:r>
            <a:r>
              <a:rPr lang="hu-HU" dirty="0"/>
              <a:t> segíti az adott értékelési szempont szakképző intézményi értelmezését </a:t>
            </a:r>
          </a:p>
          <a:p>
            <a:pPr algn="just"/>
            <a:r>
              <a:rPr lang="hu-HU" b="1" dirty="0"/>
              <a:t>Adatforrások </a:t>
            </a:r>
          </a:p>
          <a:p>
            <a:pPr algn="just"/>
            <a:endParaRPr lang="hu-HU" dirty="0"/>
          </a:p>
          <a:p>
            <a:pPr marL="171450" marR="0" lvl="0" indent="-17145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Az egyes értékelési területek más-más súllyal szerepelhetnek – ún. </a:t>
            </a: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súlyszorzók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szakképzési centrum szintjén </a:t>
            </a: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egységes alapelvek 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mentén</a:t>
            </a:r>
          </a:p>
          <a:p>
            <a:pPr algn="just"/>
            <a:endParaRPr lang="hu-HU" dirty="0"/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08B3F1-9A0E-4C07-B650-CE7868D4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8340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12726"/>
            <a:ext cx="7886700" cy="1325563"/>
          </a:xfrm>
        </p:spPr>
        <p:txBody>
          <a:bodyPr/>
          <a:lstStyle/>
          <a:p>
            <a:r>
              <a:rPr lang="hu-HU" b="1" dirty="0"/>
              <a:t>Az oktatói értékelés intézményi elvárásrendszerének meghatározása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94286" y="1462089"/>
            <a:ext cx="8363964" cy="4802185"/>
          </a:xfrm>
        </p:spPr>
        <p:txBody>
          <a:bodyPr>
            <a:noAutofit/>
          </a:bodyPr>
          <a:lstStyle/>
          <a:p>
            <a:pPr algn="just"/>
            <a:r>
              <a:rPr lang="hu-HU" b="1" dirty="0"/>
              <a:t>Saját elvárások</a:t>
            </a:r>
            <a:r>
              <a:rPr lang="hu-HU" dirty="0"/>
              <a:t>: az általános elvárások mentén – lehetőséget biztosít az intézményeknek, hogy az egyes elvárások mögé konkrét – </a:t>
            </a:r>
            <a:r>
              <a:rPr lang="hu-HU" b="1" dirty="0"/>
              <a:t>az eredeti elvárás tartalmát tovább </a:t>
            </a:r>
            <a:r>
              <a:rPr lang="hu-HU" b="1" dirty="0" err="1"/>
              <a:t>pontosító</a:t>
            </a:r>
            <a:r>
              <a:rPr lang="hu-HU" b="1" dirty="0"/>
              <a:t>, értelmező</a:t>
            </a:r>
            <a:r>
              <a:rPr lang="hu-HU" dirty="0"/>
              <a:t> – magyarázatot fogalmazzon meg.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szakmai kompetenciák területei 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következők: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szakmai felkészültség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szakképzés-releváns korszerű módszertan 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alkalmazása,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pedagógiai tervezés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pedagógiai értékelés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együttműködés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ét más oktatókkal, a szülőkkel és az oktatási partnerekkel,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személyiségfejlesztő, csoportvezetői, tanulás támogató tevékenység,</a:t>
            </a:r>
          </a:p>
          <a:p>
            <a:pPr lvl="2">
              <a:spcBef>
                <a:spcPts val="750"/>
              </a:spcBef>
              <a:defRPr/>
            </a:pP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</a:t>
            </a: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nnováció</a:t>
            </a:r>
            <a:r>
              <a:rPr kumimoji="0" lang="hu-HU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 tevékenység és </a:t>
            </a:r>
            <a:r>
              <a:rPr kumimoji="0" lang="hu-HU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szakmai elkötelezettség.</a:t>
            </a:r>
          </a:p>
          <a:p>
            <a:pPr algn="just"/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06D9D98-EE9D-48E2-B6FA-747E607D9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1339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1D3EF6-0D26-4B6E-B4BB-5D6095727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minőségirányítási rendszer(MIR) fenntarthatóságának garanciái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A849D26-EFAB-456F-9DF9-A6540316F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95852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Vezetői elkötelezettség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Minőségügyi ismeretek</a:t>
            </a:r>
            <a:r>
              <a:rPr lang="hu-HU" sz="2400" dirty="0"/>
              <a:t>kel rendelkező munkatársak – képzés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Szakmai fejlesztések </a:t>
            </a:r>
            <a:r>
              <a:rPr lang="hu-HU" sz="2400" dirty="0"/>
              <a:t>indítása - eredmények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dirty="0"/>
              <a:t>A minőségirányítás integrálása az intézmény </a:t>
            </a:r>
            <a:r>
              <a:rPr lang="hu-HU" sz="2400" b="1" dirty="0"/>
              <a:t>munkaterv</a:t>
            </a:r>
            <a:r>
              <a:rPr lang="hu-HU" sz="2400" dirty="0"/>
              <a:t>ébe (tanéves terv)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Munkatársak bevonása </a:t>
            </a:r>
            <a:r>
              <a:rPr lang="hu-HU" sz="2400" dirty="0"/>
              <a:t>– </a:t>
            </a:r>
            <a:r>
              <a:rPr lang="hu-HU" sz="2400" b="1" dirty="0"/>
              <a:t>team munka </a:t>
            </a:r>
            <a:r>
              <a:rPr lang="hu-HU" sz="2400" dirty="0"/>
              <a:t>– szervezeti keretek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Partnerek bevonása, partnerközpontú működés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Információáramlás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u-HU" sz="2400" b="1" dirty="0"/>
              <a:t>Digitalizáció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hu-HU" sz="24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hu-HU" sz="2400" dirty="0"/>
          </a:p>
          <a:p>
            <a:endParaRPr lang="hu-HU" sz="2400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14DDB54-F03D-4354-B394-118E9E316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E4282-94C9-4CF9-AF4C-9E34C0D0C4FF}" type="slidenum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u-HU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56224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/>
              <a:t>Köszönöm a figyelmet!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0" y="2365805"/>
            <a:ext cx="7886700" cy="2716796"/>
          </a:xfrm>
          <a:prstGeom prst="rect">
            <a:avLst/>
          </a:prstGeom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31540DB0-C406-4ABB-B5EF-A1181ECA1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E4282-94C9-4CF9-AF4C-9E34C0D0C4FF}" type="slidenum">
              <a:rPr lang="hu-HU" smtClean="0"/>
              <a:pPr/>
              <a:t>21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024446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IR1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R1" id="{5BDF92B5-D6D0-4FB3-A744-D05757583819}" vid="{66F43584-249D-4063-82BE-4A1B3C34930B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MIR1</Template>
  <TotalTime>3877</TotalTime>
  <Words>4416</Words>
  <Application>Microsoft Office PowerPoint</Application>
  <PresentationFormat>Diavetítés a képernyőre (4:3 oldalarány)</PresentationFormat>
  <Paragraphs>398</Paragraphs>
  <Slides>21</Slides>
  <Notes>19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 3</vt:lpstr>
      <vt:lpstr>MIR1</vt:lpstr>
      <vt:lpstr> Minőségbiztosítás a szakképzésben, oktatói értékelés </vt:lpstr>
      <vt:lpstr>Minőségirányítási rendszer (MIR)</vt:lpstr>
      <vt:lpstr>Az EQAVET alapú MIR Európai Szakképzési Minőségbiztosítási Referencia Keretrendszer</vt:lpstr>
      <vt:lpstr>MIR elemei, működése, kapcsolati rendszere</vt:lpstr>
      <vt:lpstr>Önértékelés, külső értékelés</vt:lpstr>
      <vt:lpstr>Minőségpolitika értelmezése a MIR-ben</vt:lpstr>
      <vt:lpstr>Önértékelési szempontsor</vt:lpstr>
      <vt:lpstr>Önértékelési szempontsor - Tervezés</vt:lpstr>
      <vt:lpstr>Önértékelési szempontsor - Megvalósítás</vt:lpstr>
      <vt:lpstr>Önértékelési szempontsor – Értékelés             – Felülvizsgálat</vt:lpstr>
      <vt:lpstr>Önértékelés helye a minőségfejlesztésben</vt:lpstr>
      <vt:lpstr>Önértékelést támogató elemek Folyamatmodell</vt:lpstr>
      <vt:lpstr>Önértékelést támogató elemek Indikátorrendszer</vt:lpstr>
      <vt:lpstr>Önértékelést támogató elemek Partneri mérések</vt:lpstr>
      <vt:lpstr>Önértékelési feladatok</vt:lpstr>
      <vt:lpstr>Oktatók és intézményi vezetők teljesítményértékelése</vt:lpstr>
      <vt:lpstr>Az OKTATÓI értékelési rendszer</vt:lpstr>
      <vt:lpstr>Az értékelés területei, szempontok</vt:lpstr>
      <vt:lpstr>Az oktatói értékelés intézményi elvárásrendszerének meghatározása </vt:lpstr>
      <vt:lpstr>A minőségirányítási rendszer(MIR) fenntarthatóságának garanciái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Kulcsár Szilvia</dc:creator>
  <cp:lastModifiedBy>Králik Tibor</cp:lastModifiedBy>
  <cp:revision>96</cp:revision>
  <cp:lastPrinted>2022-03-28T11:56:51Z</cp:lastPrinted>
  <dcterms:created xsi:type="dcterms:W3CDTF">2022-01-08T12:21:32Z</dcterms:created>
  <dcterms:modified xsi:type="dcterms:W3CDTF">2022-03-28T15:09:02Z</dcterms:modified>
</cp:coreProperties>
</file>