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0" r:id="rId3"/>
    <p:sldId id="294" r:id="rId4"/>
    <p:sldId id="319" r:id="rId5"/>
    <p:sldId id="320" r:id="rId6"/>
    <p:sldId id="318" r:id="rId7"/>
    <p:sldId id="321" r:id="rId8"/>
    <p:sldId id="299" r:id="rId9"/>
    <p:sldId id="289" r:id="rId10"/>
    <p:sldId id="292" r:id="rId11"/>
    <p:sldId id="296" r:id="rId12"/>
    <p:sldId id="326" r:id="rId13"/>
    <p:sldId id="327" r:id="rId14"/>
    <p:sldId id="300" r:id="rId15"/>
    <p:sldId id="323" r:id="rId16"/>
    <p:sldId id="301" r:id="rId17"/>
    <p:sldId id="293" r:id="rId18"/>
    <p:sldId id="304" r:id="rId19"/>
    <p:sldId id="322" r:id="rId20"/>
    <p:sldId id="324" r:id="rId21"/>
    <p:sldId id="325" r:id="rId22"/>
    <p:sldId id="28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598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15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824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60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812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712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512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678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627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31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95913-5E99-49F3-83C9-C3DAFFDB91E9}" type="datetimeFigureOut">
              <a:rPr lang="hu-HU" smtClean="0"/>
              <a:t>2022. 10. 26.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B59BEF0-5482-4486-B6B0-3534A7F26378}" type="slidenum">
              <a:rPr lang="hu-HU" smtClean="0"/>
              <a:t>‹#›</a:t>
            </a:fld>
            <a:endParaRPr lang="hu-HU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437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087B12-27E7-41B5-90DB-95CE39E49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6084" y="4031950"/>
            <a:ext cx="9144000" cy="1366838"/>
          </a:xfrm>
        </p:spPr>
        <p:txBody>
          <a:bodyPr>
            <a:normAutofit fontScale="90000"/>
          </a:bodyPr>
          <a:lstStyle/>
          <a:p>
            <a:pPr algn="ctr"/>
            <a:br>
              <a:rPr lang="hu-HU" dirty="0"/>
            </a:br>
            <a:br>
              <a:rPr lang="hu-HU" sz="4400" dirty="0"/>
            </a:br>
            <a:br>
              <a:rPr lang="hu-HU" dirty="0"/>
            </a:b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5D5F969-1EC6-41E2-885F-DFDB0800F0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6839" y="2908720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hu-HU" sz="2000" b="1" i="1" dirty="0"/>
              <a:t>Kissné Dr. Zsámboki Réka  </a:t>
            </a:r>
          </a:p>
          <a:p>
            <a:pPr algn="ctr"/>
            <a:r>
              <a:rPr lang="hu-HU" sz="1600" dirty="0"/>
              <a:t>Dékánhelyettes, egyetemi docens</a:t>
            </a:r>
          </a:p>
          <a:p>
            <a:pPr algn="ctr"/>
            <a:r>
              <a:rPr lang="hu-HU" sz="1600" dirty="0"/>
              <a:t>Soproni Egyetem Benedek Elek pedagógiai kar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EBF188A7-278B-4188-9685-A855665205BC}"/>
              </a:ext>
            </a:extLst>
          </p:cNvPr>
          <p:cNvSpPr/>
          <p:nvPr/>
        </p:nvSpPr>
        <p:spPr>
          <a:xfrm>
            <a:off x="2889716" y="821987"/>
            <a:ext cx="76155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40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841EE45-0C9B-4FBE-B157-496B606AF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119" y="4759652"/>
            <a:ext cx="3170704" cy="178207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BD50C5A-9D00-4092-B5C3-991F6CF774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19"/>
          <a:stretch/>
        </p:blipFill>
        <p:spPr>
          <a:xfrm>
            <a:off x="4873978" y="4755765"/>
            <a:ext cx="2338108" cy="178596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F2B49B06-722C-46B7-88AD-1A23E0236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0242" y="4746163"/>
            <a:ext cx="2654991" cy="1775855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F0047254-7525-49A4-ADA1-B5DA7A7BF7F9}"/>
              </a:ext>
            </a:extLst>
          </p:cNvPr>
          <p:cNvSpPr/>
          <p:nvPr/>
        </p:nvSpPr>
        <p:spPr>
          <a:xfrm>
            <a:off x="2889716" y="701865"/>
            <a:ext cx="835202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hu-HU" sz="3200" b="1" i="1" dirty="0"/>
              <a:t>„Hosszú a tanulás, rövid az élet!”</a:t>
            </a:r>
          </a:p>
          <a:p>
            <a:pPr algn="ctr">
              <a:spcAft>
                <a:spcPts val="1200"/>
              </a:spcAft>
            </a:pPr>
            <a:r>
              <a:rPr lang="hu-HU" sz="3200" b="1" dirty="0"/>
              <a:t>A gyermeki tanulás sajátosságai a legújabb kutatások tükrében</a:t>
            </a:r>
          </a:p>
        </p:txBody>
      </p:sp>
    </p:spTree>
    <p:extLst>
      <p:ext uri="{BB962C8B-B14F-4D97-AF65-F5344CB8AC3E}">
        <p14:creationId xmlns:p14="http://schemas.microsoft.com/office/powerpoint/2010/main" val="50795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E51199-AB02-4D76-9F41-1D28378CB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194" y="1397205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hu-HU" sz="4000" b="1" dirty="0"/>
              <a:t>A tanulás régi és </a:t>
            </a:r>
            <a:br>
              <a:rPr lang="hu-HU" sz="4000" b="1" dirty="0"/>
            </a:br>
            <a:r>
              <a:rPr lang="hu-HU" sz="4000" b="1" dirty="0"/>
              <a:t>új értelmezései</a:t>
            </a:r>
            <a:br>
              <a:rPr lang="es-ES" sz="4000" b="1" dirty="0"/>
            </a:br>
            <a:endParaRPr lang="hu-HU" sz="40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4F5ECED-EB9D-4530-AEE4-EF7915FAB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1344" y="2155551"/>
            <a:ext cx="6926305" cy="3450613"/>
          </a:xfrm>
        </p:spPr>
        <p:txBody>
          <a:bodyPr>
            <a:normAutofit/>
          </a:bodyPr>
          <a:lstStyle/>
          <a:p>
            <a:r>
              <a:rPr lang="hu-HU" sz="2800" dirty="0"/>
              <a:t>A legbonyolultabb, legáltalánosabb és a legunalmasabb (?) emberi tevékenység</a:t>
            </a:r>
          </a:p>
          <a:p>
            <a:r>
              <a:rPr lang="hu-HU" sz="2800" dirty="0"/>
              <a:t>Mit gondolnak erről a „közemberek”?</a:t>
            </a:r>
          </a:p>
          <a:p>
            <a:r>
              <a:rPr lang="hu-HU" sz="2800" dirty="0"/>
              <a:t>Mit gondolnak a pedagógusok?</a:t>
            </a:r>
          </a:p>
          <a:p>
            <a:r>
              <a:rPr lang="hu-HU" sz="2800" dirty="0"/>
              <a:t>Mit gondolnak a gyerekek?</a:t>
            </a:r>
          </a:p>
          <a:p>
            <a:endParaRPr lang="hu-HU" sz="28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B678FB7-29CD-083D-E8B7-114247D44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24" y="302505"/>
            <a:ext cx="3232628" cy="2143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2410A3E-751A-ABBC-3C97-7721F5E8F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650" y="2739329"/>
            <a:ext cx="3152775" cy="2573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671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33D49A-C0F9-4CB6-A24B-E8016D3A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814299"/>
            <a:ext cx="10232431" cy="1049235"/>
          </a:xfrm>
        </p:spPr>
        <p:txBody>
          <a:bodyPr>
            <a:normAutofit fontScale="90000"/>
          </a:bodyPr>
          <a:lstStyle/>
          <a:p>
            <a:r>
              <a:rPr lang="hu-HU" sz="3600" dirty="0"/>
              <a:t>A „közemberek” : a tanulás mint információfeldolgozás</a:t>
            </a:r>
            <a:br>
              <a:rPr lang="hu-HU" sz="3600" dirty="0"/>
            </a:br>
            <a:endParaRPr lang="hu-HU" sz="3600" b="1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F001E30-F0BA-1A50-DA8F-78F0452E02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5506" y="1863534"/>
            <a:ext cx="7220277" cy="398984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FC121A3D-7C1A-AF50-EF3E-13402E5E55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99" r="11702"/>
          <a:stretch/>
        </p:blipFill>
        <p:spPr>
          <a:xfrm>
            <a:off x="8563026" y="3175809"/>
            <a:ext cx="2954720" cy="2093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1927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33D49A-C0F9-4CB6-A24B-E8016D3A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223" y="943015"/>
            <a:ext cx="10286695" cy="1049235"/>
          </a:xfrm>
        </p:spPr>
        <p:txBody>
          <a:bodyPr>
            <a:normAutofit fontScale="90000"/>
          </a:bodyPr>
          <a:lstStyle/>
          <a:p>
            <a:r>
              <a:rPr lang="hu-HU" sz="3600" dirty="0"/>
              <a:t>A pedagógusok: </a:t>
            </a:r>
            <a:br>
              <a:rPr lang="hu-HU" sz="3600" dirty="0"/>
            </a:br>
            <a:r>
              <a:rPr lang="hu-HU" sz="3600" dirty="0"/>
              <a:t>a tanulás </a:t>
            </a:r>
            <a:r>
              <a:rPr lang="hu-HU" sz="3600" dirty="0" err="1"/>
              <a:t>facilitáló</a:t>
            </a:r>
            <a:r>
              <a:rPr lang="hu-HU" sz="3600" dirty="0"/>
              <a:t> aktivitás, tudáskonstrukció</a:t>
            </a:r>
            <a:br>
              <a:rPr lang="hu-HU" sz="3600" dirty="0"/>
            </a:br>
            <a:endParaRPr lang="hu-HU" sz="3600" b="1" dirty="0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72BCA11-9571-080E-235A-CD18F9E5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127" y="1863534"/>
            <a:ext cx="8137563" cy="4371011"/>
          </a:xfrm>
        </p:spPr>
        <p:txBody>
          <a:bodyPr>
            <a:noAutofit/>
          </a:bodyPr>
          <a:lstStyle/>
          <a:p>
            <a:r>
              <a:rPr lang="hu-HU" sz="2400" b="1" dirty="0"/>
              <a:t>A tevékenységekben megvalósuló tanulás (ONAP)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hu-HU" sz="2400" i="1" dirty="0"/>
              <a:t>Feltétele a gyermek </a:t>
            </a:r>
            <a:r>
              <a:rPr lang="hu-HU" sz="2400" b="1" i="1" dirty="0"/>
              <a:t>cselekvő aktivitása, a közvetlen tapasztalás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u-HU" sz="2400" b="1" i="1" dirty="0"/>
              <a:t>Lehetséges formái: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hu-HU" sz="2400" i="1" dirty="0"/>
              <a:t>az </a:t>
            </a:r>
            <a:r>
              <a:rPr lang="hu-HU" sz="2400" i="1" dirty="0" err="1"/>
              <a:t>utánzásos</a:t>
            </a:r>
            <a:r>
              <a:rPr lang="hu-HU" sz="2400" i="1" dirty="0"/>
              <a:t> minta- és modellkövetéses tanulás, a szokások alakítása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hu-HU" sz="2400" i="1" dirty="0"/>
              <a:t>a spontán játékos tapasztalatszerzés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hu-HU" sz="2400" i="1" dirty="0"/>
              <a:t>a gyermeki kérdésekre, válaszokra épülő ismeretszerzés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hu-HU" sz="2400" i="1" dirty="0"/>
              <a:t>az óvodapedagógus által irányított megfigyelés, tapasztalatszerzés, felfedezés, a gyakorlati problémamegoldás.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845D379-AD45-1708-356D-1E8180BC1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248" y="1833023"/>
            <a:ext cx="2687670" cy="1787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154F900-BDA2-8EEB-A166-EB1581EF8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133" y="3971974"/>
            <a:ext cx="3009900" cy="1787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4431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33D49A-C0F9-4CB6-A24B-E8016D3A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878" y="576365"/>
            <a:ext cx="9520158" cy="1049235"/>
          </a:xfrm>
        </p:spPr>
        <p:txBody>
          <a:bodyPr>
            <a:normAutofit fontScale="90000"/>
          </a:bodyPr>
          <a:lstStyle/>
          <a:p>
            <a:r>
              <a:rPr lang="hu-HU" sz="3600" dirty="0"/>
              <a:t>A gyerekek: „A tanulás?.....CSAK JÁTÉK!”</a:t>
            </a:r>
            <a:br>
              <a:rPr lang="hu-HU" sz="3600" dirty="0"/>
            </a:br>
            <a:endParaRPr lang="hu-HU" sz="36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59EB5D-4DAC-4412-954A-897546D62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914" y="2183983"/>
            <a:ext cx="7821741" cy="345061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hu-HU" sz="2800" dirty="0"/>
              <a:t>A játék a kisgyermekkor legfontosabb és legfejlesztőbb tevékenysége</a:t>
            </a:r>
          </a:p>
          <a:p>
            <a:pPr>
              <a:lnSpc>
                <a:spcPct val="110000"/>
              </a:lnSpc>
            </a:pPr>
            <a:r>
              <a:rPr lang="hu-HU" sz="2800" dirty="0"/>
              <a:t>Az óvodai nevelés leghatékonyabb eszköze</a:t>
            </a:r>
          </a:p>
          <a:p>
            <a:pPr>
              <a:lnSpc>
                <a:spcPct val="110000"/>
              </a:lnSpc>
            </a:pPr>
            <a:r>
              <a:rPr lang="hu-HU" sz="2800" dirty="0"/>
              <a:t>Szabad-képzettársításokat követő szabad játékfolyamat</a:t>
            </a:r>
          </a:p>
          <a:p>
            <a:pPr>
              <a:lnSpc>
                <a:spcPct val="110000"/>
              </a:lnSpc>
            </a:pPr>
            <a:r>
              <a:rPr lang="hu-HU" sz="2800" dirty="0"/>
              <a:t>Elemi pszichikus szükséglet</a:t>
            </a:r>
          </a:p>
          <a:p>
            <a:pPr>
              <a:lnSpc>
                <a:spcPct val="110000"/>
              </a:lnSpc>
            </a:pPr>
            <a:r>
              <a:rPr lang="hu-HU" sz="2800" dirty="0"/>
              <a:t>Mindennap visszatérő módon, hosszantartóan és lehetőleg zavartalanul ki kell elégülnie</a:t>
            </a:r>
          </a:p>
          <a:p>
            <a:pPr marL="0" indent="0">
              <a:buNone/>
            </a:pPr>
            <a:endParaRPr lang="hu-HU" sz="28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0890AA7-0056-87B1-509D-0F278E1654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39" t="8015" r="6077"/>
          <a:stretch/>
        </p:blipFill>
        <p:spPr>
          <a:xfrm>
            <a:off x="8875071" y="4666015"/>
            <a:ext cx="2712982" cy="1937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1F15322B-1E98-41E9-B42D-8AA3A898A7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04"/>
          <a:stretch/>
        </p:blipFill>
        <p:spPr>
          <a:xfrm>
            <a:off x="8875071" y="1450109"/>
            <a:ext cx="2712982" cy="2808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986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33D49A-C0F9-4CB6-A24B-E8016D3A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532" y="1703694"/>
            <a:ext cx="9520158" cy="1348509"/>
          </a:xfrm>
        </p:spPr>
        <p:txBody>
          <a:bodyPr>
            <a:noAutofit/>
          </a:bodyPr>
          <a:lstStyle/>
          <a:p>
            <a:r>
              <a:rPr lang="hu-HU" sz="4500" b="1" dirty="0"/>
              <a:t>Miért higgyünk a gyerekeknek?</a:t>
            </a:r>
            <a:br>
              <a:rPr lang="hu-HU" sz="4500" b="1" dirty="0"/>
            </a:br>
            <a:br>
              <a:rPr lang="hu-HU" sz="4500" b="1" dirty="0"/>
            </a:br>
            <a:endParaRPr lang="hu-HU" sz="45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59EB5D-4DAC-4412-954A-897546D62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3429000"/>
            <a:ext cx="9520158" cy="1725306"/>
          </a:xfrm>
        </p:spPr>
        <p:txBody>
          <a:bodyPr>
            <a:normAutofit/>
          </a:bodyPr>
          <a:lstStyle/>
          <a:p>
            <a:endParaRPr lang="hu-HU" sz="28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DD773430-499E-F016-A448-D0B478BA0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125" y="2281878"/>
            <a:ext cx="7143750" cy="401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92105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33D49A-C0F9-4CB6-A24B-E8016D3A7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1170239"/>
            <a:ext cx="9923879" cy="104923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hu-HU" sz="3600" b="1" dirty="0"/>
              <a:t>Új kutatási eredmények -</a:t>
            </a:r>
            <a:br>
              <a:rPr lang="hu-HU" sz="3600" b="1" dirty="0"/>
            </a:br>
            <a:r>
              <a:rPr lang="hu-HU" sz="3600" dirty="0"/>
              <a:t>Új interdiszciplináris tudományág: </a:t>
            </a:r>
            <a:r>
              <a:rPr lang="hu-HU" sz="3600" b="1" dirty="0" err="1"/>
              <a:t>neuropedagógia</a:t>
            </a:r>
            <a:br>
              <a:rPr lang="hu-HU" sz="3600" dirty="0"/>
            </a:br>
            <a:endParaRPr lang="hu-HU" sz="36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59EB5D-4DAC-4412-954A-897546D62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146" y="2116197"/>
            <a:ext cx="9520158" cy="3450613"/>
          </a:xfrm>
        </p:spPr>
        <p:txBody>
          <a:bodyPr>
            <a:normAutofit/>
          </a:bodyPr>
          <a:lstStyle/>
          <a:p>
            <a:r>
              <a:rPr lang="hu-HU" sz="2800" dirty="0"/>
              <a:t>A </a:t>
            </a:r>
            <a:r>
              <a:rPr lang="hu-HU" sz="2800" b="1" dirty="0"/>
              <a:t>gyermekkori neurológia </a:t>
            </a:r>
            <a:r>
              <a:rPr lang="hu-HU" sz="2800" dirty="0"/>
              <a:t>kutatási eredményeinek</a:t>
            </a:r>
          </a:p>
          <a:p>
            <a:r>
              <a:rPr lang="hu-HU" sz="2800" dirty="0"/>
              <a:t>A </a:t>
            </a:r>
            <a:r>
              <a:rPr lang="hu-HU" sz="2800" b="1" dirty="0"/>
              <a:t>gyermekkori idegélettan </a:t>
            </a:r>
            <a:r>
              <a:rPr lang="hu-HU" sz="2800" dirty="0"/>
              <a:t>elméletének</a:t>
            </a:r>
          </a:p>
          <a:p>
            <a:r>
              <a:rPr lang="hu-HU" sz="2800" dirty="0"/>
              <a:t>A </a:t>
            </a:r>
            <a:r>
              <a:rPr lang="hu-HU" sz="2800" b="1" dirty="0"/>
              <a:t>kisgyermekkor pedagógiájának </a:t>
            </a:r>
            <a:r>
              <a:rPr lang="hu-HU" sz="2800" dirty="0"/>
              <a:t>párbeszédéből </a:t>
            </a:r>
          </a:p>
          <a:p>
            <a:r>
              <a:rPr lang="hu-HU" sz="2800" dirty="0"/>
              <a:t>A Harvard Egyetem kisgyermekkorral foglalkozó kutatócsoportjának eredményei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E9469B6-ABEE-45B4-B3B2-D0D0A683A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733" y="4838551"/>
            <a:ext cx="3412533" cy="1857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33335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C5F8D5-02B3-4CCD-856F-895103F99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931" y="645459"/>
            <a:ext cx="9520158" cy="1049235"/>
          </a:xfrm>
        </p:spPr>
        <p:txBody>
          <a:bodyPr>
            <a:normAutofit/>
          </a:bodyPr>
          <a:lstStyle/>
          <a:p>
            <a:r>
              <a:rPr lang="hu-HU" sz="3600" b="1" dirty="0"/>
              <a:t>„Agyament” tények…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531711-7377-4D05-8F49-06D760705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460" y="2164976"/>
            <a:ext cx="10784542" cy="42492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b="1" dirty="0"/>
              <a:t>MRI segítségével meghatározható az intelligencia? </a:t>
            </a:r>
            <a:r>
              <a:rPr lang="hu-HU" dirty="0"/>
              <a:t>- A baloldali </a:t>
            </a:r>
            <a:r>
              <a:rPr lang="hu-HU" dirty="0" err="1"/>
              <a:t>prefrontális</a:t>
            </a:r>
            <a:r>
              <a:rPr lang="hu-HU" dirty="0"/>
              <a:t> agykéreg és az agyterületek közötti idegkapcsolatok erőssége alapján következtetni lehet az emberi intelligencia szintjére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b="1" dirty="0"/>
              <a:t>Megtalálták az agy hiszékenység-központját</a:t>
            </a:r>
            <a:r>
              <a:rPr lang="hu-HU" dirty="0"/>
              <a:t>, sikerült beazonosítaniuk azt az agyterületet, amely a kételkedésért felelős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b="1" dirty="0"/>
              <a:t>Tudományos magyarázat a szerelem első látásra-jelenségre </a:t>
            </a:r>
            <a:r>
              <a:rPr lang="hu-HU" dirty="0"/>
              <a:t>- Ír szakemberek felfedezték az agy azon területét, amely azért felel, hogy milyen kinézetű személyt tartunk vonzónak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b="1" dirty="0"/>
              <a:t>Miért képesek egyesek magabiztosabban dönteni? </a:t>
            </a:r>
            <a:r>
              <a:rPr lang="hu-HU" dirty="0"/>
              <a:t>-</a:t>
            </a:r>
            <a:r>
              <a:rPr lang="hu-HU" b="1" dirty="0"/>
              <a:t> </a:t>
            </a:r>
            <a:r>
              <a:rPr lang="hu-HU" dirty="0"/>
              <a:t>A legújabb agykutatások eredményei rámutattak arra, hogy miért tudják egyesek jobban, hogy valójában mit akarnak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0941715-5787-4B40-954F-002B46E6C8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734"/>
          <a:stretch/>
        </p:blipFill>
        <p:spPr>
          <a:xfrm>
            <a:off x="8952286" y="443423"/>
            <a:ext cx="2059261" cy="1453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47816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7D27774-E14A-430F-8748-0D039380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483044"/>
            <a:ext cx="9520158" cy="1049235"/>
          </a:xfrm>
        </p:spPr>
        <p:txBody>
          <a:bodyPr>
            <a:normAutofit/>
          </a:bodyPr>
          <a:lstStyle/>
          <a:p>
            <a:r>
              <a:rPr lang="hu-HU" sz="3600" b="1" dirty="0"/>
              <a:t>Terminológiai keretek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BAEC0E2-7BC2-41A6-B402-46CBB9391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207" y="1784376"/>
            <a:ext cx="9814622" cy="3450613"/>
          </a:xfrm>
        </p:spPr>
        <p:txBody>
          <a:bodyPr>
            <a:noAutofit/>
          </a:bodyPr>
          <a:lstStyle/>
          <a:p>
            <a:r>
              <a:rPr lang="hu-HU" sz="2800" b="1" i="1" dirty="0"/>
              <a:t>Neuropszichológia:</a:t>
            </a:r>
            <a:r>
              <a:rPr lang="hu-HU" sz="2800" i="1" dirty="0"/>
              <a:t> </a:t>
            </a:r>
          </a:p>
          <a:p>
            <a:pPr>
              <a:lnSpc>
                <a:spcPct val="100000"/>
              </a:lnSpc>
            </a:pPr>
            <a:r>
              <a:rPr lang="hu-HU" sz="2600" dirty="0"/>
              <a:t>A különböző idegrendszeri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sz="2600" dirty="0"/>
              <a:t>   elváltozások </a:t>
            </a:r>
            <a:r>
              <a:rPr lang="hu-HU" sz="2600" b="1" dirty="0"/>
              <a:t>egyénre gyakorolt pszichés hatásait </a:t>
            </a:r>
            <a:r>
              <a:rPr lang="hu-HU" sz="2600" dirty="0"/>
              <a:t>vizsgálja</a:t>
            </a:r>
          </a:p>
          <a:p>
            <a:pPr marL="0" indent="0">
              <a:lnSpc>
                <a:spcPct val="100000"/>
              </a:lnSpc>
              <a:buNone/>
            </a:pPr>
            <a:endParaRPr lang="hu-HU" sz="2600" dirty="0"/>
          </a:p>
          <a:p>
            <a:r>
              <a:rPr lang="hu-HU" sz="2800" b="1" i="1" dirty="0"/>
              <a:t>Neuropedagógia: </a:t>
            </a:r>
          </a:p>
          <a:p>
            <a:r>
              <a:rPr lang="hu-HU" sz="2600" dirty="0"/>
              <a:t>Az életkori és egyéni </a:t>
            </a:r>
            <a:r>
              <a:rPr lang="hu-HU" sz="2600" b="1" dirty="0" err="1"/>
              <a:t>neurofiziológiai</a:t>
            </a:r>
            <a:r>
              <a:rPr lang="hu-HU" sz="2600" b="1" dirty="0"/>
              <a:t> fejlődési sajátosságok tükrében a </a:t>
            </a:r>
            <a:r>
              <a:rPr lang="hu-HU" sz="2600" dirty="0"/>
              <a:t>mindennapi </a:t>
            </a:r>
            <a:r>
              <a:rPr lang="hu-HU" sz="2600" b="1" dirty="0"/>
              <a:t>pedagógiai munkában </a:t>
            </a:r>
            <a:r>
              <a:rPr lang="hu-HU" sz="2600" dirty="0"/>
              <a:t>mit lehet/kell tennünk a gyerekekkel?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17E09D1-ED39-4187-BFE3-D231EC3A8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046" y="476865"/>
            <a:ext cx="3387747" cy="21108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15456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DC8E684-5B28-4525-B2A5-BE357AC0F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213" y="979331"/>
            <a:ext cx="9520158" cy="1049235"/>
          </a:xfrm>
        </p:spPr>
        <p:txBody>
          <a:bodyPr/>
          <a:lstStyle/>
          <a:p>
            <a:r>
              <a:rPr lang="hu-HU" sz="3600" b="1" dirty="0"/>
              <a:t>Neuropedagógia a nevelésben, oktatásban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2EA32B-339D-42E8-828F-3C12BD389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017" y="1547389"/>
            <a:ext cx="10940549" cy="4331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dirty="0"/>
          </a:p>
          <a:p>
            <a:r>
              <a:rPr lang="hu-HU" sz="2800" dirty="0"/>
              <a:t>(Régi) Új szemléletmód meghonosodása – lásd reformpedagógiák</a:t>
            </a:r>
          </a:p>
          <a:p>
            <a:r>
              <a:rPr lang="hu-HU" sz="2800" dirty="0"/>
              <a:t>Kiindulópont </a:t>
            </a:r>
            <a:r>
              <a:rPr lang="hu-HU" sz="2800" b="1" dirty="0"/>
              <a:t>a gyermekek életkori és egyéni sajátosságai</a:t>
            </a:r>
          </a:p>
          <a:p>
            <a:r>
              <a:rPr lang="hu-HU" sz="2800" b="1" dirty="0"/>
              <a:t>Ezen belül a gyermeki idegrendszer és az elme fejlődési sajátosságai</a:t>
            </a:r>
          </a:p>
          <a:p>
            <a:pPr marL="0" indent="0">
              <a:buNone/>
            </a:pPr>
            <a:endParaRPr lang="hu-HU" sz="28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3D58B4F-72DC-443B-96E6-01A70BE03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143" y="4411640"/>
            <a:ext cx="3163348" cy="2035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6FD298DA-716B-4CB0-B8F0-0DE0CB33C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572" y="4411640"/>
            <a:ext cx="2898640" cy="20350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67272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7463E7-1AA2-4749-9971-93A42F75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575919"/>
            <a:ext cx="9922198" cy="1049235"/>
          </a:xfrm>
        </p:spPr>
        <p:txBody>
          <a:bodyPr>
            <a:normAutofit/>
          </a:bodyPr>
          <a:lstStyle/>
          <a:p>
            <a:r>
              <a:rPr lang="hu-HU" sz="3600" b="1" dirty="0"/>
              <a:t>A kisgyermekkori elme: világra nyíló ablak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ABD7A1-2FC6-4174-B556-624753A58F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350" y="2064327"/>
            <a:ext cx="10183040" cy="4266349"/>
          </a:xfrm>
        </p:spPr>
        <p:txBody>
          <a:bodyPr>
            <a:normAutofit/>
          </a:bodyPr>
          <a:lstStyle/>
          <a:p>
            <a:r>
              <a:rPr lang="hu-HU" sz="2400" dirty="0"/>
              <a:t>A gyermeki agy </a:t>
            </a:r>
            <a:r>
              <a:rPr lang="hu-HU" sz="2400" b="1" dirty="0"/>
              <a:t>a születéskor „nincs kész”! Kb. 100 billió idegsejttel rendelkezik.</a:t>
            </a:r>
          </a:p>
          <a:p>
            <a:r>
              <a:rPr lang="hu-HU" sz="2400" b="1" dirty="0"/>
              <a:t>Fejlődése </a:t>
            </a:r>
            <a:r>
              <a:rPr lang="hu-HU" sz="2400" dirty="0"/>
              <a:t>nem lineáris, hanem </a:t>
            </a:r>
            <a:r>
              <a:rPr lang="hu-HU" sz="2400" b="1" dirty="0"/>
              <a:t>periodikus.</a:t>
            </a:r>
          </a:p>
          <a:p>
            <a:r>
              <a:rPr lang="hu-HU" sz="2400" dirty="0"/>
              <a:t>A tanulás szempontjából </a:t>
            </a:r>
            <a:r>
              <a:rPr lang="hu-HU" sz="2400" b="1" dirty="0"/>
              <a:t>nem a neuronok száma</a:t>
            </a:r>
            <a:r>
              <a:rPr lang="hu-HU" sz="2400" dirty="0"/>
              <a:t>, hanem az ingerület útját biztosító </a:t>
            </a:r>
            <a:r>
              <a:rPr lang="hu-HU" sz="2400" b="1" dirty="0"/>
              <a:t>idegpályák kiépülése, a központi idegrendszer </a:t>
            </a:r>
            <a:r>
              <a:rPr lang="hu-HU" sz="2400" b="1" dirty="0" err="1"/>
              <a:t>hálózatozottsága</a:t>
            </a:r>
            <a:r>
              <a:rPr lang="hu-HU" sz="2400" dirty="0"/>
              <a:t> lesz döntő!</a:t>
            </a:r>
          </a:p>
          <a:p>
            <a:pPr>
              <a:lnSpc>
                <a:spcPct val="100000"/>
              </a:lnSpc>
            </a:pPr>
            <a:r>
              <a:rPr lang="hu-HU" sz="2400" dirty="0"/>
              <a:t>Az első nyolc esztendő </a:t>
            </a:r>
            <a:r>
              <a:rPr lang="hu-HU" sz="2400" b="1" dirty="0"/>
              <a:t>a legszenzitívebb, legkritikusabb!</a:t>
            </a:r>
            <a:endParaRPr lang="hu-HU" sz="2400" dirty="0"/>
          </a:p>
          <a:p>
            <a:r>
              <a:rPr lang="hu-HU" sz="2400" dirty="0"/>
              <a:t>A lehetőség ilyen formában </a:t>
            </a:r>
            <a:r>
              <a:rPr lang="hu-HU" sz="2400" b="1" dirty="0"/>
              <a:t>soha többé nem tér vissza</a:t>
            </a:r>
            <a:r>
              <a:rPr lang="hu-HU" sz="2400" dirty="0"/>
              <a:t>!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02ABFCC-1A32-46B6-8BD1-AE2FD3256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8424" y="4793673"/>
            <a:ext cx="1865350" cy="1865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95838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7463E7-1AA2-4749-9971-93A42F75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575919"/>
            <a:ext cx="9922198" cy="1049235"/>
          </a:xfrm>
        </p:spPr>
        <p:txBody>
          <a:bodyPr>
            <a:normAutofit/>
          </a:bodyPr>
          <a:lstStyle/>
          <a:p>
            <a:r>
              <a:rPr lang="hu-HU" sz="3600" b="1" dirty="0"/>
              <a:t>A </a:t>
            </a:r>
            <a:r>
              <a:rPr lang="hu-HU" sz="3600" b="1" dirty="0" err="1"/>
              <a:t>szinaptikus</a:t>
            </a:r>
            <a:r>
              <a:rPr lang="hu-HU" sz="3600" b="1" dirty="0"/>
              <a:t> kapcsolatok az első 14 évben</a:t>
            </a:r>
            <a:br>
              <a:rPr lang="hu-HU" sz="3600" b="1" dirty="0"/>
            </a:br>
            <a:r>
              <a:rPr lang="hu-HU" sz="2000" b="1" dirty="0"/>
              <a:t>(Forrás: Tegzes, 2016) </a:t>
            </a:r>
          </a:p>
        </p:txBody>
      </p:sp>
      <p:sp>
        <p:nvSpPr>
          <p:cNvPr id="8" name="Tartalom helye 7">
            <a:extLst>
              <a:ext uri="{FF2B5EF4-FFF2-40B4-BE49-F238E27FC236}">
                <a16:creationId xmlns:a16="http://schemas.microsoft.com/office/drawing/2014/main" id="{2BF2C0A9-1DCF-96EF-F201-2621E595C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6" name="Picture 2" descr="Harley Street Wellbeing Clinic">
            <a:extLst>
              <a:ext uri="{FF2B5EF4-FFF2-40B4-BE49-F238E27FC236}">
                <a16:creationId xmlns:a16="http://schemas.microsoft.com/office/drawing/2014/main" id="{7211CA86-5199-E4DF-7C78-C4271DB37C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"/>
          <a:stretch/>
        </p:blipFill>
        <p:spPr bwMode="auto">
          <a:xfrm>
            <a:off x="2974109" y="2015732"/>
            <a:ext cx="5951381" cy="44681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733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7463E7-1AA2-4749-9971-93A42F75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788356"/>
            <a:ext cx="9922198" cy="1049235"/>
          </a:xfrm>
        </p:spPr>
        <p:txBody>
          <a:bodyPr>
            <a:normAutofit/>
          </a:bodyPr>
          <a:lstStyle/>
          <a:p>
            <a:r>
              <a:rPr lang="hu-HU" sz="3600" b="1" dirty="0"/>
              <a:t>A korai fejlődési szakasz jelentősége</a:t>
            </a:r>
            <a:br>
              <a:rPr lang="hu-HU" sz="3600" b="1" dirty="0"/>
            </a:br>
            <a:endParaRPr lang="hu-HU" sz="2000" b="1" dirty="0"/>
          </a:p>
        </p:txBody>
      </p:sp>
      <p:sp>
        <p:nvSpPr>
          <p:cNvPr id="8" name="Tartalom helye 7">
            <a:extLst>
              <a:ext uri="{FF2B5EF4-FFF2-40B4-BE49-F238E27FC236}">
                <a16:creationId xmlns:a16="http://schemas.microsoft.com/office/drawing/2014/main" id="{2BF2C0A9-1DCF-96EF-F201-2621E595C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933958"/>
            <a:ext cx="9520158" cy="4135686"/>
          </a:xfrm>
        </p:spPr>
        <p:txBody>
          <a:bodyPr>
            <a:noAutofit/>
          </a:bodyPr>
          <a:lstStyle/>
          <a:p>
            <a:r>
              <a:rPr lang="hu-HU" sz="2400" dirty="0"/>
              <a:t>A látást és hallást formáló szinapszisok képződésének csúcsa </a:t>
            </a:r>
            <a:r>
              <a:rPr lang="hu-HU" sz="2400" b="1" dirty="0"/>
              <a:t>4 hónapos korban</a:t>
            </a:r>
          </a:p>
          <a:p>
            <a:r>
              <a:rPr lang="hu-HU" sz="2400" dirty="0"/>
              <a:t>A beszédé </a:t>
            </a:r>
            <a:r>
              <a:rPr lang="hu-HU" sz="2400" b="1" dirty="0"/>
              <a:t>9 hónapos </a:t>
            </a:r>
            <a:r>
              <a:rPr lang="hu-HU" sz="2400" dirty="0"/>
              <a:t>korban</a:t>
            </a:r>
          </a:p>
          <a:p>
            <a:r>
              <a:rPr lang="hu-HU" sz="2400" dirty="0"/>
              <a:t>Míg a magasabb kognitív funkcióké</a:t>
            </a:r>
            <a:r>
              <a:rPr lang="hu-HU" sz="2400" b="1" dirty="0"/>
              <a:t> 1 éves korban </a:t>
            </a:r>
            <a:r>
              <a:rPr lang="hu-HU" sz="2400" dirty="0"/>
              <a:t>van. </a:t>
            </a:r>
          </a:p>
          <a:p>
            <a:r>
              <a:rPr lang="hu-HU" sz="2400" b="1" dirty="0"/>
              <a:t>Egyes kapcsolatok gyakrabban használtak, így erősödnek, </a:t>
            </a:r>
            <a:r>
              <a:rPr lang="hu-HU" sz="2400" dirty="0"/>
              <a:t>a kevésbé használtak gyengülnek. </a:t>
            </a:r>
          </a:p>
          <a:p>
            <a:r>
              <a:rPr lang="hu-HU" sz="2400" dirty="0"/>
              <a:t>A gyermek és a külvilág kapcsolatai, interakciói határozzák meg, hogy milyen hálózat képződik.</a:t>
            </a:r>
          </a:p>
        </p:txBody>
      </p:sp>
    </p:spTree>
    <p:extLst>
      <p:ext uri="{BB962C8B-B14F-4D97-AF65-F5344CB8AC3E}">
        <p14:creationId xmlns:p14="http://schemas.microsoft.com/office/powerpoint/2010/main" val="1855981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95C612-E82B-4DEC-9701-6489F1552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522131"/>
            <a:ext cx="10016328" cy="1049235"/>
          </a:xfrm>
        </p:spPr>
        <p:txBody>
          <a:bodyPr>
            <a:noAutofit/>
          </a:bodyPr>
          <a:lstStyle/>
          <a:p>
            <a:r>
              <a:rPr lang="hu-HU" sz="3600" b="1" dirty="0">
                <a:solidFill>
                  <a:prstClr val="black"/>
                </a:solidFill>
              </a:rPr>
              <a:t>A „társas” agy</a:t>
            </a:r>
            <a:endParaRPr lang="hu-HU" sz="36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6FC5B7-86BC-4AE4-B937-DECE4E100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720" y="2446661"/>
            <a:ext cx="9774280" cy="4546433"/>
          </a:xfrm>
        </p:spPr>
        <p:txBody>
          <a:bodyPr>
            <a:normAutofit/>
          </a:bodyPr>
          <a:lstStyle/>
          <a:p>
            <a:r>
              <a:rPr lang="hu-HU" sz="2400" dirty="0"/>
              <a:t>A 6. hónaptól 1 éves korig </a:t>
            </a:r>
            <a:r>
              <a:rPr lang="hu-HU" sz="2400" b="1" dirty="0"/>
              <a:t>az érzelmi fejlődés legszenzitívebb időszaka </a:t>
            </a:r>
            <a:r>
              <a:rPr lang="hu-HU" sz="2400" dirty="0"/>
              <a:t>(az agy </a:t>
            </a:r>
            <a:r>
              <a:rPr lang="hu-HU" sz="2400" dirty="0" err="1"/>
              <a:t>szociábilis</a:t>
            </a:r>
            <a:r>
              <a:rPr lang="hu-HU" sz="2400" dirty="0"/>
              <a:t>!)</a:t>
            </a:r>
          </a:p>
          <a:p>
            <a:r>
              <a:rPr lang="hu-HU" sz="2400" dirty="0"/>
              <a:t>A </a:t>
            </a:r>
            <a:r>
              <a:rPr lang="hu-HU" sz="2400" b="1" dirty="0"/>
              <a:t>környezettel kialakult aktív kölcsönhatások </a:t>
            </a:r>
            <a:r>
              <a:rPr lang="hu-HU" sz="2400" dirty="0"/>
              <a:t>ösztönzik az agyi hálózat kiépülését, az elme </a:t>
            </a:r>
            <a:r>
              <a:rPr lang="hu-HU" sz="2400" dirty="0" err="1"/>
              <a:t>huzalozását</a:t>
            </a:r>
            <a:r>
              <a:rPr lang="hu-HU" sz="2400" dirty="0"/>
              <a:t>.</a:t>
            </a:r>
          </a:p>
          <a:p>
            <a:r>
              <a:rPr lang="hu-HU" sz="2400" dirty="0"/>
              <a:t>Az elme tapasztalat- </a:t>
            </a:r>
            <a:r>
              <a:rPr lang="hu-HU" sz="2400" b="1" dirty="0"/>
              <a:t>ÉS élményfüggő</a:t>
            </a:r>
            <a:r>
              <a:rPr lang="hu-HU" sz="2400" dirty="0"/>
              <a:t>!</a:t>
            </a:r>
          </a:p>
          <a:p>
            <a:r>
              <a:rPr lang="hu-HU" sz="2400" dirty="0"/>
              <a:t>A korai tapasztalatok mellett </a:t>
            </a:r>
            <a:r>
              <a:rPr lang="hu-HU" sz="2400" b="1" dirty="0"/>
              <a:t>korai kötődések, a társas kapcsolatok és az emóciók </a:t>
            </a:r>
            <a:r>
              <a:rPr lang="hu-HU" sz="2400" b="1" dirty="0" err="1"/>
              <a:t>fontosak</a:t>
            </a:r>
            <a:r>
              <a:rPr lang="hu-HU" sz="2400" b="1" dirty="0"/>
              <a:t>!</a:t>
            </a:r>
          </a:p>
          <a:p>
            <a:endParaRPr lang="hu-HU" sz="2400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3AA40ED-AC31-2AF8-E047-F642B56E9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363196"/>
            <a:ext cx="3152775" cy="1770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2221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295C612-E82B-4DEC-9701-6489F1552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522131"/>
            <a:ext cx="10016328" cy="1049235"/>
          </a:xfrm>
        </p:spPr>
        <p:txBody>
          <a:bodyPr>
            <a:noAutofit/>
          </a:bodyPr>
          <a:lstStyle/>
          <a:p>
            <a:r>
              <a:rPr lang="hu-HU" sz="3600" b="1" dirty="0">
                <a:solidFill>
                  <a:prstClr val="black"/>
                </a:solidFill>
              </a:rPr>
              <a:t>Agyfejlődés az első 8 évben </a:t>
            </a:r>
            <a:endParaRPr lang="hu-HU" sz="36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6FC5B7-86BC-4AE4-B937-DECE4E100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1789436"/>
            <a:ext cx="9774280" cy="4546433"/>
          </a:xfrm>
        </p:spPr>
        <p:txBody>
          <a:bodyPr>
            <a:normAutofit/>
          </a:bodyPr>
          <a:lstStyle/>
          <a:p>
            <a:r>
              <a:rPr lang="hu-HU" sz="2400" dirty="0"/>
              <a:t>Bámulatos gyorsasággal </a:t>
            </a:r>
            <a:r>
              <a:rPr lang="hu-HU" sz="2400" b="1" dirty="0"/>
              <a:t>nőnek az idegnyúlványok és épülnek a neurális kapcsolatok </a:t>
            </a:r>
          </a:p>
          <a:p>
            <a:r>
              <a:rPr lang="hu-HU" sz="2400" dirty="0"/>
              <a:t>Az </a:t>
            </a:r>
            <a:r>
              <a:rPr lang="hu-HU" sz="2400" b="1" dirty="0"/>
              <a:t>agy </a:t>
            </a:r>
            <a:r>
              <a:rPr lang="hu-HU" sz="2400" b="1" dirty="0" err="1"/>
              <a:t>hálózatosodik</a:t>
            </a:r>
            <a:r>
              <a:rPr lang="hu-HU" sz="2400" dirty="0"/>
              <a:t>, az </a:t>
            </a:r>
            <a:r>
              <a:rPr lang="hu-HU" sz="2400" b="1" dirty="0"/>
              <a:t>idegpályák</a:t>
            </a:r>
            <a:r>
              <a:rPr lang="hu-HU" sz="2400" dirty="0"/>
              <a:t> a megfelelő és ideális környezeti tényezők hatására </a:t>
            </a:r>
            <a:r>
              <a:rPr lang="hu-HU" sz="2400" b="1" dirty="0"/>
              <a:t>erősödnek, velősödnek</a:t>
            </a:r>
            <a:r>
              <a:rPr lang="hu-HU" sz="2400" dirty="0"/>
              <a:t>.</a:t>
            </a:r>
          </a:p>
          <a:p>
            <a:r>
              <a:rPr lang="hu-HU" sz="2400" dirty="0"/>
              <a:t>A kialakult </a:t>
            </a:r>
            <a:r>
              <a:rPr lang="hu-HU" sz="2400" b="1" dirty="0" err="1"/>
              <a:t>szinaptikus</a:t>
            </a:r>
            <a:r>
              <a:rPr lang="hu-HU" sz="2400" b="1" dirty="0"/>
              <a:t> pályák </a:t>
            </a:r>
            <a:r>
              <a:rPr lang="hu-HU" sz="2400" dirty="0"/>
              <a:t>tanulási szituációban </a:t>
            </a:r>
            <a:r>
              <a:rPr lang="hu-HU" sz="2400" b="1" dirty="0"/>
              <a:t>erőteljes növekedési aktivitást mutatnak, DE szétszakadnak,</a:t>
            </a:r>
            <a:r>
              <a:rPr lang="hu-HU" sz="2400" dirty="0"/>
              <a:t> ha nem stimuláljuk őket!</a:t>
            </a:r>
          </a:p>
          <a:p>
            <a:r>
              <a:rPr lang="hu-HU" sz="2400" b="1" dirty="0"/>
              <a:t>Központi idegrendszerünk</a:t>
            </a:r>
            <a:r>
              <a:rPr lang="hu-HU" sz="2400" dirty="0"/>
              <a:t>, annak struktúrája </a:t>
            </a:r>
            <a:r>
              <a:rPr lang="hu-HU" sz="2400" b="1" dirty="0"/>
              <a:t>nyolcéves korunkig </a:t>
            </a:r>
            <a:r>
              <a:rPr lang="hu-HU" sz="2400" dirty="0"/>
              <a:t>majdnem teljesen </a:t>
            </a:r>
            <a:r>
              <a:rPr lang="hu-HU" sz="2400" b="1" dirty="0"/>
              <a:t>kialakul. 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271620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5A1877-A77B-4FF7-9635-CDC6A1F2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616261"/>
            <a:ext cx="10285269" cy="1049235"/>
          </a:xfrm>
        </p:spPr>
        <p:txBody>
          <a:bodyPr>
            <a:noAutofit/>
          </a:bodyPr>
          <a:lstStyle/>
          <a:p>
            <a:r>
              <a:rPr lang="hu-HU" sz="3600" b="1" dirty="0"/>
              <a:t>„</a:t>
            </a:r>
            <a:r>
              <a:rPr lang="hu-HU" sz="3600" b="1" dirty="0" err="1"/>
              <a:t>Use</a:t>
            </a:r>
            <a:r>
              <a:rPr lang="hu-HU" sz="3600" b="1" dirty="0"/>
              <a:t> </a:t>
            </a:r>
            <a:r>
              <a:rPr lang="hu-HU" sz="3600" b="1" dirty="0" err="1"/>
              <a:t>It</a:t>
            </a:r>
            <a:r>
              <a:rPr lang="hu-HU" sz="3600" b="1" dirty="0"/>
              <a:t> </a:t>
            </a:r>
            <a:r>
              <a:rPr lang="hu-HU" sz="3600" b="1" dirty="0" err="1"/>
              <a:t>or</a:t>
            </a:r>
            <a:r>
              <a:rPr lang="hu-HU" sz="3600" b="1" dirty="0"/>
              <a:t> </a:t>
            </a:r>
            <a:r>
              <a:rPr lang="hu-HU" sz="3600" b="1" dirty="0" err="1"/>
              <a:t>Lose</a:t>
            </a:r>
            <a:r>
              <a:rPr lang="hu-HU" sz="3600" b="1" dirty="0"/>
              <a:t> </a:t>
            </a:r>
            <a:r>
              <a:rPr lang="hu-HU" sz="3600" b="1" dirty="0" err="1"/>
              <a:t>It</a:t>
            </a:r>
            <a:r>
              <a:rPr lang="hu-HU" sz="3600" b="1" dirty="0"/>
              <a:t>!” – Használd vagy elveszted!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410FAE-30FD-4B69-A65C-73D9B6BA5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0576" y="2244332"/>
            <a:ext cx="9804278" cy="4226007"/>
          </a:xfrm>
        </p:spPr>
        <p:txBody>
          <a:bodyPr>
            <a:normAutofit/>
          </a:bodyPr>
          <a:lstStyle/>
          <a:p>
            <a:r>
              <a:rPr lang="hu-HU" sz="2400" dirty="0"/>
              <a:t>A kisgyermekkori nevelés a </a:t>
            </a:r>
            <a:r>
              <a:rPr lang="hu-HU" sz="2400" b="1" dirty="0"/>
              <a:t>lehetőségek és felelősség </a:t>
            </a:r>
            <a:r>
              <a:rPr lang="hu-HU" sz="2400" dirty="0"/>
              <a:t>tárháza. </a:t>
            </a:r>
          </a:p>
          <a:p>
            <a:r>
              <a:rPr lang="hu-HU" sz="2400" b="1" dirty="0"/>
              <a:t>Szeretetteljes odafigyelés</a:t>
            </a:r>
          </a:p>
          <a:p>
            <a:r>
              <a:rPr lang="hu-HU" sz="2400" dirty="0"/>
              <a:t>A kisgyermek elméjének </a:t>
            </a:r>
            <a:r>
              <a:rPr lang="hu-HU" sz="2400" b="1" dirty="0"/>
              <a:t>folyamatos ingerlése</a:t>
            </a:r>
          </a:p>
          <a:p>
            <a:r>
              <a:rPr lang="hu-HU" sz="2400" dirty="0"/>
              <a:t>A </a:t>
            </a:r>
            <a:r>
              <a:rPr lang="hu-HU" sz="2400" b="1" dirty="0"/>
              <a:t>tapasztalatszerzés</a:t>
            </a:r>
            <a:r>
              <a:rPr lang="hu-HU" sz="2400" dirty="0"/>
              <a:t> állandó biztosítása</a:t>
            </a:r>
          </a:p>
          <a:p>
            <a:r>
              <a:rPr lang="hu-HU" sz="2400" dirty="0"/>
              <a:t>Biztonságot nyújtó, </a:t>
            </a:r>
            <a:r>
              <a:rPr lang="hu-HU" sz="2400" b="1" dirty="0"/>
              <a:t>stabil kapcsolatrendszer</a:t>
            </a:r>
          </a:p>
          <a:p>
            <a:r>
              <a:rPr lang="hu-HU" sz="2400" dirty="0"/>
              <a:t>Ha kiaknázzuk a nyitott ablak kínálta lehetőségeket, akkor </a:t>
            </a:r>
            <a:r>
              <a:rPr lang="hu-HU" sz="2400" b="1" dirty="0"/>
              <a:t>az egész életen át tartó tanulást alapozzuk meg!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0C275E7-84CC-439B-9819-2F6BADFF7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8477" y="2960176"/>
            <a:ext cx="2323837" cy="1835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8472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4C45DA-1294-47F6-8A99-5EB09D3A8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643155"/>
            <a:ext cx="9520158" cy="1049235"/>
          </a:xfrm>
        </p:spPr>
        <p:txBody>
          <a:bodyPr>
            <a:normAutofit/>
          </a:bodyPr>
          <a:lstStyle/>
          <a:p>
            <a:r>
              <a:rPr lang="hu-HU" sz="3600" b="1" dirty="0"/>
              <a:t>Mit csinál egy „igazi” </a:t>
            </a:r>
            <a:r>
              <a:rPr lang="hu-HU" sz="3600" b="1" dirty="0" err="1"/>
              <a:t>neuropedagógus</a:t>
            </a:r>
            <a:r>
              <a:rPr lang="hu-HU" sz="3600" b="1" dirty="0"/>
              <a:t>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18A1D0-B6B4-49C7-9D2E-A1AD97CFB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2015732"/>
            <a:ext cx="9520158" cy="4199113"/>
          </a:xfrm>
        </p:spPr>
        <p:txBody>
          <a:bodyPr>
            <a:normAutofit lnSpcReduction="10000"/>
          </a:bodyPr>
          <a:lstStyle/>
          <a:p>
            <a:r>
              <a:rPr lang="hu-HU" sz="2400" dirty="0"/>
              <a:t>Ismeri a </a:t>
            </a:r>
            <a:r>
              <a:rPr lang="hu-HU" sz="2400" b="1" dirty="0"/>
              <a:t>gyermeki idegrendszer és a gondolkodás fejlődését, felépítését, működésének </a:t>
            </a:r>
            <a:r>
              <a:rPr lang="hu-HU" sz="2400" dirty="0"/>
              <a:t>jellemzőit</a:t>
            </a:r>
          </a:p>
          <a:p>
            <a:r>
              <a:rPr lang="hu-HU" sz="2400" dirty="0"/>
              <a:t>Képes </a:t>
            </a:r>
            <a:r>
              <a:rPr lang="hu-HU" sz="2400" b="1" dirty="0"/>
              <a:t>ezekre építeni a mindennapos pedagógiai munkát</a:t>
            </a:r>
            <a:r>
              <a:rPr lang="hu-HU" sz="2400" dirty="0"/>
              <a:t>.</a:t>
            </a:r>
          </a:p>
          <a:p>
            <a:r>
              <a:rPr lang="hu-HU" sz="2400" b="1" dirty="0"/>
              <a:t>Nem próbál elvont fogalmakat</a:t>
            </a:r>
            <a:r>
              <a:rPr lang="hu-HU" sz="2400" dirty="0"/>
              <a:t>, szabályokat tanítani.</a:t>
            </a:r>
          </a:p>
          <a:p>
            <a:r>
              <a:rPr lang="hu-HU" sz="2400" b="1" dirty="0"/>
              <a:t>Problémahelyzeteket teremt</a:t>
            </a:r>
            <a:r>
              <a:rPr lang="hu-HU" sz="2400" dirty="0"/>
              <a:t>, gondolkodtat, differenciál</a:t>
            </a:r>
          </a:p>
          <a:p>
            <a:r>
              <a:rPr lang="hu-HU" sz="2400" dirty="0"/>
              <a:t>Enged </a:t>
            </a:r>
            <a:r>
              <a:rPr lang="hu-HU" sz="2400" b="1" dirty="0"/>
              <a:t>próbálkozni, kérdezni és tévedni</a:t>
            </a:r>
          </a:p>
          <a:p>
            <a:r>
              <a:rPr lang="hu-HU" sz="2400" dirty="0"/>
              <a:t>Támogatja a </a:t>
            </a:r>
            <a:r>
              <a:rPr lang="hu-HU" sz="2400" b="1" dirty="0"/>
              <a:t>valódi kooperációt, a társas élményeket</a:t>
            </a:r>
          </a:p>
          <a:p>
            <a:r>
              <a:rPr lang="hu-HU" sz="2400" b="1" dirty="0"/>
              <a:t>Mesél, beszélget, énekel, alkot, kirándul….stb.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1982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872598-C1C9-452D-9DA4-0D339FA9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605118"/>
            <a:ext cx="9520158" cy="1049235"/>
          </a:xfrm>
        </p:spPr>
        <p:txBody>
          <a:bodyPr>
            <a:normAutofit/>
          </a:bodyPr>
          <a:lstStyle/>
          <a:p>
            <a:r>
              <a:rPr lang="hu-HU" sz="2800" b="1" dirty="0"/>
              <a:t>Hogy érvényesíthető mindez az óvodai nevelés különböző tevékenységi formáiban?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773BAD-B494-4AAA-B51B-86B2C691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751" y="2182123"/>
            <a:ext cx="6907948" cy="3941315"/>
          </a:xfrm>
        </p:spPr>
        <p:txBody>
          <a:bodyPr>
            <a:normAutofit/>
          </a:bodyPr>
          <a:lstStyle/>
          <a:p>
            <a:r>
              <a:rPr lang="hu-HU" sz="2400" b="1" i="1" dirty="0"/>
              <a:t>Engedjük, hogy a gyermek </a:t>
            </a:r>
          </a:p>
          <a:p>
            <a:r>
              <a:rPr lang="hu-HU" sz="2400" b="1" i="1" dirty="0"/>
              <a:t>AZT, ÚGY és ADDIG csinálja, ahogy</a:t>
            </a:r>
            <a:r>
              <a:rPr lang="hu-HU" sz="2400" i="1" dirty="0"/>
              <a:t> a</a:t>
            </a:r>
            <a:r>
              <a:rPr lang="hu-HU" sz="2400" dirty="0"/>
              <a:t>z óvónéni felkínálja.</a:t>
            </a:r>
          </a:p>
          <a:p>
            <a:r>
              <a:rPr lang="hu-HU" sz="2400" b="1" i="1" dirty="0"/>
              <a:t>AZT, de NEM úgy és NEM addig…</a:t>
            </a:r>
          </a:p>
          <a:p>
            <a:r>
              <a:rPr lang="hu-HU" sz="2400" b="1" i="1" dirty="0"/>
              <a:t>NEM AZT, de ÚGY és ADDIG…</a:t>
            </a:r>
          </a:p>
          <a:p>
            <a:r>
              <a:rPr lang="hu-HU" sz="2400" b="1" i="1" dirty="0"/>
              <a:t>NEM azt, NEM úgy és NEM is addig csinálja…</a:t>
            </a:r>
          </a:p>
          <a:p>
            <a:endParaRPr lang="hu-HU" sz="2400" b="1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662130E4-4172-8474-87F5-F1818B485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699" y="4682131"/>
            <a:ext cx="3730883" cy="19690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E5C8A10-65EB-3C01-66FE-E7DF9D828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7699" y="1719129"/>
            <a:ext cx="3873211" cy="257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668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872598-C1C9-452D-9DA4-0D339FA9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5" y="605119"/>
            <a:ext cx="9715195" cy="121444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hu-HU" b="1" dirty="0"/>
              <a:t> A gyermeki tanulás egyéni útja minden óvodában legyen TERMÉSZETES!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773BAD-B494-4AAA-B51B-86B2C691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39651"/>
            <a:ext cx="12068174" cy="3941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400" dirty="0"/>
              <a:t> </a:t>
            </a:r>
            <a:endParaRPr lang="hu-HU" sz="3200" b="1" dirty="0"/>
          </a:p>
          <a:p>
            <a:endParaRPr lang="hu-HU" sz="2400" b="1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812E7A8-FD0C-E58C-949D-7C0952CD3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654" y="2576638"/>
            <a:ext cx="3403431" cy="2860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C8AC7B3E-B0E8-59A2-68D4-CE4E09D80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5479" y="2576638"/>
            <a:ext cx="4250867" cy="2775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3754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1C6997-394F-43A4-BB0D-A655ED722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04520"/>
            <a:ext cx="9520158" cy="451626"/>
          </a:xfrm>
        </p:spPr>
        <p:txBody>
          <a:bodyPr>
            <a:normAutofit fontScale="90000"/>
          </a:bodyPr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810B3B-21DC-46BC-9D46-61AB8400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6296" y="507999"/>
            <a:ext cx="9520158" cy="5545481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endParaRPr lang="hu-HU" sz="5100" b="1" dirty="0"/>
          </a:p>
          <a:p>
            <a:pPr marL="0" indent="0">
              <a:buNone/>
            </a:pPr>
            <a:r>
              <a:rPr lang="hu-HU" sz="7000" i="1" dirty="0"/>
              <a:t>„A gyerekek </a:t>
            </a:r>
            <a:r>
              <a:rPr lang="hu-HU" sz="7000" b="1" i="1" dirty="0"/>
              <a:t>természetes módon tudnak a flow állapotába </a:t>
            </a:r>
            <a:r>
              <a:rPr lang="hu-HU" sz="7000" i="1" dirty="0"/>
              <a:t>kerülni. </a:t>
            </a:r>
          </a:p>
          <a:p>
            <a:pPr marL="0" indent="0">
              <a:buNone/>
            </a:pPr>
            <a:r>
              <a:rPr lang="hu-HU" sz="7000" i="1" dirty="0"/>
              <a:t>Azért tanulnak gyorsan, mert </a:t>
            </a:r>
            <a:r>
              <a:rPr lang="hu-HU" sz="7000" b="1" i="1" dirty="0"/>
              <a:t>izgalmasnak találják a tanulást</a:t>
            </a:r>
            <a:r>
              <a:rPr lang="hu-HU" sz="7000" i="1" dirty="0"/>
              <a:t>. </a:t>
            </a:r>
          </a:p>
          <a:p>
            <a:pPr marL="0" indent="0">
              <a:buNone/>
            </a:pPr>
            <a:r>
              <a:rPr lang="hu-HU" sz="7000" i="1" dirty="0"/>
              <a:t>Egy csecsemőnek </a:t>
            </a:r>
            <a:r>
              <a:rPr lang="hu-HU" sz="7000" b="1" i="1" dirty="0"/>
              <a:t>nem kell fizetni</a:t>
            </a:r>
            <a:r>
              <a:rPr lang="hu-HU" sz="7000" i="1" dirty="0"/>
              <a:t>, hogy megtanuljon beszélni vagy járni, </a:t>
            </a:r>
            <a:r>
              <a:rPr lang="hu-HU" sz="7000" b="1" i="1" dirty="0"/>
              <a:t>természetes késztetés él benne</a:t>
            </a:r>
            <a:r>
              <a:rPr lang="hu-HU" sz="7000" i="1" dirty="0"/>
              <a:t>, hogy tökéletesítse a tudását. </a:t>
            </a:r>
          </a:p>
          <a:p>
            <a:pPr marL="0" indent="0">
              <a:buNone/>
            </a:pPr>
            <a:r>
              <a:rPr lang="hu-HU" sz="7000" i="1" dirty="0"/>
              <a:t>Amikor azonban </a:t>
            </a:r>
            <a:r>
              <a:rPr lang="hu-HU" sz="7000" b="1" i="1" dirty="0"/>
              <a:t>bezárjuk őket az iskolába [intézménybe], ahol ülniük és hallgatniuk kell, az nem természetes számukra.”</a:t>
            </a:r>
          </a:p>
          <a:p>
            <a:pPr marL="0" indent="0">
              <a:buNone/>
            </a:pPr>
            <a:endParaRPr lang="hu-HU" sz="4500" b="1" i="1" dirty="0"/>
          </a:p>
        </p:txBody>
      </p:sp>
    </p:spTree>
    <p:extLst>
      <p:ext uri="{BB962C8B-B14F-4D97-AF65-F5344CB8AC3E}">
        <p14:creationId xmlns:p14="http://schemas.microsoft.com/office/powerpoint/2010/main" val="2586649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1C6997-394F-43A4-BB0D-A655ED722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04520"/>
            <a:ext cx="9520158" cy="451626"/>
          </a:xfrm>
        </p:spPr>
        <p:txBody>
          <a:bodyPr>
            <a:normAutofit fontScale="90000"/>
          </a:bodyPr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810B3B-21DC-46BC-9D46-61AB8400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424873"/>
            <a:ext cx="9520158" cy="4904509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hu-HU" sz="5100" b="1" dirty="0"/>
          </a:p>
          <a:p>
            <a:pPr marL="0" indent="0" algn="ctr">
              <a:buNone/>
            </a:pPr>
            <a:r>
              <a:rPr lang="hu-HU" sz="5900" i="1" dirty="0"/>
              <a:t>„Mindez a felnőtt-világ félreértése arról, hogyan tanulunk…”</a:t>
            </a:r>
          </a:p>
          <a:p>
            <a:endParaRPr lang="hu-HU" sz="3800" dirty="0"/>
          </a:p>
          <a:p>
            <a:pPr marL="0" indent="0" algn="ctr">
              <a:buNone/>
            </a:pPr>
            <a:r>
              <a:rPr lang="hu-HU" sz="4500" b="1" i="1" dirty="0"/>
              <a:t>                                                                                              </a:t>
            </a:r>
          </a:p>
          <a:p>
            <a:pPr marL="0" indent="0" algn="ctr">
              <a:buNone/>
            </a:pPr>
            <a:r>
              <a:rPr lang="hu-HU" sz="4500" b="1" i="1" dirty="0"/>
              <a:t>                                      </a:t>
            </a:r>
            <a:r>
              <a:rPr lang="hu-HU" sz="3900" dirty="0"/>
              <a:t>Csíkszentmihályi Mihály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D0CA683-1EE8-AAB5-DFF1-276A087CA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696" y="3626228"/>
            <a:ext cx="4162522" cy="234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875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1C6997-394F-43A4-BB0D-A655ED722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5810B3B-21DC-46BC-9D46-61AB84006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2004119"/>
            <a:ext cx="9520158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sz="2800" dirty="0"/>
          </a:p>
          <a:p>
            <a:pPr marL="0" indent="0" algn="ctr">
              <a:buNone/>
            </a:pPr>
            <a:endParaRPr lang="hu-HU" sz="2800" dirty="0"/>
          </a:p>
          <a:p>
            <a:pPr marL="0" indent="0" algn="ctr">
              <a:buNone/>
            </a:pPr>
            <a:endParaRPr lang="hu-HU" sz="2800" dirty="0"/>
          </a:p>
          <a:p>
            <a:pPr marL="0" indent="0" algn="ctr">
              <a:buNone/>
            </a:pPr>
            <a:endParaRPr lang="hu-HU" sz="2800" dirty="0"/>
          </a:p>
          <a:p>
            <a:pPr marL="0" indent="0" algn="ctr">
              <a:buNone/>
            </a:pPr>
            <a:r>
              <a:rPr lang="hu-HU" sz="2800" dirty="0"/>
              <a:t>kissne.zsamboki.reka@uni-sopron.hu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7C3C997-C564-4FFE-A137-F298D079E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540" y="1758223"/>
            <a:ext cx="7566470" cy="2222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863257"/>
      </p:ext>
    </p:extLst>
  </p:cSld>
  <p:clrMapOvr>
    <a:masterClrMapping/>
  </p:clrMapOvr>
</p:sld>
</file>

<file path=ppt/theme/theme1.xml><?xml version="1.0" encoding="utf-8"?>
<a:theme xmlns:a="http://schemas.openxmlformats.org/drawingml/2006/main" name="Galéria">
  <a:themeElements>
    <a:clrScheme name="Galéria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éria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é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554</TotalTime>
  <Words>931</Words>
  <Application>Microsoft Office PowerPoint</Application>
  <PresentationFormat>Szélesvásznú</PresentationFormat>
  <Paragraphs>113</Paragraphs>
  <Slides>22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5" baseType="lpstr">
      <vt:lpstr>Arial</vt:lpstr>
      <vt:lpstr>Palatino Linotype</vt:lpstr>
      <vt:lpstr>Galéria</vt:lpstr>
      <vt:lpstr>   </vt:lpstr>
      <vt:lpstr>A tanulás régi és  új értelmezései </vt:lpstr>
      <vt:lpstr>A „közemberek” : a tanulás mint információfeldolgozás </vt:lpstr>
      <vt:lpstr>A pedagógusok:  a tanulás facilitáló aktivitás, tudáskonstrukció </vt:lpstr>
      <vt:lpstr>A gyerekek: „A tanulás?.....CSAK JÁTÉK!” </vt:lpstr>
      <vt:lpstr>Miért higgyünk a gyerekeknek?  </vt:lpstr>
      <vt:lpstr>Új kutatási eredmények - Új interdiszciplináris tudományág: neuropedagógia </vt:lpstr>
      <vt:lpstr>„Agyament” tények…</vt:lpstr>
      <vt:lpstr>Terminológiai keretek</vt:lpstr>
      <vt:lpstr>Neuropedagógia a nevelésben, oktatásban </vt:lpstr>
      <vt:lpstr>A kisgyermekkori elme: világra nyíló ablak </vt:lpstr>
      <vt:lpstr>A szinaptikus kapcsolatok az első 14 évben (Forrás: Tegzes, 2016) </vt:lpstr>
      <vt:lpstr>A korai fejlődési szakasz jelentősége </vt:lpstr>
      <vt:lpstr>A „társas” agy</vt:lpstr>
      <vt:lpstr>Agyfejlődés az első 8 évben </vt:lpstr>
      <vt:lpstr>„Use It or Lose It!” – Használd vagy elveszted!</vt:lpstr>
      <vt:lpstr>Mit csinál egy „igazi” neuropedagógus?</vt:lpstr>
      <vt:lpstr>Hogy érvényesíthető mindez az óvodai nevelés különböző tevékenységi formáiban?</vt:lpstr>
      <vt:lpstr> A gyermeki tanulás egyéni útja minden óvodában legyen TERMÉSZETES!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Réka Kissné Zsámboki</dc:creator>
  <cp:lastModifiedBy>Réka Kissné Zsámboki</cp:lastModifiedBy>
  <cp:revision>50</cp:revision>
  <dcterms:created xsi:type="dcterms:W3CDTF">2018-03-13T15:48:36Z</dcterms:created>
  <dcterms:modified xsi:type="dcterms:W3CDTF">2022-10-26T05:32:55Z</dcterms:modified>
</cp:coreProperties>
</file>