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DGDAuvBJzwVu/Ypy6UDSatI8C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A Nemzeti Köznevelésről szóló 2011. évi CXC. törvény 63/A par. 1 . bekezdése alapján az NPK a önkormányzati és állami fenntartású intézményekben a pedagógus munkakörben közalkalmazottként foglalkoztatottak önkormányzattal rendelkező testülete. A NPK 2014  óta tevékenykedik.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A szakképzés átalakítása során a 2019. évi LXXX. törvény arról rendelekezett, hogy a szakképzés elválik  köznevelésről és egy külön lába lesz az oktatásnak, ezáltal az ott dolgozó pedagógusokból oktatók lettek és kikerültek a közalkalmazotti státuszból. A törvény 47. par (39. bek.  rendelkezései szerint az oktatók a NPK tagjai.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A megalakult Szakképzési Innovációs Tanácsban is helyet kapott a KAR,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Ez a változás újabb feladat elé állította az NPK-t, hiszen meg kellett találni a szakképzés irányítóival is a kapcsolatot.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Ennek a kapcsolatfelvételnek az egyik eredménye az a maegállapodás, amelyről nemsokára beszélek.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ElnöK Horváth Péter </a:t>
            </a:r>
            <a:r>
              <a:rPr lang="h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Révai Miklós Gimnázium és Kollégium, igazgató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Elnökhelyettes: </a:t>
            </a:r>
            <a:r>
              <a:rPr lang="hu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Iszák Tibor</a:t>
            </a:r>
            <a:r>
              <a:rPr lang="h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">
                <a:latin typeface="Calibri"/>
                <a:ea typeface="Calibri"/>
                <a:cs typeface="Calibri"/>
                <a:sym typeface="Calibri"/>
              </a:rPr>
              <a:t>Fehérgyarmati Deák Ferenc Általános Iskola, Gimnázium és Kollégium, igazgató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 sz="900" b="1">
                <a:solidFill>
                  <a:schemeClr val="dk1"/>
                </a:solidFill>
                <a:highlight>
                  <a:srgbClr val="FFFFFF"/>
                </a:highlight>
              </a:rPr>
              <a:t>Asztalos Zoltán </a:t>
            </a:r>
            <a:r>
              <a:rPr lang="hu" sz="900">
                <a:solidFill>
                  <a:schemeClr val="dk1"/>
                </a:solidFill>
                <a:highlight>
                  <a:srgbClr val="FFFFFF"/>
                </a:highlight>
              </a:rPr>
              <a:t>Alföldi ASzC Bársony István Mezőgazdasági Technikum, Szakképző Iskola és Kollégium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Milyen feladatot lát el a Kar a szakképzésben?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Miről is szól a Dr. Palkovics László miniszter úr és Horváth Péter az NPK elnöke által aláírt megállapodás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A  munkacsoport feladata a megállapodásban foglaltak nyomonkövetése, végrehajtás koordinálása.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c82260eee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c82260eee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A lebonyolításban a területi elnökök és a Szakképzési munkacsoport területért felelős tagjai nyújtanak segítséget.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u"/>
              <a:t>LEPORELLO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c82260eee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c82260eee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c82260eee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c82260eee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c82260eee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c82260eee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c82260eee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c82260eee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a7fdfc716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1a7fdfc716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c8beeb3fe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c8beeb3fe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c82260eee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c82260eee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c82260eee5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c82260eee5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c82260eee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c82260eee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c82260eee5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c82260eee5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c82260eee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c82260eee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zaszakcs@gmail.co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hyperlink" Target="http://www.nemzetipedkar.hu/" TargetMode="External"/><Relationship Id="rId4" Type="http://schemas.openxmlformats.org/officeDocument/2006/relationships/hyperlink" Target="mailto:nemzetipedkar@nemzetipedkar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Kulturális és Innovációs Minisztérium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Nemzeti Pedagógus Kar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hu"/>
              <a:t>A megállapodás és eredményei</a:t>
            </a:r>
            <a:endParaRPr/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1" y="3999976"/>
            <a:ext cx="1076300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3052"/>
              <a:t>2011. évi CXC. törvény a nemzeti köznevelésről</a:t>
            </a:r>
            <a:endParaRPr sz="3052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018"/>
              <a:t>a kar létrehozása, működési feltételek megteremtése</a:t>
            </a:r>
            <a:endParaRPr sz="2018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3018"/>
              <a:t>2019. évi LXXX. törvény a szakképzésről</a:t>
            </a:r>
            <a:endParaRPr sz="3018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000"/>
              <a:t>az oktatók az NPK tagjai (47. § (3) bek.)</a:t>
            </a:r>
            <a:endParaRPr sz="200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000"/>
              <a:t>A Nemzeti Pedagógus Kar tagja a Szakképzési Innovációs Tanácsnak</a:t>
            </a:r>
            <a:endParaRPr/>
          </a:p>
        </p:txBody>
      </p:sp>
      <p:pic>
        <p:nvPicPr>
          <p:cNvPr id="64" name="Google Shape;6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</p:txBody>
      </p:sp>
      <p:sp>
        <p:nvSpPr>
          <p:cNvPr id="70" name="Google Shape;70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u" sz="2100" b="1"/>
              <a:t>Szervezeti felépítés</a:t>
            </a:r>
            <a:endParaRPr sz="21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100"/>
              <a:t>Elnökség: Elnök+elnökhelyettes+9 tag, legfőbb ügyintéző testület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100"/>
              <a:t>Területi szervek: 20 területi küldöttgyűlés, területi elnökök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100"/>
              <a:t> Szakmai tagozat: 22 szakmai tagozat és 4 szakmai munkacsoport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100"/>
              <a:t>A szakmai tagozatokban 2500 fő pedagógus/oktató tevékenykedik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hu" sz="2100"/>
              <a:t>Szakképzési tagozat: 109 fő, vezető Asztalos Zoltán.</a:t>
            </a:r>
            <a:endParaRPr sz="2100"/>
          </a:p>
        </p:txBody>
      </p:sp>
      <p:pic>
        <p:nvPicPr>
          <p:cNvPr id="71" name="Google Shape;7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u" sz="2400"/>
              <a:t>A szakképzést érintő kérdésekben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Az oktatók képviselete a Szakképzési Innovációs Tanácsban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Véleményezési jog gyakorlása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Javaslattételi jog gyakorlása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Fejlesztési javaslatok előterjesztése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Szakmai napok, konferenciák szervezése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2400"/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A KIM-NPK megállapodás</a:t>
            </a:r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u" sz="2200"/>
              <a:t>A célcsoport: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 szakképzésben oktató kollégák</a:t>
            </a: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u" sz="2200"/>
              <a:t>A program célja: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szakmai kapcsolatok létesítése az oktatókkal,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 szakképzés átalakítás szakképző intézményi tapasztalatainak összegyűjtése, a szakképzés átalakításának támogatása, az oktatók tájékoztatása</a:t>
            </a:r>
            <a:endParaRPr sz="2200"/>
          </a:p>
        </p:txBody>
      </p:sp>
      <p:pic>
        <p:nvPicPr>
          <p:cNvPr id="85" name="Google Shape;8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A megállapodás - témák</a:t>
            </a:r>
            <a:endParaRPr/>
          </a:p>
        </p:txBody>
      </p:sp>
      <p:sp>
        <p:nvSpPr>
          <p:cNvPr id="91" name="Google Shape;91;p6"/>
          <p:cNvSpPr txBox="1">
            <a:spLocks noGrp="1"/>
          </p:cNvSpPr>
          <p:nvPr>
            <p:ph type="body" idx="1"/>
          </p:nvPr>
        </p:nvSpPr>
        <p:spPr>
          <a:xfrm>
            <a:off x="119000" y="1152475"/>
            <a:ext cx="4812900" cy="39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 átalakítása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Oktatók minősítési rendszere, életpálya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minőségbiztosítási rendszer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tanév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szakmai vizsgáztatás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Az ágazati alapvizsgák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projektoktatás 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digitális tananyagok használata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tanulási eredmény alapú szemlélet alkalmazása</a:t>
            </a:r>
            <a:endParaRPr sz="178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endParaRPr sz="450"/>
          </a:p>
        </p:txBody>
      </p:sp>
      <p:sp>
        <p:nvSpPr>
          <p:cNvPr id="92" name="Google Shape;92;p6"/>
          <p:cNvSpPr txBox="1">
            <a:spLocks noGrp="1"/>
          </p:cNvSpPr>
          <p:nvPr>
            <p:ph type="body" idx="2"/>
          </p:nvPr>
        </p:nvSpPr>
        <p:spPr>
          <a:xfrm>
            <a:off x="4707150" y="1152475"/>
            <a:ext cx="4437000" cy="39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Szakmai érettségire felkészítés, interaktív vizsgára felkészítés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Projekvizsgára felkészítés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duális partnerekkel való együttműködés tapasztalatai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pályaorientáció lehetőségei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felnőttképzés lehetőségei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duális partnerek által kidolgozandó képzési programok egységesítése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Az ágazati alapoktatás létjogosultsága, esetleges lerövidítése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Kreatív technikumok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Pedagógiai technikumok</a:t>
            </a:r>
            <a:endParaRPr sz="168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65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endParaRPr sz="650"/>
          </a:p>
        </p:txBody>
      </p:sp>
      <p:pic>
        <p:nvPicPr>
          <p:cNvPr id="93" name="Google Shape;9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0367" y="132800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hu"/>
              <a:t>A megállapodás - megvalósítás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4309"/>
              <a:buNone/>
            </a:pPr>
            <a:r>
              <a:rPr lang="hu" sz="3050" b="1"/>
              <a:t>NPK Szakképzési Munkacsoport</a:t>
            </a:r>
            <a:endParaRPr sz="3050" b="1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84309"/>
              <a:buNone/>
            </a:pPr>
            <a:r>
              <a:rPr lang="hu" sz="3050" b="1"/>
              <a:t>Asztalos Zoltán</a:t>
            </a:r>
            <a:r>
              <a:rPr lang="hu" sz="3050"/>
              <a:t> a NPK Szakképzési Tagozat vezetője, </a:t>
            </a:r>
            <a:r>
              <a:rPr lang="hu" sz="3050" b="1"/>
              <a:t>Bodrogai Tibor</a:t>
            </a:r>
            <a:r>
              <a:rPr lang="hu" sz="3050"/>
              <a:t> NPK elnökségi tag, </a:t>
            </a:r>
            <a:r>
              <a:rPr lang="hu" sz="3050" b="1"/>
              <a:t>Dr. Vizi László Tamásné</a:t>
            </a:r>
            <a:r>
              <a:rPr lang="hu" sz="3050"/>
              <a:t> NPK elnökségi tag, </a:t>
            </a:r>
            <a:r>
              <a:rPr lang="hu" sz="3050" b="1"/>
              <a:t>Fekete József </a:t>
            </a:r>
            <a:r>
              <a:rPr lang="hu" sz="3050"/>
              <a:t>OEB elnök, </a:t>
            </a:r>
            <a:r>
              <a:rPr lang="hu" sz="3050" b="1"/>
              <a:t>Horváth Péter</a:t>
            </a:r>
            <a:r>
              <a:rPr lang="hu" sz="3050"/>
              <a:t> a NPK elnöke, </a:t>
            </a:r>
            <a:r>
              <a:rPr lang="hu" sz="3050" b="1"/>
              <a:t>Iszák Tibor</a:t>
            </a:r>
            <a:r>
              <a:rPr lang="hu" sz="3050"/>
              <a:t> a NPK elnökhelyettese, </a:t>
            </a:r>
            <a:r>
              <a:rPr lang="hu" sz="3050" b="1"/>
              <a:t>Kaukerné Kovács Edit </a:t>
            </a:r>
            <a:r>
              <a:rPr lang="hu" sz="3050"/>
              <a:t>NPK területi elnök, </a:t>
            </a:r>
            <a:r>
              <a:rPr lang="hu" sz="3050" b="1"/>
              <a:t>Szaszák Csaba</a:t>
            </a:r>
            <a:r>
              <a:rPr lang="hu" sz="3050"/>
              <a:t> NPK elnökségi tag</a:t>
            </a:r>
            <a:endParaRPr sz="305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064"/>
              <a:buFont typeface="Arial"/>
              <a:buNone/>
            </a:pPr>
            <a:r>
              <a:rPr lang="hu" sz="3050"/>
              <a:t>A munkacsoport vezetője: Szaszák Csaba</a:t>
            </a:r>
            <a:endParaRPr sz="305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09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42857"/>
              <a:buNone/>
            </a:pPr>
            <a:endParaRPr/>
          </a:p>
        </p:txBody>
      </p:sp>
      <p:pic>
        <p:nvPicPr>
          <p:cNvPr id="100" name="Google Shape;10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A megállapodás - megvalósítás</a:t>
            </a:r>
            <a:endParaRPr/>
          </a:p>
        </p:txBody>
      </p:sp>
      <p:sp>
        <p:nvSpPr>
          <p:cNvPr id="106" name="Google Shape;106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Nyitó rendezvény: 2022.03.29-30. Eger 1.nap</a:t>
            </a: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Résztvevők száma: 153 fő</a:t>
            </a:r>
            <a:endParaRPr sz="2400">
              <a:solidFill>
                <a:schemeClr val="dk1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hu" i="1">
                <a:solidFill>
                  <a:schemeClr val="dk1"/>
                </a:solidFill>
              </a:rPr>
              <a:t>Eredmények és feladatok a szakképzésben</a:t>
            </a:r>
            <a:r>
              <a:rPr lang="hu">
                <a:solidFill>
                  <a:schemeClr val="dk1"/>
                </a:solidFill>
              </a:rPr>
              <a:t> - Pölöskei Gáborné helyettes államtitkár, ITM</a:t>
            </a:r>
            <a:endParaRPr>
              <a:solidFill>
                <a:schemeClr val="dk1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hu" i="1">
                <a:solidFill>
                  <a:schemeClr val="dk1"/>
                </a:solidFill>
              </a:rPr>
              <a:t>Minőségbiztosítás a szakképzésben, oktatói értékelés</a:t>
            </a:r>
            <a:r>
              <a:rPr lang="hu">
                <a:solidFill>
                  <a:schemeClr val="dk1"/>
                </a:solidFill>
              </a:rPr>
              <a:t> - Králik Tibor kancellár, Soproni Szakképzési Centrum</a:t>
            </a:r>
            <a:endParaRPr>
              <a:solidFill>
                <a:schemeClr val="dk1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hu" i="1">
                <a:solidFill>
                  <a:schemeClr val="dk1"/>
                </a:solidFill>
              </a:rPr>
              <a:t>Agrárszakképzési helyzetkép</a:t>
            </a:r>
            <a:r>
              <a:rPr lang="hu">
                <a:solidFill>
                  <a:schemeClr val="dk1"/>
                </a:solidFill>
              </a:rPr>
              <a:t> - Asztalos Zoltán az NPK Szakképzési Tagozat vezetője, az Alföldi SZC Bársony István Szakképző iskola igazgatója</a:t>
            </a:r>
            <a:endParaRPr>
              <a:solidFill>
                <a:schemeClr val="dk1"/>
              </a:solidFill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hu" i="1">
                <a:solidFill>
                  <a:schemeClr val="dk1"/>
                </a:solidFill>
              </a:rPr>
              <a:t>Az IKK szerepe a szakképzés átalakításában</a:t>
            </a:r>
            <a:r>
              <a:rPr lang="hu">
                <a:solidFill>
                  <a:schemeClr val="dk1"/>
                </a:solidFill>
              </a:rPr>
              <a:t> - Valló Péter módszertani igazgató-helyettes, IKK Innovatív Képzéstámogató Központ Zrt.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 sz="2400"/>
          </a:p>
        </p:txBody>
      </p:sp>
      <p:pic>
        <p:nvPicPr>
          <p:cNvPr id="107" name="Google Shape;10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c82260eee5_0_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A megállapodás - megvalósítás</a:t>
            </a:r>
            <a:endParaRPr/>
          </a:p>
        </p:txBody>
      </p:sp>
      <p:sp>
        <p:nvSpPr>
          <p:cNvPr id="113" name="Google Shape;113;g1c82260eee5_0_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900">
                <a:solidFill>
                  <a:schemeClr val="dk1"/>
                </a:solidFill>
              </a:rPr>
              <a:t>Nyitó rendezvény: 2022.03.29-30. Eger 2.nap</a:t>
            </a:r>
            <a:endParaRPr sz="29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hu" sz="2300">
                <a:solidFill>
                  <a:schemeClr val="dk1"/>
                </a:solidFill>
              </a:rPr>
              <a:t>5 szekció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hu" sz="2300">
                <a:solidFill>
                  <a:schemeClr val="dk1"/>
                </a:solidFill>
              </a:rPr>
              <a:t>A szekciókban előforduló témák:</a:t>
            </a:r>
            <a:endParaRPr sz="23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Ágazati-Szakmai képzés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Minőségbiztosítás/oktatói értékelés/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A szakmás oktatók helyzete/továbbképzések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Duális partnerekkel való együttműködés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PTT és KKK beválása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hu" sz="1900">
                <a:solidFill>
                  <a:schemeClr val="dk1"/>
                </a:solidFill>
              </a:rPr>
              <a:t>Felnőttek szakmai képzése</a:t>
            </a:r>
            <a:endParaRPr sz="1900">
              <a:solidFill>
                <a:schemeClr val="dk1"/>
              </a:solidFill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hu" sz="2300">
                <a:solidFill>
                  <a:schemeClr val="dk1"/>
                </a:solidFill>
              </a:rPr>
              <a:t>Szakmai összegző dokumentum készült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114" name="Google Shape;114;g1c82260eee5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hu"/>
              <a:t>A megállapodás - megvalósítás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20" name="Google Shape;120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u" sz="2400"/>
              <a:t>Területi rendezvények (minden vármegyében)</a:t>
            </a:r>
            <a:endParaRPr sz="2400"/>
          </a:p>
          <a:p>
            <a:pPr marL="457200" lvl="0" indent="-3746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A Szakképzési Centrumok bevonásával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Jelenléti rendezvények (kivétel Hajdú-Bihar)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Előadás/Workshop(Budapest)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A megállapodásban szereplő témák+egyéni témák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2022. március-december</a:t>
            </a:r>
            <a:endParaRPr sz="2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121" name="Google Shape;12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c82260eee5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031" y="132425"/>
            <a:ext cx="85206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1c82260eee5_0_61"/>
          <p:cNvSpPr txBox="1"/>
          <p:nvPr/>
        </p:nvSpPr>
        <p:spPr>
          <a:xfrm>
            <a:off x="5030700" y="41651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10.11</a:t>
            </a:r>
            <a:endParaRPr/>
          </a:p>
        </p:txBody>
      </p:sp>
      <p:sp>
        <p:nvSpPr>
          <p:cNvPr id="128" name="Google Shape;128;g1c82260eee5_0_61"/>
          <p:cNvSpPr txBox="1"/>
          <p:nvPr/>
        </p:nvSpPr>
        <p:spPr>
          <a:xfrm>
            <a:off x="1587750" y="141012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10.19</a:t>
            </a:r>
            <a:endParaRPr/>
          </a:p>
        </p:txBody>
      </p:sp>
      <p:sp>
        <p:nvSpPr>
          <p:cNvPr id="129" name="Google Shape;129;g1c82260eee5_0_61"/>
          <p:cNvSpPr txBox="1"/>
          <p:nvPr/>
        </p:nvSpPr>
        <p:spPr>
          <a:xfrm>
            <a:off x="1740150" y="40889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10.25</a:t>
            </a:r>
            <a:endParaRPr/>
          </a:p>
        </p:txBody>
      </p:sp>
      <p:sp>
        <p:nvSpPr>
          <p:cNvPr id="130" name="Google Shape;130;g1c82260eee5_0_61"/>
          <p:cNvSpPr txBox="1"/>
          <p:nvPr/>
        </p:nvSpPr>
        <p:spPr>
          <a:xfrm>
            <a:off x="3034588" y="22731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10.26</a:t>
            </a:r>
            <a:endParaRPr/>
          </a:p>
        </p:txBody>
      </p:sp>
      <p:sp>
        <p:nvSpPr>
          <p:cNvPr id="131" name="Google Shape;131;g1c82260eee5_0_61"/>
          <p:cNvSpPr txBox="1"/>
          <p:nvPr/>
        </p:nvSpPr>
        <p:spPr>
          <a:xfrm>
            <a:off x="3088450" y="39768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10.27</a:t>
            </a:r>
            <a:endParaRPr/>
          </a:p>
        </p:txBody>
      </p:sp>
      <p:sp>
        <p:nvSpPr>
          <p:cNvPr id="132" name="Google Shape;132;g1c82260eee5_0_61"/>
          <p:cNvSpPr txBox="1"/>
          <p:nvPr/>
        </p:nvSpPr>
        <p:spPr>
          <a:xfrm>
            <a:off x="5902825" y="35766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11.09</a:t>
            </a:r>
            <a:endParaRPr/>
          </a:p>
        </p:txBody>
      </p:sp>
      <p:sp>
        <p:nvSpPr>
          <p:cNvPr id="133" name="Google Shape;133;g1c82260eee5_0_61"/>
          <p:cNvSpPr txBox="1"/>
          <p:nvPr/>
        </p:nvSpPr>
        <p:spPr>
          <a:xfrm>
            <a:off x="2569825" y="47329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11.09</a:t>
            </a:r>
            <a:endParaRPr/>
          </a:p>
        </p:txBody>
      </p:sp>
      <p:sp>
        <p:nvSpPr>
          <p:cNvPr id="134" name="Google Shape;134;g1c82260eee5_0_61"/>
          <p:cNvSpPr txBox="1"/>
          <p:nvPr/>
        </p:nvSpPr>
        <p:spPr>
          <a:xfrm>
            <a:off x="877050" y="27326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11.09</a:t>
            </a:r>
            <a:endParaRPr/>
          </a:p>
        </p:txBody>
      </p:sp>
      <p:sp>
        <p:nvSpPr>
          <p:cNvPr id="135" name="Google Shape;135;g1c82260eee5_0_61"/>
          <p:cNvSpPr txBox="1"/>
          <p:nvPr/>
        </p:nvSpPr>
        <p:spPr>
          <a:xfrm>
            <a:off x="877050" y="357667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11.15</a:t>
            </a:r>
            <a:endParaRPr/>
          </a:p>
        </p:txBody>
      </p:sp>
      <p:sp>
        <p:nvSpPr>
          <p:cNvPr id="136" name="Google Shape;136;g1c82260eee5_0_61"/>
          <p:cNvSpPr txBox="1"/>
          <p:nvPr/>
        </p:nvSpPr>
        <p:spPr>
          <a:xfrm>
            <a:off x="4013700" y="388172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11.16</a:t>
            </a:r>
            <a:endParaRPr/>
          </a:p>
        </p:txBody>
      </p:sp>
      <p:sp>
        <p:nvSpPr>
          <p:cNvPr id="137" name="Google Shape;137;g1c82260eee5_0_61"/>
          <p:cNvSpPr txBox="1"/>
          <p:nvPr/>
        </p:nvSpPr>
        <p:spPr>
          <a:xfrm>
            <a:off x="5779500" y="8645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11.17</a:t>
            </a:r>
            <a:endParaRPr/>
          </a:p>
        </p:txBody>
      </p:sp>
      <p:sp>
        <p:nvSpPr>
          <p:cNvPr id="138" name="Google Shape;138;g1c82260eee5_0_61"/>
          <p:cNvSpPr txBox="1"/>
          <p:nvPr/>
        </p:nvSpPr>
        <p:spPr>
          <a:xfrm>
            <a:off x="7099200" y="13409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11.17</a:t>
            </a:r>
            <a:endParaRPr/>
          </a:p>
        </p:txBody>
      </p:sp>
      <p:sp>
        <p:nvSpPr>
          <p:cNvPr id="139" name="Google Shape;139;g1c82260eee5_0_61"/>
          <p:cNvSpPr txBox="1"/>
          <p:nvPr/>
        </p:nvSpPr>
        <p:spPr>
          <a:xfrm>
            <a:off x="2890925" y="1353725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11.18</a:t>
            </a:r>
            <a:endParaRPr/>
          </a:p>
        </p:txBody>
      </p:sp>
      <p:sp>
        <p:nvSpPr>
          <p:cNvPr id="140" name="Google Shape;140;g1c82260eee5_0_61"/>
          <p:cNvSpPr txBox="1"/>
          <p:nvPr/>
        </p:nvSpPr>
        <p:spPr>
          <a:xfrm>
            <a:off x="5192125" y="26076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11.22</a:t>
            </a:r>
            <a:endParaRPr/>
          </a:p>
        </p:txBody>
      </p:sp>
      <p:sp>
        <p:nvSpPr>
          <p:cNvPr id="141" name="Google Shape;141;g1c82260eee5_0_61"/>
          <p:cNvSpPr txBox="1"/>
          <p:nvPr/>
        </p:nvSpPr>
        <p:spPr>
          <a:xfrm>
            <a:off x="6507400" y="23239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11.23</a:t>
            </a:r>
            <a:endParaRPr/>
          </a:p>
        </p:txBody>
      </p:sp>
      <p:sp>
        <p:nvSpPr>
          <p:cNvPr id="142" name="Google Shape;142;g1c82260eee5_0_61"/>
          <p:cNvSpPr txBox="1"/>
          <p:nvPr/>
        </p:nvSpPr>
        <p:spPr>
          <a:xfrm>
            <a:off x="4205825" y="26002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11.24</a:t>
            </a:r>
            <a:endParaRPr/>
          </a:p>
        </p:txBody>
      </p:sp>
      <p:sp>
        <p:nvSpPr>
          <p:cNvPr id="143" name="Google Shape;143;g1c82260eee5_0_61"/>
          <p:cNvSpPr txBox="1"/>
          <p:nvPr/>
        </p:nvSpPr>
        <p:spPr>
          <a:xfrm>
            <a:off x="3799150" y="16829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11.30</a:t>
            </a:r>
            <a:endParaRPr/>
          </a:p>
        </p:txBody>
      </p:sp>
      <p:sp>
        <p:nvSpPr>
          <p:cNvPr id="144" name="Google Shape;144;g1c82260eee5_0_61"/>
          <p:cNvSpPr txBox="1"/>
          <p:nvPr/>
        </p:nvSpPr>
        <p:spPr>
          <a:xfrm>
            <a:off x="4995063" y="11984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12.01</a:t>
            </a:r>
            <a:endParaRPr/>
          </a:p>
        </p:txBody>
      </p:sp>
      <p:sp>
        <p:nvSpPr>
          <p:cNvPr id="145" name="Google Shape;145;g1c82260eee5_0_61"/>
          <p:cNvSpPr txBox="1"/>
          <p:nvPr/>
        </p:nvSpPr>
        <p:spPr>
          <a:xfrm>
            <a:off x="4330825" y="7982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12.07</a:t>
            </a:r>
            <a:endParaRPr/>
          </a:p>
        </p:txBody>
      </p:sp>
      <p:sp>
        <p:nvSpPr>
          <p:cNvPr id="146" name="Google Shape;146;g1c82260eee5_0_61"/>
          <p:cNvSpPr txBox="1"/>
          <p:nvPr/>
        </p:nvSpPr>
        <p:spPr>
          <a:xfrm>
            <a:off x="1706725" y="2349350"/>
            <a:ext cx="710700" cy="400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10.20</a:t>
            </a:r>
            <a:endParaRPr/>
          </a:p>
        </p:txBody>
      </p:sp>
      <p:sp>
        <p:nvSpPr>
          <p:cNvPr id="147" name="Google Shape;147;g1c82260eee5_0_61"/>
          <p:cNvSpPr txBox="1"/>
          <p:nvPr/>
        </p:nvSpPr>
        <p:spPr>
          <a:xfrm>
            <a:off x="304550" y="320350"/>
            <a:ext cx="3440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400"/>
              <a:t>20 területi rendezvény</a:t>
            </a:r>
            <a:endParaRPr sz="2400"/>
          </a:p>
        </p:txBody>
      </p:sp>
      <p:pic>
        <p:nvPicPr>
          <p:cNvPr id="148" name="Google Shape;148;g1c82260eee5_0_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1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1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1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1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1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1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1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1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1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1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1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1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1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1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1c82260eee5_0_17" title="Grafik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725" y="21300"/>
            <a:ext cx="8249451" cy="510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1c82260eee5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53567" y="1557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1c82260eee5_0_24" title="Grafik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63" y="76200"/>
            <a:ext cx="8071869" cy="49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c82260eee5_0_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1717" y="133150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c82260eee5_0_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Témák a rendezvényeken</a:t>
            </a:r>
            <a:endParaRPr/>
          </a:p>
        </p:txBody>
      </p:sp>
      <p:sp>
        <p:nvSpPr>
          <p:cNvPr id="166" name="Google Shape;166;g1c82260eee5_0_30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8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 szakképzési év tapasztalatai	20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Pályaorientáció	16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Duális képzés	14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Okleveles technikus képzés	4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Minőségbiztosítás	3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Kreatív technikum	2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Szakképzési tananyagok	2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Vizsgáztatás	2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Ágazati képző központok	1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Belügyi szakképzés	1</a:t>
            </a:r>
            <a:endParaRPr sz="2200"/>
          </a:p>
          <a:p>
            <a:pPr marL="457200" lvl="0" indent="-3683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Agrár szakképzés	1</a:t>
            </a:r>
            <a:endParaRPr sz="2200"/>
          </a:p>
        </p:txBody>
      </p:sp>
      <p:pic>
        <p:nvPicPr>
          <p:cNvPr id="167" name="Google Shape;167;g1c82260eee5_0_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a7fdfc7160_0_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u"/>
              <a:t>A megállapodás-megvalósítás</a:t>
            </a:r>
            <a:endParaRPr/>
          </a:p>
        </p:txBody>
      </p:sp>
      <p:sp>
        <p:nvSpPr>
          <p:cNvPr id="173" name="Google Shape;173;g1a7fdfc7160_0_1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Résztvevők száma: 1644 fő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Top témák: </a:t>
            </a:r>
            <a:endParaRPr sz="2395"/>
          </a:p>
          <a:p>
            <a:pPr marL="457200" lvl="0" indent="-3806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395"/>
              <a:buChar char="●"/>
            </a:pPr>
            <a:r>
              <a:rPr lang="hu" sz="2395"/>
              <a:t>A szakképzés átalakításának tapasztalatai, a fejlődés lehetőségei</a:t>
            </a:r>
            <a:endParaRPr sz="2395"/>
          </a:p>
          <a:p>
            <a:pPr marL="457200" lvl="0" indent="-3806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395"/>
              <a:buChar char="●"/>
            </a:pPr>
            <a:r>
              <a:rPr lang="hu" sz="2395"/>
              <a:t>Pályaorientáció </a:t>
            </a:r>
            <a:endParaRPr sz="2395"/>
          </a:p>
          <a:p>
            <a:pPr marL="457200" lvl="0" indent="-3806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395"/>
              <a:buChar char="●"/>
            </a:pPr>
            <a:r>
              <a:rPr lang="hu" sz="2395"/>
              <a:t>Együttműködés a duális partnerekkel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Különleges témák: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Fluidumkitermelő technikus szakma bemutatása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Kreatív ágazati szakképzés és az egyetem együttműködése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hu" sz="2395"/>
              <a:t>Duális képzés külföldön</a:t>
            </a: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2395"/>
          </a:p>
        </p:txBody>
      </p:sp>
      <p:pic>
        <p:nvPicPr>
          <p:cNvPr id="174" name="Google Shape;174;g1a7fdfc7160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c8beeb3feb_0_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hu"/>
              <a:t>A megállapodás-megvalósítás</a:t>
            </a:r>
            <a:endParaRPr/>
          </a:p>
        </p:txBody>
      </p:sp>
      <p:sp>
        <p:nvSpPr>
          <p:cNvPr id="180" name="Google Shape;180;g1c8beeb3feb_0_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2400"/>
              <a:t>A rendezvényeken előadóink voltak:</a:t>
            </a:r>
            <a:endParaRPr sz="2400"/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KIM vezető beosztású tisztségviselői,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Szakképzési Centrum vezetők,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Kamarai vezetők,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Egyetemi vezetők,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Tankerületi vezetők,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Szakértők,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Oktatók.</a:t>
            </a:r>
            <a:endParaRPr sz="2400"/>
          </a:p>
        </p:txBody>
      </p:sp>
      <p:pic>
        <p:nvPicPr>
          <p:cNvPr id="181" name="Google Shape;181;g1c8beeb3feb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c82260eee5_0_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eredményei</a:t>
            </a:r>
            <a:endParaRPr/>
          </a:p>
        </p:txBody>
      </p:sp>
      <p:pic>
        <p:nvPicPr>
          <p:cNvPr id="187" name="Google Shape;187;g1c82260eee5_0_12" descr="Űrlapok-válaszdiagram. Kérdés címe: Kérem adja meg, az oktatás mely területén dolgozik.. Válaszok száma: 358 válasz." title="Kérem adja meg, az oktatás mely területén dolgozik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373335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1c82260eee5_0_12"/>
          <p:cNvSpPr txBox="1"/>
          <p:nvPr/>
        </p:nvSpPr>
        <p:spPr>
          <a:xfrm>
            <a:off x="321325" y="924925"/>
            <a:ext cx="649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Google űrlap, anonim, 2023. január.</a:t>
            </a:r>
            <a:endParaRPr/>
          </a:p>
        </p:txBody>
      </p:sp>
      <p:pic>
        <p:nvPicPr>
          <p:cNvPr id="189" name="Google Shape;189;g1c82260eee5_0_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c82260eee5_0_41"/>
          <p:cNvSpPr txBox="1">
            <a:spLocks noGrp="1"/>
          </p:cNvSpPr>
          <p:nvPr>
            <p:ph type="title"/>
          </p:nvPr>
        </p:nvSpPr>
        <p:spPr>
          <a:xfrm>
            <a:off x="244025" y="72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hu"/>
              <a:t>A megállapodás eredményei</a:t>
            </a:r>
            <a:endParaRPr/>
          </a:p>
        </p:txBody>
      </p:sp>
      <p:pic>
        <p:nvPicPr>
          <p:cNvPr id="195" name="Google Shape;195;g1c82260eee5_0_41" descr="Űrlapok-válaszdiagram. Kérdés címe: Kérem adja meg mennyire volt elégedett a helyszínnel, a körülményekkel.. Válaszok száma: 358 válasz." title="Kérem adja meg mennyire volt elégedett a helyszínnel, a körülményekkel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5725"/>
            <a:ext cx="8905600" cy="4248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c82260eee5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6442" y="43462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c82260eee5_0_46"/>
          <p:cNvSpPr txBox="1">
            <a:spLocks noGrp="1"/>
          </p:cNvSpPr>
          <p:nvPr>
            <p:ph type="title"/>
          </p:nvPr>
        </p:nvSpPr>
        <p:spPr>
          <a:xfrm>
            <a:off x="244025" y="72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eredményei</a:t>
            </a:r>
            <a:endParaRPr/>
          </a:p>
        </p:txBody>
      </p:sp>
      <p:pic>
        <p:nvPicPr>
          <p:cNvPr id="202" name="Google Shape;202;g1c82260eee5_0_46" descr="Űrlapok-válaszdiagram. Kérdés címe: Kérem adja meg mennyire volt elégedett a program szakmai színvonalával.. Válaszok száma: 357 válasz." title="Kérem adja meg mennyire volt elégedett a program szakmai színvonalával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97900"/>
            <a:ext cx="8816916" cy="4206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1c82260eee5_0_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86442" y="43462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c82260eee5_0_52"/>
          <p:cNvSpPr txBox="1">
            <a:spLocks noGrp="1"/>
          </p:cNvSpPr>
          <p:nvPr>
            <p:ph type="title"/>
          </p:nvPr>
        </p:nvSpPr>
        <p:spPr>
          <a:xfrm>
            <a:off x="244025" y="72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eredményei</a:t>
            </a:r>
            <a:endParaRPr/>
          </a:p>
        </p:txBody>
      </p:sp>
      <p:pic>
        <p:nvPicPr>
          <p:cNvPr id="209" name="Google Shape;209;g1c82260eee5_0_52" descr="Űrlapok-válaszdiagram. Kérdés címe: Kérem adja meg hogy kapott-e új információt a szakképzésről a rendezvényen?. Válaszok száma: 356 válasz." title="Kérem adja meg hogy kapott-e új információt a szakképzésről a rendezvényen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97900"/>
            <a:ext cx="8839199" cy="422490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1c82260eee5_0_52"/>
          <p:cNvSpPr/>
          <p:nvPr/>
        </p:nvSpPr>
        <p:spPr>
          <a:xfrm>
            <a:off x="5448050" y="2605600"/>
            <a:ext cx="3395100" cy="205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g1c82260eee5_0_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c82260eee5_0_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eredményei</a:t>
            </a:r>
            <a:endParaRPr/>
          </a:p>
        </p:txBody>
      </p:sp>
      <p:sp>
        <p:nvSpPr>
          <p:cNvPr id="217" name="Google Shape;217;g1c82260eee5_0_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Oktatók tájékoztatása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Pedagógusok tájékoztatása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Tapasztalatok összegyűjtése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Sajtó megjelenések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NPK és a Szakképzési Centrumok találkozása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/>
              <a:t>Szakmai összegző dokumentum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g1c82260eee5_0_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hu"/>
              <a:t>Köszönöm a figyelmet!</a:t>
            </a:r>
            <a:endParaRPr/>
          </a:p>
        </p:txBody>
      </p:sp>
      <p:sp>
        <p:nvSpPr>
          <p:cNvPr id="224" name="Google Shape;224;p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7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91"/>
              <a:buNone/>
            </a:pPr>
            <a:r>
              <a:rPr lang="hu" sz="2200"/>
              <a:t>Szaszák Csaba: </a:t>
            </a:r>
            <a:r>
              <a:rPr lang="hu" sz="2200" u="sng">
                <a:solidFill>
                  <a:schemeClr val="hlink"/>
                </a:solidFill>
                <a:hlinkClick r:id="rId3"/>
              </a:rPr>
              <a:t>szaszakcs@gmail.com</a:t>
            </a:r>
            <a:endParaRPr sz="22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91"/>
              <a:buNone/>
            </a:pPr>
            <a:r>
              <a:rPr lang="hu" sz="2200"/>
              <a:t>NPK: </a:t>
            </a:r>
            <a:r>
              <a:rPr lang="hu" sz="2200" u="sng">
                <a:solidFill>
                  <a:schemeClr val="hlink"/>
                </a:solidFill>
                <a:hlinkClick r:id="rId4"/>
              </a:rPr>
              <a:t>nemzetipedkar@nemzetipedkar.hu</a:t>
            </a:r>
            <a:r>
              <a:rPr lang="hu" sz="2200"/>
              <a:t> </a:t>
            </a:r>
            <a:endParaRPr sz="22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91"/>
              <a:buNone/>
            </a:pPr>
            <a:r>
              <a:rPr lang="hu" sz="2200" u="sng">
                <a:solidFill>
                  <a:schemeClr val="hlink"/>
                </a:solidFill>
                <a:hlinkClick r:id="rId5"/>
              </a:rPr>
              <a:t>www.nemzetipedkar.hu</a:t>
            </a:r>
            <a:endParaRPr sz="2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91"/>
              <a:buNone/>
            </a:pPr>
            <a:endParaRPr sz="2200"/>
          </a:p>
        </p:txBody>
      </p:sp>
      <p:pic>
        <p:nvPicPr>
          <p:cNvPr id="225" name="Google Shape;225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</Words>
  <Application>Microsoft Office PowerPoint</Application>
  <PresentationFormat>Diavetítés a képernyőre (16:9 oldalarány)</PresentationFormat>
  <Paragraphs>166</Paragraphs>
  <Slides>22</Slides>
  <Notes>22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5" baseType="lpstr">
      <vt:lpstr>Arial</vt:lpstr>
      <vt:lpstr>Calibri</vt:lpstr>
      <vt:lpstr>Simple Light</vt:lpstr>
      <vt:lpstr>Kulturális és Innovációs Minisztérium Nemzeti Pedagógus Kar</vt:lpstr>
      <vt:lpstr>A Nemzeti Pedagógus Kar</vt:lpstr>
      <vt:lpstr>A Nemzeti Pedagógus Kar</vt:lpstr>
      <vt:lpstr>A Nemzeti Pedagógus Kar </vt:lpstr>
      <vt:lpstr>A KIM-NPK megállapodás</vt:lpstr>
      <vt:lpstr>A megállapodás - témák</vt:lpstr>
      <vt:lpstr>A megállapodás - megvalósítás </vt:lpstr>
      <vt:lpstr>A megállapodás - megvalósítás</vt:lpstr>
      <vt:lpstr>A megállapodás - megvalósítás</vt:lpstr>
      <vt:lpstr>A megállapodás - megvalósítás </vt:lpstr>
      <vt:lpstr>PowerPoint-bemutató</vt:lpstr>
      <vt:lpstr>PowerPoint-bemutató</vt:lpstr>
      <vt:lpstr>PowerPoint-bemutató</vt:lpstr>
      <vt:lpstr>Témák a rendezvényeken</vt:lpstr>
      <vt:lpstr>A megállapodás-megvalósítás</vt:lpstr>
      <vt:lpstr>A megállapodás-megvalósítás</vt:lpstr>
      <vt:lpstr>A megállapodás eredményei</vt:lpstr>
      <vt:lpstr>A megállapodás eredményei</vt:lpstr>
      <vt:lpstr>A megállapodás eredményei</vt:lpstr>
      <vt:lpstr>A megállapodás eredményei</vt:lpstr>
      <vt:lpstr>A megállapodás eredményei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Kulturális és Innovációs Minisztérium Nemzeti Pedagógus Kar</dc:title>
  <dc:creator>Uhljár Edit</dc:creator>
  <cp:lastModifiedBy>npk.iroda@outlook.hu</cp:lastModifiedBy>
  <cp:revision>2</cp:revision>
  <dcterms:modified xsi:type="dcterms:W3CDTF">2023-01-09T06:04:53Z</dcterms:modified>
</cp:coreProperties>
</file>