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57" r:id="rId4"/>
    <p:sldId id="264" r:id="rId5"/>
    <p:sldId id="269" r:id="rId6"/>
    <p:sldId id="276" r:id="rId7"/>
    <p:sldId id="258" r:id="rId8"/>
    <p:sldId id="268" r:id="rId9"/>
    <p:sldId id="259" r:id="rId10"/>
    <p:sldId id="270" r:id="rId11"/>
    <p:sldId id="271" r:id="rId12"/>
    <p:sldId id="260" r:id="rId13"/>
    <p:sldId id="266" r:id="rId14"/>
    <p:sldId id="262" r:id="rId15"/>
    <p:sldId id="263" r:id="rId16"/>
    <p:sldId id="272" r:id="rId17"/>
    <p:sldId id="273" r:id="rId18"/>
    <p:sldId id="274" r:id="rId19"/>
    <p:sldId id="267" r:id="rId20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CFBC5-6DD8-4124-8D9F-D0A9887184BA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62C23-7E49-4AFC-8023-BDAA20353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5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Jegyzetek hely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15364" name="Dia számának hely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CE9CA3-8145-4252-A712-D0BB4AC0F033}" type="slidenum">
              <a:rPr lang="en-GB" altLang="hu-HU" smtClean="0"/>
              <a:pPr>
                <a:spcBef>
                  <a:spcPct val="0"/>
                </a:spcBef>
              </a:pPr>
              <a:t>14</a:t>
            </a:fld>
            <a:endParaRPr lang="en-GB" altLang="hu-HU"/>
          </a:p>
        </p:txBody>
      </p:sp>
    </p:spTree>
    <p:extLst>
      <p:ext uri="{BB962C8B-B14F-4D97-AF65-F5344CB8AC3E}">
        <p14:creationId xmlns:p14="http://schemas.microsoft.com/office/powerpoint/2010/main" val="244103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36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3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15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56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77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57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552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03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77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77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GB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GB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17C2A-61C8-4EBC-851D-96BBDF1349B1}" type="datetimeFigureOut">
              <a:rPr lang="en-GB" smtClean="0"/>
              <a:t>15/02/2024</a:t>
            </a:fld>
            <a:endParaRPr lang="en-GB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8BC8B-DDB5-494D-9540-75C486F6E76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156" y="3999136"/>
            <a:ext cx="3046159" cy="2632670"/>
          </a:xfrm>
          <a:prstGeom prst="rect">
            <a:avLst/>
          </a:prstGeom>
        </p:spPr>
      </p:pic>
      <p:sp>
        <p:nvSpPr>
          <p:cNvPr id="8" name="Téglalap 7"/>
          <p:cNvSpPr/>
          <p:nvPr userDrawn="1"/>
        </p:nvSpPr>
        <p:spPr>
          <a:xfrm>
            <a:off x="228600" y="185058"/>
            <a:ext cx="11764478" cy="653641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/>
          <p:cNvSpPr/>
          <p:nvPr userDrawn="1"/>
        </p:nvSpPr>
        <p:spPr>
          <a:xfrm>
            <a:off x="315685" y="283029"/>
            <a:ext cx="11533013" cy="634877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536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egridobo.hu/kozossegi-szolgalat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35756" y="881731"/>
            <a:ext cx="9144000" cy="1158824"/>
          </a:xfrm>
        </p:spPr>
        <p:txBody>
          <a:bodyPr>
            <a:normAutofit fontScale="90000"/>
          </a:bodyPr>
          <a:lstStyle/>
          <a:p>
            <a:r>
              <a:rPr lang="hu-HU" dirty="0"/>
              <a:t>Egri Dobó István Gimnázium</a:t>
            </a:r>
            <a:endParaRPr lang="en-GB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t="6031" r="17936" b="23016"/>
          <a:stretch/>
        </p:blipFill>
        <p:spPr>
          <a:xfrm>
            <a:off x="4507029" y="2527144"/>
            <a:ext cx="3177941" cy="36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9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iskola története</a:t>
            </a:r>
            <a:endParaRPr lang="en-GB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2824" r="15082" b="3562"/>
          <a:stretch/>
        </p:blipFill>
        <p:spPr>
          <a:xfrm>
            <a:off x="838200" y="1699397"/>
            <a:ext cx="5486400" cy="3955983"/>
          </a:xfrm>
        </p:spPr>
      </p:pic>
      <p:sp>
        <p:nvSpPr>
          <p:cNvPr id="5" name="Szövegdoboz 4"/>
          <p:cNvSpPr txBox="1"/>
          <p:nvPr/>
        </p:nvSpPr>
        <p:spPr>
          <a:xfrm>
            <a:off x="6766560" y="1690688"/>
            <a:ext cx="458724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SzPct val="150000"/>
              <a:buBlip>
                <a:blip r:embed="rId3"/>
              </a:buBlip>
            </a:pPr>
            <a:r>
              <a:rPr lang="hu-H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iskola 1754-ben </a:t>
            </a:r>
            <a:r>
              <a:rPr lang="hu-H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nyitotta meg kapuit és 1773-ig oktattak itt a jezsuiták, a rend feloszlatásáig.</a:t>
            </a:r>
          </a:p>
          <a:p>
            <a:pPr marL="457200" indent="-457200">
              <a:buSzPct val="150000"/>
              <a:buBlip>
                <a:blip r:embed="rId3"/>
              </a:buBlip>
            </a:pPr>
            <a:r>
              <a:rPr lang="hu-H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1890-től Eger első állami intézményeként működik.</a:t>
            </a:r>
            <a:endParaRPr lang="en-GB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52711" y="1068047"/>
            <a:ext cx="8229600" cy="1252537"/>
          </a:xfrm>
        </p:spPr>
        <p:txBody>
          <a:bodyPr>
            <a:noAutofit/>
          </a:bodyPr>
          <a:lstStyle/>
          <a:p>
            <a:r>
              <a:rPr lang="hu-HU" sz="3600" dirty="0"/>
              <a:t>Az 1921-1922-es tanévtől</a:t>
            </a:r>
            <a:br>
              <a:rPr lang="hu-HU" sz="3600" dirty="0"/>
            </a:br>
            <a:r>
              <a:rPr lang="hu-HU" sz="3600" dirty="0"/>
              <a:t>Egri Magyar Királyi Állami Dobó István </a:t>
            </a:r>
            <a:r>
              <a:rPr lang="hu-HU" sz="3600" dirty="0" err="1"/>
              <a:t>Főreáliskola</a:t>
            </a:r>
            <a:r>
              <a:rPr lang="hu-HU" sz="3600" dirty="0"/>
              <a:t/>
            </a:r>
            <a:br>
              <a:rPr lang="hu-HU" sz="3600" dirty="0"/>
            </a:br>
            <a:endParaRPr lang="hu-HU" sz="3600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3806" y="2320584"/>
            <a:ext cx="4833689" cy="3992270"/>
          </a:xfrm>
          <a:prstGeom prst="rect">
            <a:avLst/>
          </a:prstGeom>
        </p:spPr>
      </p:pic>
      <p:sp>
        <p:nvSpPr>
          <p:cNvPr id="4" name="Tartalom helye 3"/>
          <p:cNvSpPr>
            <a:spLocks noGrp="1"/>
          </p:cNvSpPr>
          <p:nvPr>
            <p:ph sz="half" idx="4294967295"/>
          </p:nvPr>
        </p:nvSpPr>
        <p:spPr>
          <a:xfrm>
            <a:off x="5895931" y="3140064"/>
            <a:ext cx="5038367" cy="2245319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SzPct val="150000"/>
              <a:buBlip>
                <a:blip r:embed="rId4"/>
              </a:buBlip>
            </a:pPr>
            <a:r>
              <a:rPr lang="hu-HU" dirty="0"/>
              <a:t>8 évfolyamos képzés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4"/>
              </a:buBlip>
            </a:pPr>
            <a:r>
              <a:rPr lang="hu-HU" dirty="0"/>
              <a:t>1. osztály (mai 5. osztály)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4"/>
              </a:buBlip>
            </a:pPr>
            <a:r>
              <a:rPr lang="hu-HU" dirty="0"/>
              <a:t>VIII. osztály (mai 12. osztály)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747" y="545421"/>
            <a:ext cx="2175487" cy="229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147" y="365125"/>
            <a:ext cx="11042424" cy="1325563"/>
          </a:xfrm>
        </p:spPr>
        <p:txBody>
          <a:bodyPr>
            <a:normAutofit/>
          </a:bodyPr>
          <a:lstStyle/>
          <a:p>
            <a:r>
              <a:rPr lang="hu-HU" dirty="0"/>
              <a:t>Az Egri Dobó István Gimnázium épülete napjainkban</a:t>
            </a:r>
            <a:endParaRPr lang="en-GB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812" y="1690688"/>
            <a:ext cx="2973407" cy="2230055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47" y="1690688"/>
            <a:ext cx="7038314" cy="478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2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60" y="2035535"/>
            <a:ext cx="6551452" cy="4351338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173" y="365125"/>
            <a:ext cx="5420880" cy="360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4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52804F97-9697-4947-903E-3B40DC0E4F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6" y="2918097"/>
            <a:ext cx="5413466" cy="360897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5C18AB9-58F2-48DE-8261-A7A29D7B10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89" y="392610"/>
            <a:ext cx="5909855" cy="393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9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942682" y="1549222"/>
            <a:ext cx="7408862" cy="497603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668 diák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53 tanár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6 egyetemi hallgató összefüggő tanítási gyakorlata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13 mestertanár +2 kutatótanár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21 osztály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6 évfolyamos tehetséggondozó osztály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4 évfolyamos osztály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Iskolaátlag: 4,54</a:t>
            </a:r>
          </a:p>
          <a:p>
            <a:pPr marL="457200" indent="-457200"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dirty="0"/>
              <a:t>6 évfolyamos átlag: 4,72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„Statisztika”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99" t="6785" r="22549" b="4643"/>
          <a:stretch/>
        </p:blipFill>
        <p:spPr>
          <a:xfrm>
            <a:off x="8912994" y="442762"/>
            <a:ext cx="2768065" cy="355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8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7106" y="548640"/>
            <a:ext cx="11069088" cy="729271"/>
          </a:xfrm>
        </p:spPr>
        <p:txBody>
          <a:bodyPr/>
          <a:lstStyle/>
          <a:p>
            <a:r>
              <a:rPr lang="hu-HU" dirty="0"/>
              <a:t>Tantestületünk</a:t>
            </a:r>
            <a:endParaRPr lang="en-GB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83" y="1277911"/>
            <a:ext cx="7401862" cy="518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384681" y="1690688"/>
            <a:ext cx="6464595" cy="362027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600" dirty="0"/>
              <a:t>Hatosztályos képzés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600" dirty="0"/>
              <a:t>Biológia tagozat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600" dirty="0"/>
              <a:t>Reál tagozat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600" dirty="0"/>
              <a:t>Nyelvi tagozat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600" dirty="0"/>
              <a:t>Angol- matematika tagozat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600" dirty="0"/>
              <a:t>Humán tagozat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600" dirty="0"/>
              <a:t>Általános képzés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Képzési struktúra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769" y="494812"/>
            <a:ext cx="4314749" cy="287649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76" y="2938174"/>
            <a:ext cx="432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1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192" y="259430"/>
            <a:ext cx="10515600" cy="1325563"/>
          </a:xfrm>
        </p:spPr>
        <p:txBody>
          <a:bodyPr/>
          <a:lstStyle/>
          <a:p>
            <a:r>
              <a:rPr lang="hu-HU" dirty="0"/>
              <a:t>Iskolai Közösségi Szolgálat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5643" y="1201571"/>
            <a:ext cx="8200724" cy="4835058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200" dirty="0"/>
              <a:t>Az iskolai közösségi szolgálat 2012-es bevezetése óta gimnáziumunkban nagy hangsúlyt fektetünk arra, hogy segítsük diákjainkat a számukra megfelelő lehetőség megtalálásában.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200" dirty="0"/>
              <a:t>Intézményi koordinátor: Bujdosó Judit tanárnő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200" dirty="0"/>
              <a:t>A bejövő osztályokat részletesen tájékoztatjuk az IKSZ működéséről.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200" dirty="0"/>
              <a:t>Partnereink köre folyamatosan bővül, jelenleg 465 intézménnyel, alapítvánnyal, önkormányzattal van kapcsolatunk.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200" dirty="0"/>
              <a:t>Fontosnak tartjuk, hogy diákjaink megértsék a másoknak nyújtott segítség fontosságát, ezért számos adománygyűjtő akcióban vettünk már részt.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sz="2200" dirty="0"/>
              <a:t>A koordinátor személye garancia arra, hogy ilyen kiváló színvonalon működik ez a tevékenység az iskolán belül, melyben nagy segítséget nyújtanak az osztályfőnökök is.</a:t>
            </a:r>
            <a:endParaRPr lang="en-GB" sz="22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440" y="596768"/>
            <a:ext cx="2104992" cy="302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9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086" y="3480663"/>
            <a:ext cx="3244892" cy="1981547"/>
          </a:xfrm>
          <a:prstGeom prst="rect">
            <a:avLst/>
          </a:prstGeom>
        </p:spPr>
      </p:pic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086" y="525436"/>
            <a:ext cx="4633337" cy="3179741"/>
          </a:xfr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71FBE46B-BA84-A79A-FEC8-02B42877B648}"/>
              </a:ext>
            </a:extLst>
          </p:cNvPr>
          <p:cNvSpPr txBox="1"/>
          <p:nvPr/>
        </p:nvSpPr>
        <p:spPr>
          <a:xfrm>
            <a:off x="4011168" y="6124585"/>
            <a:ext cx="6501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hlinkClick r:id="rId4"/>
              </a:rPr>
              <a:t>https://egridobo.hu/kozossegi-szolgalat/</a:t>
            </a:r>
            <a:endParaRPr lang="hu-HU" dirty="0"/>
          </a:p>
          <a:p>
            <a:endParaRPr lang="hu-HU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C1D2319F-FC73-27BF-FA3E-1E93BCF98E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404" t="13151" r="37637" b="5562"/>
          <a:stretch/>
        </p:blipFill>
        <p:spPr>
          <a:xfrm>
            <a:off x="482108" y="437769"/>
            <a:ext cx="6212911" cy="557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8014" y="453186"/>
            <a:ext cx="10379165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u-HU" sz="4800" dirty="0">
                <a:latin typeface="Batang" panose="02030600000101010101" pitchFamily="18" charset="-127"/>
                <a:ea typeface="Batang" panose="02030600000101010101" pitchFamily="18" charset="-127"/>
              </a:rPr>
              <a:t>Tanult idegen nyelvek, cserekapcsolatok</a:t>
            </a:r>
            <a:endParaRPr lang="hu-HU" sz="48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2048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altLang="hu-HU" sz="2600" dirty="0"/>
              <a:t>Első idegen nyelv: 5 óra /hét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altLang="hu-HU" sz="2600" dirty="0"/>
              <a:t>Második idegen nyelv: </a:t>
            </a:r>
            <a:br>
              <a:rPr lang="hu-HU" altLang="hu-HU" sz="2600" dirty="0"/>
            </a:br>
            <a:r>
              <a:rPr lang="hu-HU" altLang="hu-HU" sz="2600" dirty="0"/>
              <a:t>angol, német, olasz, francia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altLang="hu-HU" sz="2600" dirty="0"/>
              <a:t>Kínai nyelv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altLang="hu-HU" sz="2600" dirty="0"/>
              <a:t>Szakkör: latin és lengyel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SzPct val="150000"/>
              <a:buBlip>
                <a:blip r:embed="rId2"/>
              </a:buBlip>
            </a:pPr>
            <a:r>
              <a:rPr lang="hu-HU" altLang="hu-HU" sz="2600" dirty="0"/>
              <a:t>Cserekapcsolatok:</a:t>
            </a:r>
          </a:p>
          <a:p>
            <a:pPr marL="1077913" indent="87313">
              <a:lnSpc>
                <a:spcPct val="80000"/>
              </a:lnSpc>
              <a:spcAft>
                <a:spcPts val="600"/>
              </a:spcAft>
              <a:buSzPct val="150000"/>
              <a:buFont typeface="Wingdings" panose="05000000000000000000" pitchFamily="2" charset="2"/>
              <a:buChar char="§"/>
            </a:pPr>
            <a:r>
              <a:rPr lang="hu-HU" altLang="hu-HU" sz="2600" dirty="0"/>
              <a:t>lengyelországi </a:t>
            </a:r>
            <a:r>
              <a:rPr lang="hu-HU" altLang="hu-HU" sz="2600" dirty="0" err="1"/>
              <a:t>Przemysl</a:t>
            </a:r>
            <a:endParaRPr lang="hu-HU" altLang="hu-HU" sz="2600" dirty="0"/>
          </a:p>
          <a:p>
            <a:pPr marL="1077913" indent="87313">
              <a:lnSpc>
                <a:spcPct val="80000"/>
              </a:lnSpc>
              <a:spcAft>
                <a:spcPts val="600"/>
              </a:spcAft>
              <a:buSzPct val="150000"/>
              <a:buFont typeface="Wingdings" panose="05000000000000000000" pitchFamily="2" charset="2"/>
              <a:buChar char="§"/>
            </a:pPr>
            <a:r>
              <a:rPr lang="hu-HU" altLang="hu-HU" sz="2600" dirty="0"/>
              <a:t>németországi </a:t>
            </a:r>
            <a:r>
              <a:rPr lang="hu-HU" altLang="hu-HU" sz="2600" dirty="0" err="1"/>
              <a:t>Neumünster</a:t>
            </a:r>
            <a:endParaRPr lang="hu-HU" altLang="hu-HU" sz="2600" dirty="0"/>
          </a:p>
          <a:p>
            <a:endParaRPr lang="hu-HU" altLang="hu-HU" dirty="0">
              <a:solidFill>
                <a:srgbClr val="000066"/>
              </a:solidFill>
            </a:endParaRPr>
          </a:p>
          <a:p>
            <a:endParaRPr lang="hu-HU" altLang="hu-HU" dirty="0">
              <a:solidFill>
                <a:srgbClr val="000066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528" y="1706877"/>
            <a:ext cx="2457793" cy="203863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528" y="3923196"/>
            <a:ext cx="2478960" cy="176101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1843" y="1570254"/>
            <a:ext cx="2063131" cy="217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7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68541" y="5181436"/>
            <a:ext cx="3108158" cy="1325563"/>
          </a:xfrm>
        </p:spPr>
        <p:txBody>
          <a:bodyPr/>
          <a:lstStyle/>
          <a:p>
            <a:r>
              <a:rPr lang="hu-HU" dirty="0"/>
              <a:t>Címeink</a:t>
            </a:r>
            <a:endParaRPr lang="en-GB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34" y="3012859"/>
            <a:ext cx="1916269" cy="1916269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92" y="642861"/>
            <a:ext cx="2095654" cy="209565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331" y="459295"/>
            <a:ext cx="1792774" cy="181252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71" y="391961"/>
            <a:ext cx="1555011" cy="155501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42" y="3789960"/>
            <a:ext cx="2492141" cy="1328817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94" y="5308427"/>
            <a:ext cx="2668922" cy="1058999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46" y="720375"/>
            <a:ext cx="2317542" cy="1436875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667" y="2336876"/>
            <a:ext cx="1905000" cy="1905000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4990" y="2431003"/>
            <a:ext cx="2143961" cy="2947947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6528" y="2125749"/>
            <a:ext cx="1905000" cy="2705100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26075" y="435069"/>
            <a:ext cx="1430613" cy="1430613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16074" y="276145"/>
            <a:ext cx="1505369" cy="217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1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8960318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u-HU" dirty="0">
                <a:latin typeface="Batang" panose="02030600000101010101" pitchFamily="18" charset="-127"/>
                <a:ea typeface="Batang" panose="02030600000101010101" pitchFamily="18" charset="-127"/>
              </a:rPr>
              <a:t>Iskolai élet, tanórán kívüli tevékenységek</a:t>
            </a:r>
            <a:endParaRPr lang="hu-HU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Aft>
                <a:spcPts val="600"/>
              </a:spcAft>
              <a:buClr>
                <a:srgbClr val="663300"/>
              </a:buClr>
              <a:buSzPct val="150000"/>
              <a:buBlip>
                <a:blip r:embed="rId3"/>
              </a:buBlip>
            </a:pPr>
            <a:r>
              <a:rPr lang="hu-HU" altLang="hu-HU" sz="2600" dirty="0"/>
              <a:t>Dobós Tudományos és Művészeti Napok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Clr>
                <a:srgbClr val="663300"/>
              </a:buClr>
              <a:buSzPct val="150000"/>
              <a:buBlip>
                <a:blip r:embed="rId3"/>
              </a:buBlip>
            </a:pPr>
            <a:r>
              <a:rPr lang="hu-HU" altLang="hu-HU" sz="2600" dirty="0"/>
              <a:t>Kórus, Dobós újság: Van Életünk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Clr>
                <a:srgbClr val="663300"/>
              </a:buClr>
              <a:buSzPct val="150000"/>
              <a:buBlip>
                <a:blip r:embed="rId3"/>
              </a:buBlip>
            </a:pPr>
            <a:r>
              <a:rPr lang="hu-HU" altLang="hu-HU" sz="2600" dirty="0"/>
              <a:t>Évkönyv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Clr>
                <a:srgbClr val="663300"/>
              </a:buClr>
              <a:buSzPct val="150000"/>
              <a:buBlip>
                <a:blip r:embed="rId3"/>
              </a:buBlip>
            </a:pPr>
            <a:r>
              <a:rPr lang="hu-HU" altLang="hu-HU" sz="2600" dirty="0"/>
              <a:t>Aktív diákélet (Diákönkormányzat)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Clr>
                <a:srgbClr val="663300"/>
              </a:buClr>
              <a:buSzPct val="150000"/>
              <a:buBlip>
                <a:blip r:embed="rId3"/>
              </a:buBlip>
            </a:pPr>
            <a:r>
              <a:rPr lang="hu-HU" altLang="hu-HU" sz="2600" dirty="0"/>
              <a:t>Klubdélutánok, vetélkedők, tanulmányi kirándulások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Clr>
                <a:srgbClr val="663300"/>
              </a:buClr>
              <a:buSzPct val="150000"/>
              <a:buBlip>
                <a:blip r:embed="rId3"/>
              </a:buBlip>
            </a:pPr>
            <a:r>
              <a:rPr lang="hu-HU" altLang="hu-HU" sz="2600" dirty="0"/>
              <a:t>Színház-, mozi-, múzeumlátogatások</a:t>
            </a:r>
          </a:p>
          <a:p>
            <a:pPr marL="457200" indent="-457200">
              <a:lnSpc>
                <a:spcPct val="80000"/>
              </a:lnSpc>
              <a:spcAft>
                <a:spcPts val="600"/>
              </a:spcAft>
              <a:buClr>
                <a:srgbClr val="663300"/>
              </a:buClr>
              <a:buSzPct val="150000"/>
              <a:buBlip>
                <a:blip r:embed="rId3"/>
              </a:buBlip>
            </a:pPr>
            <a:r>
              <a:rPr lang="hu-HU" altLang="hu-HU" sz="2600" dirty="0"/>
              <a:t>Sportolási lehetőségek, sportversenyek, házi bajnokságok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0855" y="593354"/>
            <a:ext cx="2316580" cy="2277183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167A0B6-5887-47F1-880E-455568882B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020" y="1577051"/>
            <a:ext cx="2943498" cy="22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60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Természettudományos Tehetséggondozó Műhely TT-műhely</a:t>
            </a:r>
          </a:p>
          <a:p>
            <a:r>
              <a:rPr lang="hu-HU" dirty="0"/>
              <a:t>Nemzeti Tudósképző Akadémia</a:t>
            </a:r>
          </a:p>
          <a:p>
            <a:r>
              <a:rPr lang="hu-HU" dirty="0"/>
              <a:t>Természettudományos Önképzőkör-TÖK</a:t>
            </a:r>
          </a:p>
          <a:p>
            <a:r>
              <a:rPr lang="hu-HU" dirty="0"/>
              <a:t>Rajzszakkör</a:t>
            </a:r>
          </a:p>
          <a:p>
            <a:r>
              <a:rPr lang="hu-HU" dirty="0"/>
              <a:t>Irodalmi Önképzőkör</a:t>
            </a:r>
          </a:p>
          <a:p>
            <a:r>
              <a:rPr lang="hu-HU" dirty="0"/>
              <a:t>Robotika szakkör</a:t>
            </a:r>
          </a:p>
          <a:p>
            <a:r>
              <a:rPr lang="hu-HU" dirty="0"/>
              <a:t>DSD- nyelvvizsgafelkészítő szakkör és </a:t>
            </a:r>
          </a:p>
          <a:p>
            <a:pPr marL="0" indent="0">
              <a:buNone/>
            </a:pPr>
            <a:r>
              <a:rPr lang="hu-HU" dirty="0"/>
              <a:t>	nyári tábor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838200" y="573088"/>
            <a:ext cx="8229600" cy="1252537"/>
          </a:xfrm>
        </p:spPr>
        <p:txBody>
          <a:bodyPr/>
          <a:lstStyle/>
          <a:p>
            <a:r>
              <a:rPr lang="hu-HU" dirty="0"/>
              <a:t>Önképzőkörök, szakkörök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8098" y="573088"/>
            <a:ext cx="1582449" cy="175079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249" y="2554890"/>
            <a:ext cx="2386229" cy="1252537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390" y="3181157"/>
            <a:ext cx="1883410" cy="228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6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88CB7DD-AC15-44A1-9889-CCFD02933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Aktív diákélet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C5F5062-E440-4B48-98EC-8A1A43C826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8" r="1" b="4712"/>
          <a:stretch/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1D595463-1D47-4982-97BF-47117FF16C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" r="1" b="18585"/>
          <a:stretch/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8500303-7285-402A-B529-9B4C894B26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5" r="27825" b="-1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35A110B-196E-4DED-91F3-951F1D30B6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6" r="14670" b="-1"/>
          <a:stretch/>
        </p:blipFill>
        <p:spPr>
          <a:xfrm>
            <a:off x="8086176" y="321733"/>
            <a:ext cx="3797984" cy="4111321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5EF2CC1-0093-4036-9E7F-E0B82F1E58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1" r="1" b="15896"/>
          <a:stretch/>
        </p:blipFill>
        <p:spPr>
          <a:xfrm>
            <a:off x="317634" y="4525715"/>
            <a:ext cx="3794760" cy="201055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0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48C4821-469A-4FDE-8644-768CA017A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030288"/>
            <a:ext cx="3557588" cy="2349500"/>
          </a:xfr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CCB32B17-80A0-4543-A656-4E1991493E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25" y="1030288"/>
            <a:ext cx="3570288" cy="23495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C11319E8-4C57-4067-9DBA-85668B5074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440113"/>
            <a:ext cx="3600450" cy="238125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D0A566C-673F-48B8-AAE2-A58EF4067E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788" y="3440113"/>
            <a:ext cx="3527425" cy="238125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A6D5A0E-4567-41B6-87AF-C1BAAB92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Hazafias nevelés</a:t>
            </a:r>
          </a:p>
        </p:txBody>
      </p:sp>
    </p:spTree>
    <p:extLst>
      <p:ext uri="{BB962C8B-B14F-4D97-AF65-F5344CB8AC3E}">
        <p14:creationId xmlns:p14="http://schemas.microsoft.com/office/powerpoint/2010/main" val="426290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5BB2DB3-7C94-427A-A054-6C01EDB923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92276" y="1128576"/>
            <a:ext cx="6134463" cy="46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72" y="770022"/>
            <a:ext cx="5875826" cy="533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6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306</Words>
  <Application>Microsoft Office PowerPoint</Application>
  <PresentationFormat>Szélesvásznú</PresentationFormat>
  <Paragraphs>65</Paragraphs>
  <Slides>19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6" baseType="lpstr">
      <vt:lpstr>Batang</vt:lpstr>
      <vt:lpstr>Arial</vt:lpstr>
      <vt:lpstr>Calibri</vt:lpstr>
      <vt:lpstr>Calibri Light</vt:lpstr>
      <vt:lpstr>Times New Roman</vt:lpstr>
      <vt:lpstr>Wingdings</vt:lpstr>
      <vt:lpstr>Office-téma</vt:lpstr>
      <vt:lpstr>Egri Dobó István Gimnázium</vt:lpstr>
      <vt:lpstr>Az iskola története</vt:lpstr>
      <vt:lpstr>Az 1921-1922-es tanévtől Egri Magyar Királyi Állami Dobó István Főreáliskola </vt:lpstr>
      <vt:lpstr>Az Egri Dobó István Gimnázium épülete napjainkban</vt:lpstr>
      <vt:lpstr>PowerPoint-bemutató</vt:lpstr>
      <vt:lpstr>PowerPoint-bemutató</vt:lpstr>
      <vt:lpstr>„Statisztika”</vt:lpstr>
      <vt:lpstr>Tantestületünk</vt:lpstr>
      <vt:lpstr>Képzési struktúra</vt:lpstr>
      <vt:lpstr>Iskolai Közösségi Szolgálat</vt:lpstr>
      <vt:lpstr>PowerPoint-bemutató</vt:lpstr>
      <vt:lpstr>Tanult idegen nyelvek, cserekapcsolatok</vt:lpstr>
      <vt:lpstr>Címeink</vt:lpstr>
      <vt:lpstr>Iskolai élet, tanórán kívüli tevékenységek</vt:lpstr>
      <vt:lpstr>Önképzőkörök, szakkörök</vt:lpstr>
      <vt:lpstr>Aktív diákélet</vt:lpstr>
      <vt:lpstr>Hazafias nevelés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Egri Dobó István Gimnázium</dc:title>
  <dc:creator>Berkes Krisztián</dc:creator>
  <cp:lastModifiedBy>Berkes-Sinka Márta</cp:lastModifiedBy>
  <cp:revision>49</cp:revision>
  <cp:lastPrinted>2024-02-15T14:30:50Z</cp:lastPrinted>
  <dcterms:created xsi:type="dcterms:W3CDTF">2024-02-11T17:05:19Z</dcterms:created>
  <dcterms:modified xsi:type="dcterms:W3CDTF">2024-02-15T19:04:16Z</dcterms:modified>
</cp:coreProperties>
</file>