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handoutMasterIdLst>
    <p:handoutMasterId r:id="rId46"/>
  </p:handoutMasterIdLst>
  <p:sldIdLst>
    <p:sldId id="257" r:id="rId5"/>
    <p:sldId id="272" r:id="rId6"/>
    <p:sldId id="273" r:id="rId7"/>
    <p:sldId id="274" r:id="rId8"/>
    <p:sldId id="525" r:id="rId9"/>
    <p:sldId id="527" r:id="rId10"/>
    <p:sldId id="285" r:id="rId11"/>
    <p:sldId id="528" r:id="rId12"/>
    <p:sldId id="277" r:id="rId13"/>
    <p:sldId id="309" r:id="rId14"/>
    <p:sldId id="317" r:id="rId15"/>
    <p:sldId id="318" r:id="rId16"/>
    <p:sldId id="310" r:id="rId17"/>
    <p:sldId id="311" r:id="rId18"/>
    <p:sldId id="312" r:id="rId19"/>
    <p:sldId id="313" r:id="rId20"/>
    <p:sldId id="314" r:id="rId21"/>
    <p:sldId id="315" r:id="rId22"/>
    <p:sldId id="316" r:id="rId23"/>
    <p:sldId id="319" r:id="rId24"/>
    <p:sldId id="284" r:id="rId25"/>
    <p:sldId id="301" r:id="rId26"/>
    <p:sldId id="302" r:id="rId27"/>
    <p:sldId id="304" r:id="rId28"/>
    <p:sldId id="307" r:id="rId29"/>
    <p:sldId id="308" r:id="rId30"/>
    <p:sldId id="287" r:id="rId31"/>
    <p:sldId id="281" r:id="rId32"/>
    <p:sldId id="280" r:id="rId33"/>
    <p:sldId id="460" r:id="rId34"/>
    <p:sldId id="461" r:id="rId35"/>
    <p:sldId id="526" r:id="rId36"/>
    <p:sldId id="286" r:id="rId37"/>
    <p:sldId id="305" r:id="rId38"/>
    <p:sldId id="288" r:id="rId39"/>
    <p:sldId id="289" r:id="rId40"/>
    <p:sldId id="290" r:id="rId41"/>
    <p:sldId id="306" r:id="rId42"/>
    <p:sldId id="293" r:id="rId43"/>
    <p:sldId id="258" r:id="rId44"/>
  </p:sldIdLst>
  <p:sldSz cx="12188825" cy="6858000"/>
  <p:notesSz cx="6858000" cy="9144000"/>
  <p:defaultTextStyle>
    <a:defPPr rtl="0">
      <a:defRPr lang="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16FB"/>
    <a:srgbClr val="FF9900"/>
    <a:srgbClr val="FF6A00"/>
    <a:srgbClr val="00FF00"/>
    <a:srgbClr val="FF505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5033" autoAdjust="0"/>
  </p:normalViewPr>
  <p:slideViewPr>
    <p:cSldViewPr>
      <p:cViewPr varScale="1">
        <p:scale>
          <a:sx n="64" d="100"/>
          <a:sy n="64" d="100"/>
        </p:scale>
        <p:origin x="752" y="48"/>
      </p:cViewPr>
      <p:guideLst>
        <p:guide pos="3839"/>
        <p:guide orient="horz" pos="2160"/>
      </p:guideLst>
    </p:cSldViewPr>
  </p:slideViewPr>
  <p:notesTextViewPr>
    <p:cViewPr>
      <p:scale>
        <a:sx n="1" d="1"/>
        <a:sy n="1" d="1"/>
      </p:scale>
      <p:origin x="0" y="0"/>
    </p:cViewPr>
  </p:notesTextViewPr>
  <p:notesViewPr>
    <p:cSldViewPr>
      <p:cViewPr varScale="1">
        <p:scale>
          <a:sx n="90" d="100"/>
          <a:sy n="90" d="100"/>
        </p:scale>
        <p:origin x="377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hu-HU" dirty="0"/>
          </a:p>
        </p:txBody>
      </p:sp>
      <p:sp>
        <p:nvSpPr>
          <p:cNvPr id="3" name="Dátum hely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algn="r" rtl="0"/>
            <a:fld id="{4721B2A7-51F5-4FDC-BE06-F3E90A4489F7}" type="datetime1">
              <a:rPr lang="hu-HU" smtClean="0"/>
              <a:pPr algn="r" rtl="0"/>
              <a:t>2024. 05. 02.</a:t>
            </a:fld>
            <a:endParaRPr lang="hu-HU" dirty="0"/>
          </a:p>
        </p:txBody>
      </p:sp>
      <p:sp>
        <p:nvSpPr>
          <p:cNvPr id="4" name="Élőláb hely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hu-HU" dirty="0"/>
          </a:p>
        </p:txBody>
      </p:sp>
      <p:sp>
        <p:nvSpPr>
          <p:cNvPr id="5" name="Dia számának hely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rtl="0"/>
            <a:fld id="{9C567D4A-04CB-4EDF-8FB1-342A02FC8EC5}" type="slidenum">
              <a:rPr lang="hu-HU" smtClean="0"/>
              <a:pPr algn="r" rtl="0"/>
              <a:t>‹#›</a:t>
            </a:fld>
            <a:endParaRPr lang="hu-HU" dirty="0"/>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hu-HU" noProof="0" dirty="0"/>
          </a:p>
        </p:txBody>
      </p:sp>
      <p:sp>
        <p:nvSpPr>
          <p:cNvPr id="3" name="Dátum helye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vl1pPr>
          </a:lstStyle>
          <a:p>
            <a:fld id="{9559B9A2-8326-4635-880C-5B72FBBC6867}" type="datetime1">
              <a:rPr lang="hu-HU" smtClean="0"/>
              <a:pPr/>
              <a:t>2024. 05. 02.</a:t>
            </a:fld>
            <a:endParaRPr lang="hu-HU" dirty="0"/>
          </a:p>
        </p:txBody>
      </p:sp>
      <p:sp>
        <p:nvSpPr>
          <p:cNvPr id="4" name="Diakép hely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hu-HU" noProof="0" dirty="0"/>
          </a:p>
        </p:txBody>
      </p:sp>
      <p:sp>
        <p:nvSpPr>
          <p:cNvPr id="5" name="Jegyzetek hely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hu-HU" dirty="0"/>
              <a:t>Mintaszöveg szerkesztése</a:t>
            </a:r>
          </a:p>
          <a:p>
            <a:pPr lvl="1"/>
            <a:r>
              <a:rPr lang="hu-HU" dirty="0"/>
              <a:t>Második szint</a:t>
            </a:r>
          </a:p>
          <a:p>
            <a:pPr lvl="2"/>
            <a:r>
              <a:rPr lang="hu-HU" dirty="0"/>
              <a:t>Harmadik szint</a:t>
            </a:r>
          </a:p>
          <a:p>
            <a:pPr lvl="3"/>
            <a:r>
              <a:rPr lang="hu-HU" dirty="0"/>
              <a:t>Negyedik szint</a:t>
            </a:r>
          </a:p>
          <a:p>
            <a:pPr lvl="4"/>
            <a:r>
              <a:rPr lang="hu-HU" dirty="0"/>
              <a:t>Ötödik szint</a:t>
            </a:r>
          </a:p>
        </p:txBody>
      </p:sp>
      <p:sp>
        <p:nvSpPr>
          <p:cNvPr id="6" name="Élőláb hely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hu-HU" noProof="0" dirty="0"/>
          </a:p>
        </p:txBody>
      </p:sp>
      <p:sp>
        <p:nvSpPr>
          <p:cNvPr id="7" name="Dia számának hely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a:defRPr sz="1200"/>
            </a:lvl1pPr>
          </a:lstStyle>
          <a:p>
            <a:fld id="{2E61351F-DBB1-4664-ADA9-83BC7CB8848D}" type="slidenum">
              <a:rPr lang="hu-HU" smtClean="0"/>
              <a:pPr/>
              <a:t>‹#›</a:t>
            </a:fld>
            <a:endParaRPr lang="hu-HU" dirty="0"/>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1</a:t>
            </a:fld>
            <a:endParaRPr lang="hu-HU" dirty="0"/>
          </a:p>
        </p:txBody>
      </p:sp>
    </p:spTree>
    <p:extLst>
      <p:ext uri="{BB962C8B-B14F-4D97-AF65-F5344CB8AC3E}">
        <p14:creationId xmlns:p14="http://schemas.microsoft.com/office/powerpoint/2010/main" val="1581865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2</a:t>
            </a:fld>
            <a:endParaRPr lang="hu-HU" dirty="0"/>
          </a:p>
        </p:txBody>
      </p:sp>
    </p:spTree>
    <p:extLst>
      <p:ext uri="{BB962C8B-B14F-4D97-AF65-F5344CB8AC3E}">
        <p14:creationId xmlns:p14="http://schemas.microsoft.com/office/powerpoint/2010/main" val="2086576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3</a:t>
            </a:fld>
            <a:endParaRPr lang="hu-HU" dirty="0"/>
          </a:p>
        </p:txBody>
      </p:sp>
    </p:spTree>
    <p:extLst>
      <p:ext uri="{BB962C8B-B14F-4D97-AF65-F5344CB8AC3E}">
        <p14:creationId xmlns:p14="http://schemas.microsoft.com/office/powerpoint/2010/main" val="894584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4</a:t>
            </a:fld>
            <a:endParaRPr lang="hu-HU" dirty="0"/>
          </a:p>
        </p:txBody>
      </p:sp>
    </p:spTree>
    <p:extLst>
      <p:ext uri="{BB962C8B-B14F-4D97-AF65-F5344CB8AC3E}">
        <p14:creationId xmlns:p14="http://schemas.microsoft.com/office/powerpoint/2010/main" val="3173840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810E1E9A-E921-4174-A0FC-51868D7AC568}" type="slidenum">
              <a:rPr lang="hu-HU" smtClean="0"/>
              <a:t>5</a:t>
            </a:fld>
            <a:endParaRPr lang="hu-HU" dirty="0"/>
          </a:p>
        </p:txBody>
      </p:sp>
    </p:spTree>
    <p:extLst>
      <p:ext uri="{BB962C8B-B14F-4D97-AF65-F5344CB8AC3E}">
        <p14:creationId xmlns:p14="http://schemas.microsoft.com/office/powerpoint/2010/main" val="2979060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810E1E9A-E921-4174-A0FC-51868D7AC568}" type="slidenum">
              <a:rPr lang="hu-HU" smtClean="0"/>
              <a:t>6</a:t>
            </a:fld>
            <a:endParaRPr lang="hu-HU" dirty="0"/>
          </a:p>
        </p:txBody>
      </p:sp>
    </p:spTree>
    <p:extLst>
      <p:ext uri="{BB962C8B-B14F-4D97-AF65-F5344CB8AC3E}">
        <p14:creationId xmlns:p14="http://schemas.microsoft.com/office/powerpoint/2010/main" val="1061542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7</a:t>
            </a:fld>
            <a:endParaRPr lang="hu-HU" dirty="0"/>
          </a:p>
        </p:txBody>
      </p:sp>
    </p:spTree>
    <p:extLst>
      <p:ext uri="{BB962C8B-B14F-4D97-AF65-F5344CB8AC3E}">
        <p14:creationId xmlns:p14="http://schemas.microsoft.com/office/powerpoint/2010/main" val="2261522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8</a:t>
            </a:fld>
            <a:endParaRPr lang="hu-HU" dirty="0"/>
          </a:p>
        </p:txBody>
      </p:sp>
    </p:spTree>
    <p:extLst>
      <p:ext uri="{BB962C8B-B14F-4D97-AF65-F5344CB8AC3E}">
        <p14:creationId xmlns:p14="http://schemas.microsoft.com/office/powerpoint/2010/main" val="2849036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9</a:t>
            </a:fld>
            <a:endParaRPr lang="hu-HU" dirty="0"/>
          </a:p>
        </p:txBody>
      </p:sp>
    </p:spTree>
    <p:extLst>
      <p:ext uri="{BB962C8B-B14F-4D97-AF65-F5344CB8AC3E}">
        <p14:creationId xmlns:p14="http://schemas.microsoft.com/office/powerpoint/2010/main" val="1887850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10</a:t>
            </a:fld>
            <a:endParaRPr lang="hu-HU" dirty="0"/>
          </a:p>
        </p:txBody>
      </p:sp>
    </p:spTree>
    <p:extLst>
      <p:ext uri="{BB962C8B-B14F-4D97-AF65-F5344CB8AC3E}">
        <p14:creationId xmlns:p14="http://schemas.microsoft.com/office/powerpoint/2010/main" val="1974945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11</a:t>
            </a:fld>
            <a:endParaRPr lang="hu-HU" dirty="0"/>
          </a:p>
        </p:txBody>
      </p:sp>
    </p:spTree>
    <p:extLst>
      <p:ext uri="{BB962C8B-B14F-4D97-AF65-F5344CB8AC3E}">
        <p14:creationId xmlns:p14="http://schemas.microsoft.com/office/powerpoint/2010/main" val="4031574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12</a:t>
            </a:fld>
            <a:endParaRPr lang="hu-HU" dirty="0"/>
          </a:p>
        </p:txBody>
      </p:sp>
    </p:spTree>
    <p:extLst>
      <p:ext uri="{BB962C8B-B14F-4D97-AF65-F5344CB8AC3E}">
        <p14:creationId xmlns:p14="http://schemas.microsoft.com/office/powerpoint/2010/main" val="979677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13</a:t>
            </a:fld>
            <a:endParaRPr lang="hu-HU" dirty="0"/>
          </a:p>
        </p:txBody>
      </p:sp>
    </p:spTree>
    <p:extLst>
      <p:ext uri="{BB962C8B-B14F-4D97-AF65-F5344CB8AC3E}">
        <p14:creationId xmlns:p14="http://schemas.microsoft.com/office/powerpoint/2010/main" val="4050193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14</a:t>
            </a:fld>
            <a:endParaRPr lang="hu-HU" dirty="0"/>
          </a:p>
        </p:txBody>
      </p:sp>
    </p:spTree>
    <p:extLst>
      <p:ext uri="{BB962C8B-B14F-4D97-AF65-F5344CB8AC3E}">
        <p14:creationId xmlns:p14="http://schemas.microsoft.com/office/powerpoint/2010/main" val="4292650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15</a:t>
            </a:fld>
            <a:endParaRPr lang="hu-HU" dirty="0"/>
          </a:p>
        </p:txBody>
      </p:sp>
    </p:spTree>
    <p:extLst>
      <p:ext uri="{BB962C8B-B14F-4D97-AF65-F5344CB8AC3E}">
        <p14:creationId xmlns:p14="http://schemas.microsoft.com/office/powerpoint/2010/main" val="2140429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16</a:t>
            </a:fld>
            <a:endParaRPr lang="hu-HU" dirty="0"/>
          </a:p>
        </p:txBody>
      </p:sp>
    </p:spTree>
    <p:extLst>
      <p:ext uri="{BB962C8B-B14F-4D97-AF65-F5344CB8AC3E}">
        <p14:creationId xmlns:p14="http://schemas.microsoft.com/office/powerpoint/2010/main" val="755809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17</a:t>
            </a:fld>
            <a:endParaRPr lang="hu-HU" dirty="0"/>
          </a:p>
        </p:txBody>
      </p:sp>
    </p:spTree>
    <p:extLst>
      <p:ext uri="{BB962C8B-B14F-4D97-AF65-F5344CB8AC3E}">
        <p14:creationId xmlns:p14="http://schemas.microsoft.com/office/powerpoint/2010/main" val="3595559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18</a:t>
            </a:fld>
            <a:endParaRPr lang="hu-HU" dirty="0"/>
          </a:p>
        </p:txBody>
      </p:sp>
    </p:spTree>
    <p:extLst>
      <p:ext uri="{BB962C8B-B14F-4D97-AF65-F5344CB8AC3E}">
        <p14:creationId xmlns:p14="http://schemas.microsoft.com/office/powerpoint/2010/main" val="17365009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19</a:t>
            </a:fld>
            <a:endParaRPr lang="hu-HU" dirty="0"/>
          </a:p>
        </p:txBody>
      </p:sp>
    </p:spTree>
    <p:extLst>
      <p:ext uri="{BB962C8B-B14F-4D97-AF65-F5344CB8AC3E}">
        <p14:creationId xmlns:p14="http://schemas.microsoft.com/office/powerpoint/2010/main" val="1420264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20</a:t>
            </a:fld>
            <a:endParaRPr lang="hu-HU" dirty="0"/>
          </a:p>
        </p:txBody>
      </p:sp>
    </p:spTree>
    <p:extLst>
      <p:ext uri="{BB962C8B-B14F-4D97-AF65-F5344CB8AC3E}">
        <p14:creationId xmlns:p14="http://schemas.microsoft.com/office/powerpoint/2010/main" val="1926597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21</a:t>
            </a:fld>
            <a:endParaRPr lang="hu-HU" dirty="0"/>
          </a:p>
        </p:txBody>
      </p:sp>
    </p:spTree>
    <p:extLst>
      <p:ext uri="{BB962C8B-B14F-4D97-AF65-F5344CB8AC3E}">
        <p14:creationId xmlns:p14="http://schemas.microsoft.com/office/powerpoint/2010/main" val="37064418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22</a:t>
            </a:fld>
            <a:endParaRPr lang="hu-HU" dirty="0"/>
          </a:p>
        </p:txBody>
      </p:sp>
    </p:spTree>
    <p:extLst>
      <p:ext uri="{BB962C8B-B14F-4D97-AF65-F5344CB8AC3E}">
        <p14:creationId xmlns:p14="http://schemas.microsoft.com/office/powerpoint/2010/main" val="1236070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23</a:t>
            </a:fld>
            <a:endParaRPr lang="hu-HU" dirty="0"/>
          </a:p>
        </p:txBody>
      </p:sp>
    </p:spTree>
    <p:extLst>
      <p:ext uri="{BB962C8B-B14F-4D97-AF65-F5344CB8AC3E}">
        <p14:creationId xmlns:p14="http://schemas.microsoft.com/office/powerpoint/2010/main" val="493703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24</a:t>
            </a:fld>
            <a:endParaRPr lang="hu-HU" dirty="0"/>
          </a:p>
        </p:txBody>
      </p:sp>
    </p:spTree>
    <p:extLst>
      <p:ext uri="{BB962C8B-B14F-4D97-AF65-F5344CB8AC3E}">
        <p14:creationId xmlns:p14="http://schemas.microsoft.com/office/powerpoint/2010/main" val="33315856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25</a:t>
            </a:fld>
            <a:endParaRPr lang="hu-HU" dirty="0"/>
          </a:p>
        </p:txBody>
      </p:sp>
    </p:spTree>
    <p:extLst>
      <p:ext uri="{BB962C8B-B14F-4D97-AF65-F5344CB8AC3E}">
        <p14:creationId xmlns:p14="http://schemas.microsoft.com/office/powerpoint/2010/main" val="4164896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26</a:t>
            </a:fld>
            <a:endParaRPr lang="hu-HU" dirty="0"/>
          </a:p>
        </p:txBody>
      </p:sp>
    </p:spTree>
    <p:extLst>
      <p:ext uri="{BB962C8B-B14F-4D97-AF65-F5344CB8AC3E}">
        <p14:creationId xmlns:p14="http://schemas.microsoft.com/office/powerpoint/2010/main" val="120828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27</a:t>
            </a:fld>
            <a:endParaRPr lang="hu-HU" dirty="0"/>
          </a:p>
        </p:txBody>
      </p:sp>
    </p:spTree>
    <p:extLst>
      <p:ext uri="{BB962C8B-B14F-4D97-AF65-F5344CB8AC3E}">
        <p14:creationId xmlns:p14="http://schemas.microsoft.com/office/powerpoint/2010/main" val="3134000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28</a:t>
            </a:fld>
            <a:endParaRPr lang="hu-HU" dirty="0"/>
          </a:p>
        </p:txBody>
      </p:sp>
    </p:spTree>
    <p:extLst>
      <p:ext uri="{BB962C8B-B14F-4D97-AF65-F5344CB8AC3E}">
        <p14:creationId xmlns:p14="http://schemas.microsoft.com/office/powerpoint/2010/main" val="869042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29</a:t>
            </a:fld>
            <a:endParaRPr lang="hu-HU" dirty="0"/>
          </a:p>
        </p:txBody>
      </p:sp>
    </p:spTree>
    <p:extLst>
      <p:ext uri="{BB962C8B-B14F-4D97-AF65-F5344CB8AC3E}">
        <p14:creationId xmlns:p14="http://schemas.microsoft.com/office/powerpoint/2010/main" val="1303200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32</a:t>
            </a:fld>
            <a:endParaRPr lang="hu-HU" dirty="0"/>
          </a:p>
        </p:txBody>
      </p:sp>
    </p:spTree>
    <p:extLst>
      <p:ext uri="{BB962C8B-B14F-4D97-AF65-F5344CB8AC3E}">
        <p14:creationId xmlns:p14="http://schemas.microsoft.com/office/powerpoint/2010/main" val="41551120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33</a:t>
            </a:fld>
            <a:endParaRPr lang="hu-HU" dirty="0"/>
          </a:p>
        </p:txBody>
      </p:sp>
    </p:spTree>
    <p:extLst>
      <p:ext uri="{BB962C8B-B14F-4D97-AF65-F5344CB8AC3E}">
        <p14:creationId xmlns:p14="http://schemas.microsoft.com/office/powerpoint/2010/main" val="18903423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34</a:t>
            </a:fld>
            <a:endParaRPr lang="hu-HU" dirty="0"/>
          </a:p>
        </p:txBody>
      </p:sp>
    </p:spTree>
    <p:extLst>
      <p:ext uri="{BB962C8B-B14F-4D97-AF65-F5344CB8AC3E}">
        <p14:creationId xmlns:p14="http://schemas.microsoft.com/office/powerpoint/2010/main" val="4594492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35</a:t>
            </a:fld>
            <a:endParaRPr lang="hu-HU" dirty="0"/>
          </a:p>
        </p:txBody>
      </p:sp>
    </p:spTree>
    <p:extLst>
      <p:ext uri="{BB962C8B-B14F-4D97-AF65-F5344CB8AC3E}">
        <p14:creationId xmlns:p14="http://schemas.microsoft.com/office/powerpoint/2010/main" val="16751983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36</a:t>
            </a:fld>
            <a:endParaRPr lang="hu-HU" dirty="0"/>
          </a:p>
        </p:txBody>
      </p:sp>
    </p:spTree>
    <p:extLst>
      <p:ext uri="{BB962C8B-B14F-4D97-AF65-F5344CB8AC3E}">
        <p14:creationId xmlns:p14="http://schemas.microsoft.com/office/powerpoint/2010/main" val="12292907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37</a:t>
            </a:fld>
            <a:endParaRPr lang="hu-HU" dirty="0"/>
          </a:p>
        </p:txBody>
      </p:sp>
    </p:spTree>
    <p:extLst>
      <p:ext uri="{BB962C8B-B14F-4D97-AF65-F5344CB8AC3E}">
        <p14:creationId xmlns:p14="http://schemas.microsoft.com/office/powerpoint/2010/main" val="10561183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38</a:t>
            </a:fld>
            <a:endParaRPr lang="hu-HU" dirty="0"/>
          </a:p>
        </p:txBody>
      </p:sp>
    </p:spTree>
    <p:extLst>
      <p:ext uri="{BB962C8B-B14F-4D97-AF65-F5344CB8AC3E}">
        <p14:creationId xmlns:p14="http://schemas.microsoft.com/office/powerpoint/2010/main" val="39444623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2E61351F-DBB1-4664-ADA9-83BC7CB8848D}" type="slidenum">
              <a:rPr lang="hu-HU" smtClean="0"/>
              <a:t>39</a:t>
            </a:fld>
            <a:endParaRPr lang="hu-HU" dirty="0"/>
          </a:p>
        </p:txBody>
      </p:sp>
    </p:spTree>
    <p:extLst>
      <p:ext uri="{BB962C8B-B14F-4D97-AF65-F5344CB8AC3E}">
        <p14:creationId xmlns:p14="http://schemas.microsoft.com/office/powerpoint/2010/main" val="2385171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2E61351F-DBB1-4664-ADA9-83BC7CB8848D}" type="slidenum">
              <a:rPr lang="hu-HU" smtClean="0"/>
              <a:pPr/>
              <a:t>40</a:t>
            </a:fld>
            <a:endParaRPr lang="hu-HU" dirty="0"/>
          </a:p>
        </p:txBody>
      </p:sp>
    </p:spTree>
    <p:extLst>
      <p:ext uri="{BB962C8B-B14F-4D97-AF65-F5344CB8AC3E}">
        <p14:creationId xmlns:p14="http://schemas.microsoft.com/office/powerpoint/2010/main" val="41550590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ím 1"/>
          <p:cNvSpPr>
            <a:spLocks noGrp="1"/>
          </p:cNvSpPr>
          <p:nvPr>
            <p:ph type="ctrTitle"/>
          </p:nvPr>
        </p:nvSpPr>
        <p:spPr>
          <a:xfrm>
            <a:off x="1293814" y="990600"/>
            <a:ext cx="8458200" cy="3200400"/>
          </a:xfrm>
        </p:spPr>
        <p:txBody>
          <a:bodyPr rtlCol="0">
            <a:normAutofit/>
          </a:bodyPr>
          <a:lstStyle>
            <a:lvl1pPr algn="l" rtl="0">
              <a:defRPr sz="6000"/>
            </a:lvl1pPr>
          </a:lstStyle>
          <a:p>
            <a:pPr rtl="0"/>
            <a:r>
              <a:rPr lang="hu-HU" noProof="0"/>
              <a:t>Mintacím szerkesztése</a:t>
            </a:r>
            <a:endParaRPr lang="hu-HU" noProof="0" dirty="0"/>
          </a:p>
        </p:txBody>
      </p:sp>
      <p:sp>
        <p:nvSpPr>
          <p:cNvPr id="3" name="Alcím 2"/>
          <p:cNvSpPr>
            <a:spLocks noGrp="1"/>
          </p:cNvSpPr>
          <p:nvPr>
            <p:ph type="subTitle" idx="1"/>
          </p:nvPr>
        </p:nvSpPr>
        <p:spPr>
          <a:xfrm>
            <a:off x="1293813" y="4267200"/>
            <a:ext cx="8458200" cy="1371600"/>
          </a:xfrm>
        </p:spPr>
        <p:txBody>
          <a:bodyPr rtlCol="0">
            <a:normAutofit/>
          </a:bodyPr>
          <a:lstStyle>
            <a:lvl1pPr marL="0" indent="0" algn="l" rtl="0">
              <a:spcBef>
                <a:spcPts val="0"/>
              </a:spcBef>
              <a:buNone/>
              <a:defRPr sz="2400">
                <a:solidFill>
                  <a:schemeClr val="tx1"/>
                </a:solidFill>
              </a:defRPr>
            </a:lvl1pPr>
            <a:lvl2pPr marL="457200" indent="0" algn="ctr" rtl="0">
              <a:buNone/>
              <a:defRPr>
                <a:solidFill>
                  <a:schemeClr val="tx1">
                    <a:tint val="75000"/>
                  </a:schemeClr>
                </a:solidFill>
              </a:defRPr>
            </a:lvl2pPr>
            <a:lvl3pPr marL="914400" indent="0" algn="ctr" rtl="0">
              <a:buNone/>
              <a:defRPr>
                <a:solidFill>
                  <a:schemeClr val="tx1">
                    <a:tint val="75000"/>
                  </a:schemeClr>
                </a:solidFill>
              </a:defRPr>
            </a:lvl3pPr>
            <a:lvl4pPr marL="1371600" indent="0" algn="ctr" rtl="0">
              <a:buNone/>
              <a:defRPr>
                <a:solidFill>
                  <a:schemeClr val="tx1">
                    <a:tint val="75000"/>
                  </a:schemeClr>
                </a:solidFill>
              </a:defRPr>
            </a:lvl4pPr>
            <a:lvl5pPr marL="1828800" indent="0" algn="ctr" rtl="0">
              <a:buNone/>
              <a:defRPr>
                <a:solidFill>
                  <a:schemeClr val="tx1">
                    <a:tint val="75000"/>
                  </a:schemeClr>
                </a:solidFill>
              </a:defRPr>
            </a:lvl5pPr>
            <a:lvl6pPr marL="2286000" indent="0" algn="ctr" rtl="0">
              <a:buNone/>
              <a:defRPr>
                <a:solidFill>
                  <a:schemeClr val="tx1">
                    <a:tint val="75000"/>
                  </a:schemeClr>
                </a:solidFill>
              </a:defRPr>
            </a:lvl6pPr>
            <a:lvl7pPr marL="2743200" indent="0" algn="ctr" rtl="0">
              <a:buNone/>
              <a:defRPr>
                <a:solidFill>
                  <a:schemeClr val="tx1">
                    <a:tint val="75000"/>
                  </a:schemeClr>
                </a:solidFill>
              </a:defRPr>
            </a:lvl7pPr>
            <a:lvl8pPr marL="3200400" indent="0" algn="ctr" rtl="0">
              <a:buNone/>
              <a:defRPr>
                <a:solidFill>
                  <a:schemeClr val="tx1">
                    <a:tint val="75000"/>
                  </a:schemeClr>
                </a:solidFill>
              </a:defRPr>
            </a:lvl8pPr>
            <a:lvl9pPr marL="3657600" indent="0" algn="ctr" rtl="0">
              <a:buNone/>
              <a:defRPr>
                <a:solidFill>
                  <a:schemeClr val="tx1">
                    <a:tint val="75000"/>
                  </a:schemeClr>
                </a:solidFill>
              </a:defRPr>
            </a:lvl9pPr>
          </a:lstStyle>
          <a:p>
            <a:pPr rtl="0"/>
            <a:r>
              <a:rPr lang="hu-HU" noProof="0"/>
              <a:t>Kattintson ide az alcím mintájának szerkesztéséhez</a:t>
            </a:r>
            <a:endParaRPr lang="hu-HU" noProof="0" dirty="0"/>
          </a:p>
        </p:txBody>
      </p:sp>
      <p:sp>
        <p:nvSpPr>
          <p:cNvPr id="4" name="Dátum helye 3"/>
          <p:cNvSpPr>
            <a:spLocks noGrp="1"/>
          </p:cNvSpPr>
          <p:nvPr>
            <p:ph type="dt" sz="half" idx="10"/>
          </p:nvPr>
        </p:nvSpPr>
        <p:spPr/>
        <p:txBody>
          <a:bodyPr rtlCol="0"/>
          <a:lstStyle>
            <a:lvl1pPr algn="l" rtl="0">
              <a:defRPr sz="1100"/>
            </a:lvl1pPr>
          </a:lstStyle>
          <a:p>
            <a:fld id="{6991E90C-577B-43A2-96B9-5F9C4D0D5D74}" type="datetime1">
              <a:rPr lang="hu-HU" noProof="0" smtClean="0"/>
              <a:pPr/>
              <a:t>2024. 05. 02.</a:t>
            </a:fld>
            <a:endParaRPr lang="hu-HU" noProof="0" dirty="0"/>
          </a:p>
        </p:txBody>
      </p:sp>
      <p:sp>
        <p:nvSpPr>
          <p:cNvPr id="5" name="Élőláb helye 4"/>
          <p:cNvSpPr>
            <a:spLocks noGrp="1"/>
          </p:cNvSpPr>
          <p:nvPr>
            <p:ph type="ftr" sz="quarter" idx="11"/>
          </p:nvPr>
        </p:nvSpPr>
        <p:spPr/>
        <p:txBody>
          <a:bodyPr rtlCol="0"/>
          <a:lstStyle>
            <a:lvl1pPr algn="ctr" rtl="0">
              <a:defRPr sz="1100"/>
            </a:lvl1pPr>
          </a:lstStyle>
          <a:p>
            <a:endParaRPr lang="hu-HU" noProof="0" dirty="0"/>
          </a:p>
        </p:txBody>
      </p:sp>
      <p:sp>
        <p:nvSpPr>
          <p:cNvPr id="6" name="Dia számának helye 5"/>
          <p:cNvSpPr>
            <a:spLocks noGrp="1"/>
          </p:cNvSpPr>
          <p:nvPr>
            <p:ph type="sldNum" sz="quarter" idx="12"/>
          </p:nvPr>
        </p:nvSpPr>
        <p:spPr/>
        <p:txBody>
          <a:bodyPr rtlCol="0"/>
          <a:lstStyle>
            <a:lvl1pPr algn="r" rtl="0">
              <a:defRPr sz="1100"/>
            </a:lvl1pPr>
          </a:lstStyle>
          <a:p>
            <a:fld id="{81FEFA0A-2F20-4B60-98C6-5FFDA469AA1C}" type="slidenum">
              <a:rPr lang="hu-HU" noProof="0" smtClean="0"/>
              <a:pPr/>
              <a:t>‹#›</a:t>
            </a:fld>
            <a:endParaRPr lang="hu-HU" noProof="0" dirty="0"/>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HU" noProof="0" dirty="0"/>
          </a:p>
        </p:txBody>
      </p:sp>
      <p:sp>
        <p:nvSpPr>
          <p:cNvPr id="3" name="Tartalom helye 2"/>
          <p:cNvSpPr>
            <a:spLocks noGrp="1"/>
          </p:cNvSpPr>
          <p:nvPr>
            <p:ph idx="1"/>
          </p:nvPr>
        </p:nvSpPr>
        <p:spPr/>
        <p:txBody>
          <a:bodyPr rtlCol="0"/>
          <a:lstStyle>
            <a:lvl5pPr algn="l" rtl="0">
              <a:defRPr/>
            </a:lvl5pPr>
            <a:lvl6pPr algn="l" rtl="0">
              <a:defRPr/>
            </a:lvl6pPr>
            <a:lvl7pPr algn="l" rtl="0">
              <a:defRPr/>
            </a:lvl7pPr>
            <a:lvl8pPr algn="l" rtl="0">
              <a:defRPr/>
            </a:lvl8pPr>
            <a:lvl9pPr algn="l" rtl="0">
              <a:defRPr/>
            </a:lvl9p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HU" noProof="0" dirty="0"/>
          </a:p>
        </p:txBody>
      </p:sp>
      <p:sp>
        <p:nvSpPr>
          <p:cNvPr id="4" name="Dátum helye 3"/>
          <p:cNvSpPr>
            <a:spLocks noGrp="1"/>
          </p:cNvSpPr>
          <p:nvPr>
            <p:ph type="dt" sz="half" idx="10"/>
          </p:nvPr>
        </p:nvSpPr>
        <p:spPr/>
        <p:txBody>
          <a:bodyPr rtlCol="0"/>
          <a:lstStyle>
            <a:lvl1pPr algn="l" rtl="0">
              <a:defRPr sz="1100"/>
            </a:lvl1pPr>
          </a:lstStyle>
          <a:p>
            <a:fld id="{5D95124D-E261-47F1-B401-86E03874A598}" type="datetime1">
              <a:rPr lang="hu-HU" noProof="0" smtClean="0"/>
              <a:pPr/>
              <a:t>2024. 05. 02.</a:t>
            </a:fld>
            <a:endParaRPr lang="hu-HU" noProof="0" dirty="0"/>
          </a:p>
        </p:txBody>
      </p:sp>
      <p:sp>
        <p:nvSpPr>
          <p:cNvPr id="5" name="Élőláb helye 4"/>
          <p:cNvSpPr>
            <a:spLocks noGrp="1"/>
          </p:cNvSpPr>
          <p:nvPr>
            <p:ph type="ftr" sz="quarter" idx="11"/>
          </p:nvPr>
        </p:nvSpPr>
        <p:spPr/>
        <p:txBody>
          <a:bodyPr rtlCol="0"/>
          <a:lstStyle>
            <a:lvl1pPr algn="ctr" rtl="0">
              <a:defRPr sz="1100"/>
            </a:lvl1pPr>
          </a:lstStyle>
          <a:p>
            <a:endParaRPr lang="hu-HU" noProof="0" dirty="0"/>
          </a:p>
        </p:txBody>
      </p:sp>
      <p:sp>
        <p:nvSpPr>
          <p:cNvPr id="6" name="Dia számának helye 5"/>
          <p:cNvSpPr>
            <a:spLocks noGrp="1"/>
          </p:cNvSpPr>
          <p:nvPr>
            <p:ph type="sldNum" sz="quarter" idx="12"/>
          </p:nvPr>
        </p:nvSpPr>
        <p:spPr/>
        <p:txBody>
          <a:bodyPr rtlCol="0"/>
          <a:lstStyle>
            <a:lvl1pPr algn="r" rtl="0">
              <a:defRPr sz="1100"/>
            </a:lvl1pPr>
          </a:lstStyle>
          <a:p>
            <a:fld id="{81FEFA0A-2F20-4B60-98C6-5FFDA469AA1C}" type="slidenum">
              <a:rPr lang="hu-HU" noProof="0" smtClean="0"/>
              <a:pPr/>
              <a:t>‹#›</a:t>
            </a:fld>
            <a:endParaRPr lang="hu-HU" noProof="0" dirty="0"/>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zakaszfejlé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1293813" y="2057400"/>
            <a:ext cx="8458201" cy="2666999"/>
          </a:xfrm>
        </p:spPr>
        <p:txBody>
          <a:bodyPr rtlCol="0" anchor="b">
            <a:normAutofit/>
          </a:bodyPr>
          <a:lstStyle>
            <a:lvl1pPr algn="l" rtl="0">
              <a:defRPr sz="4800" b="0" i="0" cap="none" baseline="0"/>
            </a:lvl1pPr>
          </a:lstStyle>
          <a:p>
            <a:pPr rtl="0"/>
            <a:r>
              <a:rPr lang="hu-HU" noProof="0"/>
              <a:t>Mintacím szerkesztése</a:t>
            </a:r>
            <a:endParaRPr lang="hu-HU" noProof="0" dirty="0"/>
          </a:p>
        </p:txBody>
      </p:sp>
      <p:sp>
        <p:nvSpPr>
          <p:cNvPr id="3" name="Szöveg helye 2"/>
          <p:cNvSpPr>
            <a:spLocks noGrp="1"/>
          </p:cNvSpPr>
          <p:nvPr>
            <p:ph type="body" idx="1"/>
          </p:nvPr>
        </p:nvSpPr>
        <p:spPr>
          <a:xfrm>
            <a:off x="1293813" y="4876800"/>
            <a:ext cx="8458201" cy="1143000"/>
          </a:xfrm>
        </p:spPr>
        <p:txBody>
          <a:bodyPr rtlCol="0" anchor="t">
            <a:normAutofit/>
          </a:bodyPr>
          <a:lstStyle>
            <a:lvl1pPr marL="0" indent="0" algn="l" rtl="0">
              <a:spcBef>
                <a:spcPts val="0"/>
              </a:spcBef>
              <a:buNone/>
              <a:defRPr sz="2400">
                <a:solidFill>
                  <a:schemeClr val="tx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hu-HU" noProof="0"/>
              <a:t>Mintaszöveg szerkesztése</a:t>
            </a:r>
          </a:p>
        </p:txBody>
      </p:sp>
      <p:sp>
        <p:nvSpPr>
          <p:cNvPr id="4" name="Dátum helye 3"/>
          <p:cNvSpPr>
            <a:spLocks noGrp="1"/>
          </p:cNvSpPr>
          <p:nvPr>
            <p:ph type="dt" sz="half" idx="10"/>
          </p:nvPr>
        </p:nvSpPr>
        <p:spPr/>
        <p:txBody>
          <a:bodyPr rtlCol="0"/>
          <a:lstStyle>
            <a:lvl1pPr algn="l" rtl="0">
              <a:defRPr sz="1100"/>
            </a:lvl1pPr>
          </a:lstStyle>
          <a:p>
            <a:fld id="{936C10C3-259D-4671-BF16-34C81C9AD045}" type="datetime1">
              <a:rPr lang="hu-HU" noProof="0" smtClean="0"/>
              <a:pPr/>
              <a:t>2024. 05. 02.</a:t>
            </a:fld>
            <a:endParaRPr lang="hu-HU" noProof="0" dirty="0"/>
          </a:p>
        </p:txBody>
      </p:sp>
      <p:sp>
        <p:nvSpPr>
          <p:cNvPr id="5" name="Élőláb helye 4"/>
          <p:cNvSpPr>
            <a:spLocks noGrp="1"/>
          </p:cNvSpPr>
          <p:nvPr>
            <p:ph type="ftr" sz="quarter" idx="11"/>
          </p:nvPr>
        </p:nvSpPr>
        <p:spPr/>
        <p:txBody>
          <a:bodyPr rtlCol="0"/>
          <a:lstStyle>
            <a:lvl1pPr algn="ctr" rtl="0">
              <a:defRPr sz="1100"/>
            </a:lvl1pPr>
          </a:lstStyle>
          <a:p>
            <a:endParaRPr lang="hu-HU" noProof="0" dirty="0"/>
          </a:p>
        </p:txBody>
      </p:sp>
      <p:sp>
        <p:nvSpPr>
          <p:cNvPr id="6" name="Dia számának helye 5"/>
          <p:cNvSpPr>
            <a:spLocks noGrp="1"/>
          </p:cNvSpPr>
          <p:nvPr>
            <p:ph type="sldNum" sz="quarter" idx="12"/>
          </p:nvPr>
        </p:nvSpPr>
        <p:spPr/>
        <p:txBody>
          <a:bodyPr rtlCol="0"/>
          <a:lstStyle>
            <a:lvl1pPr algn="r" rtl="0">
              <a:defRPr sz="1100"/>
            </a:lvl1pPr>
          </a:lstStyle>
          <a:p>
            <a:fld id="{81FEFA0A-2F20-4B60-98C6-5FFDA469AA1C}" type="slidenum">
              <a:rPr lang="hu-HU" noProof="0" smtClean="0"/>
              <a:pPr/>
              <a:t>‹#›</a:t>
            </a:fld>
            <a:endParaRPr lang="hu-HU" noProof="0" dirty="0"/>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ét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HU" noProof="0" dirty="0"/>
          </a:p>
        </p:txBody>
      </p:sp>
      <p:sp>
        <p:nvSpPr>
          <p:cNvPr id="3" name="Tartalom helye 2"/>
          <p:cNvSpPr>
            <a:spLocks noGrp="1"/>
          </p:cNvSpPr>
          <p:nvPr>
            <p:ph sz="half" idx="1"/>
          </p:nvPr>
        </p:nvSpPr>
        <p:spPr>
          <a:xfrm>
            <a:off x="1293812" y="1676400"/>
            <a:ext cx="4700016" cy="4495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HU" noProof="0" dirty="0"/>
          </a:p>
        </p:txBody>
      </p:sp>
      <p:sp>
        <p:nvSpPr>
          <p:cNvPr id="4" name="Tartalom helye 3"/>
          <p:cNvSpPr>
            <a:spLocks noGrp="1"/>
          </p:cNvSpPr>
          <p:nvPr>
            <p:ph sz="half" idx="2"/>
          </p:nvPr>
        </p:nvSpPr>
        <p:spPr>
          <a:xfrm>
            <a:off x="6202035" y="1676401"/>
            <a:ext cx="4700016" cy="4495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HU" noProof="0" dirty="0"/>
          </a:p>
        </p:txBody>
      </p:sp>
      <p:sp>
        <p:nvSpPr>
          <p:cNvPr id="5" name="Dátum helye 4"/>
          <p:cNvSpPr>
            <a:spLocks noGrp="1"/>
          </p:cNvSpPr>
          <p:nvPr>
            <p:ph type="dt" sz="half" idx="10"/>
          </p:nvPr>
        </p:nvSpPr>
        <p:spPr/>
        <p:txBody>
          <a:bodyPr rtlCol="0"/>
          <a:lstStyle>
            <a:lvl1pPr algn="l" rtl="0">
              <a:defRPr sz="1100"/>
            </a:lvl1pPr>
          </a:lstStyle>
          <a:p>
            <a:fld id="{5CF0680B-0BA5-4794-855D-17DF05928D42}" type="datetime1">
              <a:rPr lang="hu-HU" noProof="0" smtClean="0"/>
              <a:pPr/>
              <a:t>2024. 05. 02.</a:t>
            </a:fld>
            <a:endParaRPr lang="hu-HU" noProof="0" dirty="0"/>
          </a:p>
        </p:txBody>
      </p:sp>
      <p:sp>
        <p:nvSpPr>
          <p:cNvPr id="6" name="Élőláb helye 5"/>
          <p:cNvSpPr>
            <a:spLocks noGrp="1"/>
          </p:cNvSpPr>
          <p:nvPr>
            <p:ph type="ftr" sz="quarter" idx="11"/>
          </p:nvPr>
        </p:nvSpPr>
        <p:spPr/>
        <p:txBody>
          <a:bodyPr rtlCol="0"/>
          <a:lstStyle>
            <a:lvl1pPr algn="ctr" rtl="0">
              <a:defRPr sz="1100"/>
            </a:lvl1pPr>
          </a:lstStyle>
          <a:p>
            <a:endParaRPr lang="hu-HU" noProof="0" dirty="0"/>
          </a:p>
        </p:txBody>
      </p:sp>
      <p:sp>
        <p:nvSpPr>
          <p:cNvPr id="7" name="Dia számának helye 6"/>
          <p:cNvSpPr>
            <a:spLocks noGrp="1"/>
          </p:cNvSpPr>
          <p:nvPr>
            <p:ph type="sldNum" sz="quarter" idx="12"/>
          </p:nvPr>
        </p:nvSpPr>
        <p:spPr/>
        <p:txBody>
          <a:bodyPr rtlCol="0"/>
          <a:lstStyle>
            <a:lvl1pPr algn="r" rtl="0">
              <a:defRPr sz="1100"/>
            </a:lvl1pPr>
          </a:lstStyle>
          <a:p>
            <a:fld id="{81FEFA0A-2F20-4B60-98C6-5FFDA469AA1C}" type="slidenum">
              <a:rPr lang="hu-HU" noProof="0" smtClean="0"/>
              <a:pPr/>
              <a:t>‹#›</a:t>
            </a:fld>
            <a:endParaRPr lang="hu-HU" noProof="0" dirty="0"/>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lvl1pPr algn="l" rtl="0">
              <a:defRPr/>
            </a:lvl1pPr>
          </a:lstStyle>
          <a:p>
            <a:pPr rtl="0"/>
            <a:r>
              <a:rPr lang="hu-HU" noProof="0"/>
              <a:t>Mintacím szerkesztése</a:t>
            </a:r>
            <a:endParaRPr lang="hu-HU" noProof="0" dirty="0"/>
          </a:p>
        </p:txBody>
      </p:sp>
      <p:sp>
        <p:nvSpPr>
          <p:cNvPr id="3" name="Szöveg helye 2"/>
          <p:cNvSpPr>
            <a:spLocks noGrp="1"/>
          </p:cNvSpPr>
          <p:nvPr>
            <p:ph type="body" idx="1"/>
          </p:nvPr>
        </p:nvSpPr>
        <p:spPr>
          <a:xfrm>
            <a:off x="1293813" y="1676399"/>
            <a:ext cx="4701142" cy="762001"/>
          </a:xfrm>
        </p:spPr>
        <p:txBody>
          <a:bodyPr rtlCol="0" anchor="ctr">
            <a:noAutofit/>
          </a:bodyPr>
          <a:lstStyle>
            <a:lvl1pPr marL="0" indent="0" algn="l" rtl="0">
              <a:spcBef>
                <a:spcPts val="0"/>
              </a:spcBef>
              <a:buNone/>
              <a:defRPr sz="2400" b="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hu-HU" noProof="0"/>
              <a:t>Mintaszöveg szerkesztése</a:t>
            </a:r>
          </a:p>
        </p:txBody>
      </p:sp>
      <p:sp>
        <p:nvSpPr>
          <p:cNvPr id="4" name="Tartalom helye 3"/>
          <p:cNvSpPr>
            <a:spLocks noGrp="1"/>
          </p:cNvSpPr>
          <p:nvPr>
            <p:ph sz="half" idx="2"/>
          </p:nvPr>
        </p:nvSpPr>
        <p:spPr>
          <a:xfrm>
            <a:off x="1293813" y="2516457"/>
            <a:ext cx="4701142" cy="3655743"/>
          </a:xfrm>
        </p:spPr>
        <p:txBody>
          <a:bodyPr rtlCol="0"/>
          <a:lstStyle>
            <a:lvl1pPr algn="l" rtl="0">
              <a:defRPr sz="22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HU" noProof="0" dirty="0"/>
          </a:p>
        </p:txBody>
      </p:sp>
      <p:sp>
        <p:nvSpPr>
          <p:cNvPr id="5" name="Szöveg helye 4"/>
          <p:cNvSpPr>
            <a:spLocks noGrp="1"/>
          </p:cNvSpPr>
          <p:nvPr>
            <p:ph type="body" sz="quarter" idx="3"/>
          </p:nvPr>
        </p:nvSpPr>
        <p:spPr>
          <a:xfrm>
            <a:off x="6191754" y="1676399"/>
            <a:ext cx="4703259" cy="762001"/>
          </a:xfrm>
        </p:spPr>
        <p:txBody>
          <a:bodyPr rtlCol="0" anchor="ctr">
            <a:noAutofit/>
          </a:bodyPr>
          <a:lstStyle>
            <a:lvl1pPr marL="0" indent="0" algn="l" rtl="0">
              <a:spcBef>
                <a:spcPts val="0"/>
              </a:spcBef>
              <a:buNone/>
              <a:defRPr sz="2400" b="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hu-HU" noProof="0"/>
              <a:t>Mintaszöveg szerkesztése</a:t>
            </a:r>
          </a:p>
        </p:txBody>
      </p:sp>
      <p:sp>
        <p:nvSpPr>
          <p:cNvPr id="6" name="Tartalom helye 5"/>
          <p:cNvSpPr>
            <a:spLocks noGrp="1"/>
          </p:cNvSpPr>
          <p:nvPr>
            <p:ph sz="quarter" idx="4"/>
          </p:nvPr>
        </p:nvSpPr>
        <p:spPr>
          <a:xfrm>
            <a:off x="6191754" y="2516457"/>
            <a:ext cx="4703259" cy="3655743"/>
          </a:xfrm>
        </p:spPr>
        <p:txBody>
          <a:bodyPr rtlCol="0"/>
          <a:lstStyle>
            <a:lvl1pPr algn="l" rtl="0">
              <a:defRPr sz="22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HU" noProof="0" dirty="0"/>
          </a:p>
        </p:txBody>
      </p:sp>
      <p:sp>
        <p:nvSpPr>
          <p:cNvPr id="7" name="Dátum helye 6"/>
          <p:cNvSpPr>
            <a:spLocks noGrp="1"/>
          </p:cNvSpPr>
          <p:nvPr>
            <p:ph type="dt" sz="half" idx="10"/>
          </p:nvPr>
        </p:nvSpPr>
        <p:spPr/>
        <p:txBody>
          <a:bodyPr rtlCol="0"/>
          <a:lstStyle>
            <a:lvl1pPr algn="l" rtl="0">
              <a:defRPr sz="1100"/>
            </a:lvl1pPr>
          </a:lstStyle>
          <a:p>
            <a:fld id="{02CF9FBE-3783-4498-A910-0B31E13B7479}" type="datetime1">
              <a:rPr lang="hu-HU" noProof="0" smtClean="0"/>
              <a:pPr/>
              <a:t>2024. 05. 02.</a:t>
            </a:fld>
            <a:endParaRPr lang="hu-HU" noProof="0" dirty="0"/>
          </a:p>
        </p:txBody>
      </p:sp>
      <p:sp>
        <p:nvSpPr>
          <p:cNvPr id="8" name="Élőláb helye 7"/>
          <p:cNvSpPr>
            <a:spLocks noGrp="1"/>
          </p:cNvSpPr>
          <p:nvPr>
            <p:ph type="ftr" sz="quarter" idx="11"/>
          </p:nvPr>
        </p:nvSpPr>
        <p:spPr/>
        <p:txBody>
          <a:bodyPr rtlCol="0"/>
          <a:lstStyle>
            <a:lvl1pPr algn="ctr" rtl="0">
              <a:defRPr sz="1100"/>
            </a:lvl1pPr>
          </a:lstStyle>
          <a:p>
            <a:endParaRPr lang="hu-HU" noProof="0" dirty="0"/>
          </a:p>
        </p:txBody>
      </p:sp>
      <p:sp>
        <p:nvSpPr>
          <p:cNvPr id="9" name="Dia számának helye 8"/>
          <p:cNvSpPr>
            <a:spLocks noGrp="1"/>
          </p:cNvSpPr>
          <p:nvPr>
            <p:ph type="sldNum" sz="quarter" idx="12"/>
          </p:nvPr>
        </p:nvSpPr>
        <p:spPr/>
        <p:txBody>
          <a:bodyPr rtlCol="0"/>
          <a:lstStyle>
            <a:lvl1pPr algn="r" rtl="0">
              <a:defRPr sz="1100"/>
            </a:lvl1pPr>
          </a:lstStyle>
          <a:p>
            <a:fld id="{81FEFA0A-2F20-4B60-98C6-5FFDA469AA1C}" type="slidenum">
              <a:rPr lang="hu-HU" noProof="0" smtClean="0"/>
              <a:pPr/>
              <a:t>‹#›</a:t>
            </a:fld>
            <a:endParaRPr lang="hu-HU" noProof="0" dirty="0"/>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HU" noProof="0" dirty="0"/>
          </a:p>
        </p:txBody>
      </p:sp>
      <p:sp>
        <p:nvSpPr>
          <p:cNvPr id="3" name="Dátum helye 2"/>
          <p:cNvSpPr>
            <a:spLocks noGrp="1"/>
          </p:cNvSpPr>
          <p:nvPr>
            <p:ph type="dt" sz="half" idx="10"/>
          </p:nvPr>
        </p:nvSpPr>
        <p:spPr/>
        <p:txBody>
          <a:bodyPr rtlCol="0"/>
          <a:lstStyle>
            <a:lvl1pPr algn="l" rtl="0">
              <a:defRPr sz="1100"/>
            </a:lvl1pPr>
          </a:lstStyle>
          <a:p>
            <a:fld id="{59616E92-2361-47AD-97DB-FF3A3CF17B71}" type="datetime1">
              <a:rPr lang="hu-HU" noProof="0" smtClean="0"/>
              <a:pPr/>
              <a:t>2024. 05. 02.</a:t>
            </a:fld>
            <a:endParaRPr lang="hu-HU" noProof="0" dirty="0"/>
          </a:p>
        </p:txBody>
      </p:sp>
      <p:sp>
        <p:nvSpPr>
          <p:cNvPr id="4" name="Élőláb helye 3"/>
          <p:cNvSpPr>
            <a:spLocks noGrp="1"/>
          </p:cNvSpPr>
          <p:nvPr>
            <p:ph type="ftr" sz="quarter" idx="11"/>
          </p:nvPr>
        </p:nvSpPr>
        <p:spPr/>
        <p:txBody>
          <a:bodyPr rtlCol="0"/>
          <a:lstStyle>
            <a:lvl1pPr algn="ctr" rtl="0">
              <a:defRPr sz="1100"/>
            </a:lvl1pPr>
          </a:lstStyle>
          <a:p>
            <a:endParaRPr lang="hu-HU" noProof="0" dirty="0"/>
          </a:p>
        </p:txBody>
      </p:sp>
      <p:sp>
        <p:nvSpPr>
          <p:cNvPr id="5" name="Dia számának helye 4"/>
          <p:cNvSpPr>
            <a:spLocks noGrp="1"/>
          </p:cNvSpPr>
          <p:nvPr>
            <p:ph type="sldNum" sz="quarter" idx="12"/>
          </p:nvPr>
        </p:nvSpPr>
        <p:spPr/>
        <p:txBody>
          <a:bodyPr rtlCol="0"/>
          <a:lstStyle>
            <a:lvl1pPr algn="r" rtl="0">
              <a:defRPr sz="1100"/>
            </a:lvl1pPr>
          </a:lstStyle>
          <a:p>
            <a:fld id="{81FEFA0A-2F20-4B60-98C6-5FFDA469AA1C}" type="slidenum">
              <a:rPr lang="hu-HU" noProof="0" smtClean="0"/>
              <a:pPr/>
              <a:t>‹#›</a:t>
            </a:fld>
            <a:endParaRPr lang="hu-HU" noProof="0" dirty="0"/>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Ür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rtlCol="0"/>
          <a:lstStyle>
            <a:lvl1pPr algn="l" rtl="0">
              <a:defRPr sz="1100"/>
            </a:lvl1pPr>
          </a:lstStyle>
          <a:p>
            <a:fld id="{20853975-2D52-4D0E-BABC-7B145127E156}" type="datetime1">
              <a:rPr lang="hu-HU" noProof="0" smtClean="0"/>
              <a:pPr/>
              <a:t>2024. 05. 02.</a:t>
            </a:fld>
            <a:endParaRPr lang="hu-HU" noProof="0" dirty="0"/>
          </a:p>
        </p:txBody>
      </p:sp>
      <p:sp>
        <p:nvSpPr>
          <p:cNvPr id="3" name="Élőláb helye 2"/>
          <p:cNvSpPr>
            <a:spLocks noGrp="1"/>
          </p:cNvSpPr>
          <p:nvPr>
            <p:ph type="ftr" sz="quarter" idx="11"/>
          </p:nvPr>
        </p:nvSpPr>
        <p:spPr/>
        <p:txBody>
          <a:bodyPr rtlCol="0"/>
          <a:lstStyle>
            <a:lvl1pPr algn="ctr" rtl="0">
              <a:defRPr sz="1100"/>
            </a:lvl1pPr>
          </a:lstStyle>
          <a:p>
            <a:endParaRPr lang="hu-HU" noProof="0" dirty="0"/>
          </a:p>
        </p:txBody>
      </p:sp>
      <p:sp>
        <p:nvSpPr>
          <p:cNvPr id="4" name="Dia számának helye 3"/>
          <p:cNvSpPr>
            <a:spLocks noGrp="1"/>
          </p:cNvSpPr>
          <p:nvPr>
            <p:ph type="sldNum" sz="quarter" idx="12"/>
          </p:nvPr>
        </p:nvSpPr>
        <p:spPr/>
        <p:txBody>
          <a:bodyPr rtlCol="0"/>
          <a:lstStyle>
            <a:lvl1pPr algn="r" rtl="0">
              <a:defRPr sz="1100"/>
            </a:lvl1pPr>
          </a:lstStyle>
          <a:p>
            <a:fld id="{81FEFA0A-2F20-4B60-98C6-5FFDA469AA1C}" type="slidenum">
              <a:rPr lang="hu-HU" noProof="0" smtClean="0"/>
              <a:pPr/>
              <a:t>‹#›</a:t>
            </a:fld>
            <a:endParaRPr lang="hu-HU" noProof="0" dirty="0"/>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7770811" y="1676400"/>
            <a:ext cx="3810000" cy="2438400"/>
          </a:xfrm>
        </p:spPr>
        <p:txBody>
          <a:bodyPr rtlCol="0" anchor="b">
            <a:normAutofit/>
          </a:bodyPr>
          <a:lstStyle>
            <a:lvl1pPr algn="l" rtl="0">
              <a:defRPr sz="3200" b="0"/>
            </a:lvl1pPr>
          </a:lstStyle>
          <a:p>
            <a:pPr rtl="0"/>
            <a:r>
              <a:rPr lang="hu-HU" noProof="0"/>
              <a:t>Mintacím szerkesztése</a:t>
            </a:r>
            <a:endParaRPr lang="hu-HU" noProof="0" dirty="0"/>
          </a:p>
        </p:txBody>
      </p:sp>
      <p:sp>
        <p:nvSpPr>
          <p:cNvPr id="3" name="Tartalom helye 2"/>
          <p:cNvSpPr>
            <a:spLocks noGrp="1"/>
          </p:cNvSpPr>
          <p:nvPr>
            <p:ph idx="1"/>
          </p:nvPr>
        </p:nvSpPr>
        <p:spPr>
          <a:xfrm>
            <a:off x="1293813" y="685800"/>
            <a:ext cx="6172200" cy="54864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HU" noProof="0" dirty="0"/>
          </a:p>
        </p:txBody>
      </p:sp>
      <p:sp>
        <p:nvSpPr>
          <p:cNvPr id="4" name="Szöveg helye 3"/>
          <p:cNvSpPr>
            <a:spLocks noGrp="1"/>
          </p:cNvSpPr>
          <p:nvPr>
            <p:ph type="body" sz="half" idx="2"/>
          </p:nvPr>
        </p:nvSpPr>
        <p:spPr>
          <a:xfrm>
            <a:off x="7770811" y="4191000"/>
            <a:ext cx="3810000" cy="1524000"/>
          </a:xfrm>
        </p:spPr>
        <p:txBody>
          <a:bodyPr rtlCol="0">
            <a:normAutofit/>
          </a:bodyPr>
          <a:lstStyle>
            <a:lvl1pPr marL="0" indent="0" algn="l" rtl="0">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hu-HU" noProof="0"/>
              <a:t>Mintaszöveg szerkesztése</a:t>
            </a:r>
          </a:p>
        </p:txBody>
      </p:sp>
      <p:sp>
        <p:nvSpPr>
          <p:cNvPr id="5" name="Dátum helye 4"/>
          <p:cNvSpPr>
            <a:spLocks noGrp="1"/>
          </p:cNvSpPr>
          <p:nvPr>
            <p:ph type="dt" sz="half" idx="10"/>
          </p:nvPr>
        </p:nvSpPr>
        <p:spPr/>
        <p:txBody>
          <a:bodyPr rtlCol="0"/>
          <a:lstStyle>
            <a:lvl1pPr algn="l" rtl="0">
              <a:defRPr sz="1100"/>
            </a:lvl1pPr>
          </a:lstStyle>
          <a:p>
            <a:fld id="{E9DCE854-1D69-434E-835E-0DD4CA759197}" type="datetime1">
              <a:rPr lang="hu-HU" noProof="0" smtClean="0"/>
              <a:pPr/>
              <a:t>2024. 05. 02.</a:t>
            </a:fld>
            <a:r>
              <a:rPr lang="hu-HU" noProof="0" dirty="0"/>
              <a:t>.</a:t>
            </a:r>
          </a:p>
        </p:txBody>
      </p:sp>
      <p:sp>
        <p:nvSpPr>
          <p:cNvPr id="6" name="Élőláb helye 5"/>
          <p:cNvSpPr>
            <a:spLocks noGrp="1"/>
          </p:cNvSpPr>
          <p:nvPr>
            <p:ph type="ftr" sz="quarter" idx="11"/>
          </p:nvPr>
        </p:nvSpPr>
        <p:spPr/>
        <p:txBody>
          <a:bodyPr rtlCol="0"/>
          <a:lstStyle>
            <a:lvl1pPr algn="ctr" rtl="0">
              <a:defRPr sz="1100"/>
            </a:lvl1pPr>
          </a:lstStyle>
          <a:p>
            <a:endParaRPr lang="hu-HU" noProof="0" dirty="0"/>
          </a:p>
        </p:txBody>
      </p:sp>
      <p:sp>
        <p:nvSpPr>
          <p:cNvPr id="7" name="Dia számának helye 6"/>
          <p:cNvSpPr>
            <a:spLocks noGrp="1"/>
          </p:cNvSpPr>
          <p:nvPr>
            <p:ph type="sldNum" sz="quarter" idx="12"/>
          </p:nvPr>
        </p:nvSpPr>
        <p:spPr/>
        <p:txBody>
          <a:bodyPr rtlCol="0"/>
          <a:lstStyle>
            <a:lvl1pPr algn="r" rtl="0">
              <a:defRPr sz="1100"/>
            </a:lvl1pPr>
          </a:lstStyle>
          <a:p>
            <a:fld id="{81FEFA0A-2F20-4B60-98C6-5FFDA469AA1C}" type="slidenum">
              <a:rPr lang="hu-HU" noProof="0" smtClean="0"/>
              <a:pPr/>
              <a:t>‹#›</a:t>
            </a:fld>
            <a:endParaRPr lang="hu-HU" noProof="0" dirty="0"/>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7770812" y="1676400"/>
            <a:ext cx="3810000" cy="2438400"/>
          </a:xfrm>
        </p:spPr>
        <p:txBody>
          <a:bodyPr rtlCol="0" anchor="b">
            <a:noAutofit/>
          </a:bodyPr>
          <a:lstStyle>
            <a:lvl1pPr algn="l" rtl="0">
              <a:defRPr sz="3200" b="0"/>
            </a:lvl1pPr>
          </a:lstStyle>
          <a:p>
            <a:pPr rtl="0"/>
            <a:r>
              <a:rPr lang="hu-HU"/>
              <a:t>Mintacím szerkesztése</a:t>
            </a:r>
            <a:endParaRPr dirty="0"/>
          </a:p>
        </p:txBody>
      </p:sp>
      <p:sp>
        <p:nvSpPr>
          <p:cNvPr id="3" name="Kép helyőrzője 2" descr="Üres helyőrző kép hozzáadásához. Kattintson a helyőrzőre, és jelölje ki a hozzáadni kívánt képet."/>
          <p:cNvSpPr>
            <a:spLocks noGrp="1"/>
          </p:cNvSpPr>
          <p:nvPr>
            <p:ph type="pic" idx="1"/>
          </p:nvPr>
        </p:nvSpPr>
        <p:spPr>
          <a:xfrm>
            <a:off x="1522412" y="0"/>
            <a:ext cx="5943601" cy="6858000"/>
          </a:xfrm>
        </p:spPr>
        <p:txBody>
          <a:bodyPr tIns="914400"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hu-HU" dirty="0"/>
              <a:t>Kép beszúrásához kattintson az ikonra</a:t>
            </a:r>
            <a:endParaRPr dirty="0"/>
          </a:p>
        </p:txBody>
      </p:sp>
      <p:sp>
        <p:nvSpPr>
          <p:cNvPr id="4" name="Szöveg helye 3"/>
          <p:cNvSpPr>
            <a:spLocks noGrp="1"/>
          </p:cNvSpPr>
          <p:nvPr>
            <p:ph type="body" sz="half" idx="2"/>
          </p:nvPr>
        </p:nvSpPr>
        <p:spPr>
          <a:xfrm>
            <a:off x="7770812" y="4191000"/>
            <a:ext cx="3810000" cy="1524000"/>
          </a:xfrm>
        </p:spPr>
        <p:txBody>
          <a:bodyPr rtlCol="0">
            <a:normAutofit/>
          </a:bodyPr>
          <a:lstStyle>
            <a:lvl1pPr marL="0" indent="0" algn="l" rtl="0">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hu-HU"/>
              <a:t>Mintaszöveg szerkesztése</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a:t>Mintacím szerkesztése</a:t>
            </a:r>
            <a:endParaRPr dirty="0"/>
          </a:p>
        </p:txBody>
      </p:sp>
      <p:sp>
        <p:nvSpPr>
          <p:cNvPr id="3" name="Függőleges szöveg helye 2"/>
          <p:cNvSpPr>
            <a:spLocks noGrp="1"/>
          </p:cNvSpPr>
          <p:nvPr>
            <p:ph type="body" orient="vert" idx="1"/>
          </p:nvPr>
        </p:nvSpPr>
        <p:spPr/>
        <p:txBody>
          <a:bodyPr vert="eaVert" rtlCol="0"/>
          <a:lstStyle>
            <a:lvl5pPr algn="l" rtl="0">
              <a:defRPr/>
            </a:lvl5pPr>
            <a:lvl6pPr marL="1600200" algn="l" rtl="0">
              <a:defRPr/>
            </a:lvl6pPr>
            <a:lvl7pPr marL="1874520" algn="l" rtl="0">
              <a:defRPr/>
            </a:lvl7pPr>
            <a:lvl8pPr marL="2148840" algn="l" rtl="0">
              <a:defRPr/>
            </a:lvl8pPr>
            <a:lvl9pPr marL="2423160" algn="l" rtl="0">
              <a:defRPr/>
            </a:lvl9pPr>
          </a:lstStyle>
          <a:p>
            <a:pPr lvl="0" rtl="0"/>
            <a:r>
              <a:rPr lang="hu-HU"/>
              <a:t>Mintaszöveg szerkesztése</a:t>
            </a:r>
          </a:p>
          <a:p>
            <a:pPr lvl="1" rtl="0"/>
            <a:r>
              <a:rPr lang="hu-HU"/>
              <a:t>Második szint</a:t>
            </a:r>
          </a:p>
          <a:p>
            <a:pPr lvl="2" rtl="0"/>
            <a:r>
              <a:rPr lang="hu-HU"/>
              <a:t>Harmadik szint</a:t>
            </a:r>
          </a:p>
          <a:p>
            <a:pPr lvl="3" rtl="0"/>
            <a:r>
              <a:rPr lang="hu-HU"/>
              <a:t>Negyedik szint</a:t>
            </a:r>
          </a:p>
          <a:p>
            <a:pPr lvl="4" rtl="0"/>
            <a:r>
              <a:rPr lang="hu-HU"/>
              <a:t>Ötödik szint</a:t>
            </a:r>
            <a:endParaRPr dirty="0"/>
          </a:p>
        </p:txBody>
      </p:sp>
      <p:sp>
        <p:nvSpPr>
          <p:cNvPr id="4" name="Dátum helye 3"/>
          <p:cNvSpPr>
            <a:spLocks noGrp="1"/>
          </p:cNvSpPr>
          <p:nvPr>
            <p:ph type="dt" sz="half" idx="10"/>
          </p:nvPr>
        </p:nvSpPr>
        <p:spPr/>
        <p:txBody>
          <a:bodyPr rtlCol="0"/>
          <a:lstStyle>
            <a:lvl1pPr algn="l" rtl="0">
              <a:defRPr sz="1100"/>
            </a:lvl1pPr>
          </a:lstStyle>
          <a:p>
            <a:fld id="{40E7FA44-65CF-4337-963C-7B9FE4472796}" type="datetime1">
              <a:rPr lang="hu-HU" smtClean="0"/>
              <a:pPr/>
              <a:t>2024. 05. 02.</a:t>
            </a:fld>
            <a:endParaRPr lang="en-US" dirty="0"/>
          </a:p>
        </p:txBody>
      </p:sp>
      <p:sp>
        <p:nvSpPr>
          <p:cNvPr id="5" name="Élőláb helye 4"/>
          <p:cNvSpPr>
            <a:spLocks noGrp="1"/>
          </p:cNvSpPr>
          <p:nvPr>
            <p:ph type="ftr" sz="quarter" idx="11"/>
          </p:nvPr>
        </p:nvSpPr>
        <p:spPr/>
        <p:txBody>
          <a:bodyPr rtlCol="0"/>
          <a:lstStyle>
            <a:lvl1pPr algn="ctr" rtl="0">
              <a:defRPr sz="1100"/>
            </a:lvl1pPr>
          </a:lstStyle>
          <a:p>
            <a:endParaRPr lang="hu-HU" dirty="0"/>
          </a:p>
        </p:txBody>
      </p:sp>
      <p:sp>
        <p:nvSpPr>
          <p:cNvPr id="6" name="Dia számának helye 5"/>
          <p:cNvSpPr>
            <a:spLocks noGrp="1"/>
          </p:cNvSpPr>
          <p:nvPr>
            <p:ph type="sldNum" sz="quarter" idx="12"/>
          </p:nvPr>
        </p:nvSpPr>
        <p:spPr/>
        <p:txBody>
          <a:bodyPr rtlCol="0"/>
          <a:lstStyle>
            <a:lvl1pPr algn="r" rtl="0">
              <a:defRPr sz="1100"/>
            </a:lvl1pPr>
          </a:lstStyle>
          <a:p>
            <a:fld id="{81FEFA0A-2F20-4B60-98C6-5FFDA469AA1C}" type="slidenum">
              <a:rPr lang="hu-HU" noProof="0" smtClean="0"/>
              <a:pPr/>
              <a:t>‹#›</a:t>
            </a:fld>
            <a:endParaRPr lang="hu-HU" noProof="0" dirty="0"/>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9752014" y="381000"/>
            <a:ext cx="1904998" cy="5791200"/>
          </a:xfrm>
        </p:spPr>
        <p:txBody>
          <a:bodyPr vert="eaVert" rtlCol="0"/>
          <a:lstStyle/>
          <a:p>
            <a:pPr rtl="0"/>
            <a:r>
              <a:rPr lang="hu-HU"/>
              <a:t>Mintacím szerkesztése</a:t>
            </a:r>
            <a:endParaRPr dirty="0"/>
          </a:p>
        </p:txBody>
      </p:sp>
      <p:sp>
        <p:nvSpPr>
          <p:cNvPr id="3" name="Függőleges szöveg helye 2"/>
          <p:cNvSpPr>
            <a:spLocks noGrp="1"/>
          </p:cNvSpPr>
          <p:nvPr>
            <p:ph type="body" orient="vert" idx="1"/>
          </p:nvPr>
        </p:nvSpPr>
        <p:spPr>
          <a:xfrm>
            <a:off x="1293814" y="381000"/>
            <a:ext cx="8305800" cy="5791200"/>
          </a:xfrm>
        </p:spPr>
        <p:txBody>
          <a:bodyPr vert="eaVert" rtlCol="0"/>
          <a:lstStyle>
            <a:lvl5pPr algn="l" rtl="0">
              <a:defRPr/>
            </a:lvl5pPr>
            <a:lvl6pPr algn="l" rtl="0">
              <a:defRPr/>
            </a:lvl6pPr>
            <a:lvl7pPr algn="l" rtl="0">
              <a:defRPr/>
            </a:lvl7pPr>
            <a:lvl8pPr algn="l" rtl="0">
              <a:defRPr/>
            </a:lvl8pPr>
            <a:lvl9pPr algn="l" rtl="0">
              <a:defRPr/>
            </a:lvl9pPr>
          </a:lstStyle>
          <a:p>
            <a:pPr lvl="0" rtl="0"/>
            <a:r>
              <a:rPr lang="hu-HU"/>
              <a:t>Mintaszöveg szerkesztése</a:t>
            </a:r>
          </a:p>
          <a:p>
            <a:pPr lvl="1" rtl="0"/>
            <a:r>
              <a:rPr lang="hu-HU"/>
              <a:t>Második szint</a:t>
            </a:r>
          </a:p>
          <a:p>
            <a:pPr lvl="2" rtl="0"/>
            <a:r>
              <a:rPr lang="hu-HU"/>
              <a:t>Harmadik szint</a:t>
            </a:r>
          </a:p>
          <a:p>
            <a:pPr lvl="3" rtl="0"/>
            <a:r>
              <a:rPr lang="hu-HU"/>
              <a:t>Negyedik szint</a:t>
            </a:r>
          </a:p>
          <a:p>
            <a:pPr lvl="4" rtl="0"/>
            <a:r>
              <a:rPr lang="hu-HU"/>
              <a:t>Ötödik szint</a:t>
            </a:r>
            <a:endParaRPr dirty="0"/>
          </a:p>
        </p:txBody>
      </p:sp>
      <p:sp>
        <p:nvSpPr>
          <p:cNvPr id="4" name="Dátum helye 3"/>
          <p:cNvSpPr>
            <a:spLocks noGrp="1"/>
          </p:cNvSpPr>
          <p:nvPr>
            <p:ph type="dt" sz="half" idx="10"/>
          </p:nvPr>
        </p:nvSpPr>
        <p:spPr/>
        <p:txBody>
          <a:bodyPr rtlCol="0"/>
          <a:lstStyle>
            <a:lvl1pPr algn="l" rtl="0">
              <a:defRPr sz="1100"/>
            </a:lvl1pPr>
          </a:lstStyle>
          <a:p>
            <a:fld id="{F8490527-B68A-4BFF-A6DE-D5CBA02812C2}" type="datetime1">
              <a:rPr lang="hu-HU" smtClean="0"/>
              <a:pPr/>
              <a:t>2024. 05. 02.</a:t>
            </a:fld>
            <a:endParaRPr lang="en-US" dirty="0"/>
          </a:p>
        </p:txBody>
      </p:sp>
      <p:sp>
        <p:nvSpPr>
          <p:cNvPr id="5" name="Élőláb helye 4"/>
          <p:cNvSpPr>
            <a:spLocks noGrp="1"/>
          </p:cNvSpPr>
          <p:nvPr>
            <p:ph type="ftr" sz="quarter" idx="11"/>
          </p:nvPr>
        </p:nvSpPr>
        <p:spPr/>
        <p:txBody>
          <a:bodyPr rtlCol="0"/>
          <a:lstStyle>
            <a:lvl1pPr algn="ctr" rtl="0">
              <a:defRPr sz="1100"/>
            </a:lvl1pPr>
          </a:lstStyle>
          <a:p>
            <a:endParaRPr lang="hu-HU" dirty="0"/>
          </a:p>
        </p:txBody>
      </p:sp>
      <p:sp>
        <p:nvSpPr>
          <p:cNvPr id="6" name="Dia számának helye 5"/>
          <p:cNvSpPr>
            <a:spLocks noGrp="1"/>
          </p:cNvSpPr>
          <p:nvPr>
            <p:ph type="sldNum" sz="quarter" idx="12"/>
          </p:nvPr>
        </p:nvSpPr>
        <p:spPr/>
        <p:txBody>
          <a:bodyPr rtlCol="0"/>
          <a:lstStyle>
            <a:lvl1pPr algn="r" rtl="0">
              <a:defRPr sz="1100"/>
            </a:lvl1pPr>
          </a:lstStyle>
          <a:p>
            <a:fld id="{81FEFA0A-2F20-4B60-98C6-5FFDA469AA1C}" type="slidenum">
              <a:rPr lang="hu-HU" noProof="0" smtClean="0"/>
              <a:pPr/>
              <a:t>‹#›</a:t>
            </a:fld>
            <a:endParaRPr lang="hu-HU" noProof="0" dirty="0"/>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Téglalap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hu-HU" dirty="0"/>
          </a:p>
        </p:txBody>
      </p:sp>
      <p:sp>
        <p:nvSpPr>
          <p:cNvPr id="2" name="Cím helye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pPr rtl="0"/>
            <a:r>
              <a:rPr lang="hu-HU" dirty="0"/>
              <a:t>Mintacím szerkesztése</a:t>
            </a:r>
          </a:p>
        </p:txBody>
      </p:sp>
      <p:sp>
        <p:nvSpPr>
          <p:cNvPr id="3" name="Szöveg helye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rtl="0"/>
            <a:r>
              <a:rPr lang="hu-HU" dirty="0"/>
              <a:t>Mintaszöveg szerkesztése</a:t>
            </a:r>
          </a:p>
          <a:p>
            <a:pPr lvl="1" rtl="0"/>
            <a:r>
              <a:rPr lang="hu-HU" dirty="0"/>
              <a:t>Második szint</a:t>
            </a:r>
          </a:p>
          <a:p>
            <a:pPr lvl="2" rtl="0"/>
            <a:r>
              <a:rPr lang="hu-HU" dirty="0"/>
              <a:t>Harmadik szint</a:t>
            </a:r>
          </a:p>
          <a:p>
            <a:pPr lvl="3" rtl="0"/>
            <a:r>
              <a:rPr lang="hu-HU" dirty="0"/>
              <a:t>Negyedik szint</a:t>
            </a:r>
          </a:p>
          <a:p>
            <a:pPr lvl="4" rtl="0"/>
            <a:r>
              <a:rPr lang="hu-HU" dirty="0"/>
              <a:t>Ötödik szint</a:t>
            </a:r>
          </a:p>
        </p:txBody>
      </p:sp>
      <p:sp>
        <p:nvSpPr>
          <p:cNvPr id="4" name="Dátum helye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rtl="0">
              <a:defRPr sz="1100">
                <a:solidFill>
                  <a:schemeClr val="tx1">
                    <a:lumMod val="90000"/>
                    <a:lumOff val="10000"/>
                  </a:schemeClr>
                </a:solidFill>
              </a:defRPr>
            </a:lvl1pPr>
          </a:lstStyle>
          <a:p>
            <a:fld id="{A88B3F56-0D61-435C-936E-D6D5D3A0853F}" type="datetime1">
              <a:rPr lang="hu-HU" smtClean="0"/>
              <a:pPr/>
              <a:t>2024. 05. 02.</a:t>
            </a:fld>
            <a:endParaRPr lang="hu-HU" dirty="0"/>
          </a:p>
        </p:txBody>
      </p:sp>
      <p:sp>
        <p:nvSpPr>
          <p:cNvPr id="5" name="Élőláb helye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rtl="0">
              <a:defRPr sz="1100">
                <a:solidFill>
                  <a:schemeClr val="tx1">
                    <a:lumMod val="90000"/>
                    <a:lumOff val="10000"/>
                  </a:schemeClr>
                </a:solidFill>
              </a:defRPr>
            </a:lvl1pPr>
          </a:lstStyle>
          <a:p>
            <a:pPr rtl="0"/>
            <a:endParaRPr lang="hu-HU" noProof="0" dirty="0"/>
          </a:p>
        </p:txBody>
      </p:sp>
      <p:sp>
        <p:nvSpPr>
          <p:cNvPr id="6" name="Dia számának helye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l" rtl="0">
              <a:defRPr sz="1100">
                <a:solidFill>
                  <a:schemeClr val="tx1">
                    <a:lumMod val="90000"/>
                    <a:lumOff val="10000"/>
                  </a:schemeClr>
                </a:solidFill>
              </a:defRPr>
            </a:lvl1pPr>
          </a:lstStyle>
          <a:p>
            <a:pPr algn="r"/>
            <a:r>
              <a:rPr lang="hu-HU" dirty="0"/>
              <a:t>                                  </a:t>
            </a:r>
            <a:fld id="{81FEFA0A-2F20-4B60-98C6-5FFDA469AA1C}" type="slidenum">
              <a:rPr lang="hu-HU" noProof="0" smtClean="0"/>
              <a:pPr algn="r"/>
              <a:t>‹#›</a:t>
            </a:fld>
            <a:endParaRPr lang="hu-HU" noProof="0" dirty="0"/>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pixabay.com/de/paragraf-gold-paragraph-jura-634904/"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oktatas.hu/kozneveles/pedagogus_teljesitmenyertekeles/ped_ter_dokumentumok"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nemzetipedkar.hu/orszagos-etikai-bizottsag/" TargetMode="External"/><Relationship Id="rId3" Type="http://schemas.openxmlformats.org/officeDocument/2006/relationships/image" Target="../media/image7.jpeg"/><Relationship Id="rId7" Type="http://schemas.openxmlformats.org/officeDocument/2006/relationships/hyperlink" Target="https://www.fupi.hu/"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s://www.facebook.com/drandraskozak" TargetMode="External"/><Relationship Id="rId5" Type="http://schemas.openxmlformats.org/officeDocument/2006/relationships/hyperlink" Target="mailto:szakerto.koznev@gmail.com" TargetMode="External"/><Relationship Id="rId4" Type="http://schemas.openxmlformats.org/officeDocument/2006/relationships/hyperlink" Target="mailto:kozmaister@gmail.com"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1053852" y="1052736"/>
            <a:ext cx="9889131" cy="3806552"/>
          </a:xfrm>
        </p:spPr>
        <p:txBody>
          <a:bodyPr rtlCol="0">
            <a:normAutofit fontScale="90000"/>
          </a:bodyPr>
          <a:lstStyle/>
          <a:p>
            <a:pPr algn="ctr" rtl="0"/>
            <a:r>
              <a:rPr lang="hu" sz="6200" b="1">
                <a:latin typeface="Cambria" panose="02040503050406030204" pitchFamily="18" charset="0"/>
                <a:ea typeface="Cambria" panose="02040503050406030204" pitchFamily="18" charset="0"/>
              </a:rPr>
              <a:t>A pedagógusok teljesítményértékelése</a:t>
            </a:r>
            <a:br>
              <a:rPr lang="hu" sz="6200" b="1">
                <a:latin typeface="Cambria" panose="02040503050406030204" pitchFamily="18" charset="0"/>
                <a:ea typeface="Cambria" panose="02040503050406030204" pitchFamily="18" charset="0"/>
              </a:rPr>
            </a:br>
            <a:br>
              <a:rPr lang="hu" sz="6200" b="1">
                <a:latin typeface="Cambria" panose="02040503050406030204" pitchFamily="18" charset="0"/>
                <a:ea typeface="Cambria" panose="02040503050406030204" pitchFamily="18" charset="0"/>
              </a:rPr>
            </a:br>
            <a:br>
              <a:rPr lang="hu" sz="6200" b="1">
                <a:latin typeface="Cambria" panose="02040503050406030204" pitchFamily="18" charset="0"/>
                <a:ea typeface="Cambria" panose="02040503050406030204" pitchFamily="18" charset="0"/>
              </a:rPr>
            </a:br>
            <a:endParaRPr lang="hu" sz="6200" b="1">
              <a:latin typeface="Cambria" panose="02040503050406030204" pitchFamily="18" charset="0"/>
              <a:ea typeface="Cambria" panose="02040503050406030204" pitchFamily="18" charset="0"/>
            </a:endParaRPr>
          </a:p>
        </p:txBody>
      </p:sp>
      <p:sp>
        <p:nvSpPr>
          <p:cNvPr id="3" name="Alcím 2"/>
          <p:cNvSpPr>
            <a:spLocks noGrp="1"/>
          </p:cNvSpPr>
          <p:nvPr>
            <p:ph type="subTitle" idx="1"/>
          </p:nvPr>
        </p:nvSpPr>
        <p:spPr>
          <a:xfrm>
            <a:off x="2782044" y="5416420"/>
            <a:ext cx="8458200" cy="1324948"/>
          </a:xfrm>
        </p:spPr>
        <p:txBody>
          <a:bodyPr rtlCol="0">
            <a:normAutofit/>
          </a:bodyPr>
          <a:lstStyle/>
          <a:p>
            <a:pPr algn="r" rtl="0"/>
            <a:r>
              <a:rPr lang="hu" sz="2700">
                <a:latin typeface="Cambria" panose="02040503050406030204" pitchFamily="18" charset="0"/>
                <a:ea typeface="Cambria" panose="02040503050406030204" pitchFamily="18" charset="0"/>
              </a:rPr>
              <a:t>Dr. Kozák András LL. M.</a:t>
            </a:r>
          </a:p>
          <a:p>
            <a:pPr algn="r" rtl="0"/>
            <a:r>
              <a:rPr lang="hu-HU" sz="2700" dirty="0">
                <a:latin typeface="Cambria" panose="02040503050406030204" pitchFamily="18" charset="0"/>
                <a:ea typeface="Cambria" panose="02040503050406030204" pitchFamily="18" charset="0"/>
              </a:rPr>
              <a:t>t</a:t>
            </a:r>
            <a:r>
              <a:rPr lang="hu" sz="2700">
                <a:latin typeface="Cambria" panose="02040503050406030204" pitchFamily="18" charset="0"/>
                <a:ea typeface="Cambria" panose="02040503050406030204" pitchFamily="18" charset="0"/>
              </a:rPr>
              <a:t>anügyigazgatási jogi szakértő </a:t>
            </a:r>
          </a:p>
        </p:txBody>
      </p:sp>
      <p:pic>
        <p:nvPicPr>
          <p:cNvPr id="7" name="Kép 6" descr="A képen tipográfia, tervezés, kreativitás látható&#10;&#10;Automatikusan generált leírás közepes megbízhatósággal">
            <a:extLst>
              <a:ext uri="{FF2B5EF4-FFF2-40B4-BE49-F238E27FC236}">
                <a16:creationId xmlns:a16="http://schemas.microsoft.com/office/drawing/2014/main" id="{CDF09242-F6B9-9A1F-4ED7-7628D94690CE}"/>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798268" y="2852936"/>
            <a:ext cx="2127033" cy="2424794"/>
          </a:xfrm>
          <a:prstGeom prst="rect">
            <a:avLst/>
          </a:prstGeom>
        </p:spPr>
      </p:pic>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1293813" y="381000"/>
            <a:ext cx="9601200" cy="815752"/>
          </a:xfrm>
        </p:spPr>
        <p:txBody>
          <a:bodyPr rtlCol="0">
            <a:normAutofit/>
          </a:bodyPr>
          <a:lstStyle/>
          <a:p>
            <a:pPr rtl="0"/>
            <a:r>
              <a:rPr lang="hu" sz="4400" b="1">
                <a:latin typeface="Cambria" panose="02040503050406030204" pitchFamily="18" charset="0"/>
                <a:ea typeface="Cambria" panose="02040503050406030204" pitchFamily="18" charset="0"/>
              </a:rPr>
              <a:t>Miről lesz szó az előadáson? </a:t>
            </a:r>
          </a:p>
        </p:txBody>
      </p:sp>
      <p:sp>
        <p:nvSpPr>
          <p:cNvPr id="14" name="Tartalom helye 13"/>
          <p:cNvSpPr>
            <a:spLocks noGrp="1"/>
          </p:cNvSpPr>
          <p:nvPr>
            <p:ph idx="1"/>
          </p:nvPr>
        </p:nvSpPr>
        <p:spPr>
          <a:xfrm>
            <a:off x="1293813" y="1412776"/>
            <a:ext cx="9985175" cy="5328592"/>
          </a:xfrm>
        </p:spPr>
        <p:txBody>
          <a:bodyPr rtlCol="0">
            <a:normAutofit/>
          </a:bodyPr>
          <a:lstStyle/>
          <a:p>
            <a:pPr rtl="0"/>
            <a:r>
              <a:rPr lang="hu" b="1" dirty="0">
                <a:latin typeface="Cambria" panose="02040503050406030204" pitchFamily="18" charset="0"/>
                <a:ea typeface="Cambria" panose="02040503050406030204" pitchFamily="18" charset="0"/>
              </a:rPr>
              <a:t>A teljesítményértékelés (TÉR) rendszerének </a:t>
            </a:r>
            <a:r>
              <a:rPr lang="hu" dirty="0">
                <a:latin typeface="Cambria" panose="02040503050406030204" pitchFamily="18" charset="0"/>
                <a:ea typeface="Cambria" panose="02040503050406030204" pitchFamily="18" charset="0"/>
              </a:rPr>
              <a:t>törvényi és rendeleti </a:t>
            </a:r>
            <a:r>
              <a:rPr lang="hu" b="1" dirty="0">
                <a:latin typeface="Cambria" panose="02040503050406030204" pitchFamily="18" charset="0"/>
                <a:ea typeface="Cambria" panose="02040503050406030204" pitchFamily="18" charset="0"/>
              </a:rPr>
              <a:t>szabályai</a:t>
            </a:r>
            <a:r>
              <a:rPr lang="hu" dirty="0">
                <a:latin typeface="Cambria" panose="02040503050406030204" pitchFamily="18" charset="0"/>
                <a:ea typeface="Cambria" panose="02040503050406030204" pitchFamily="18" charset="0"/>
              </a:rPr>
              <a:t> </a:t>
            </a:r>
          </a:p>
          <a:p>
            <a:pPr rtl="0"/>
            <a:r>
              <a:rPr lang="hu-HU" dirty="0">
                <a:latin typeface="Cambria" panose="02040503050406030204" pitchFamily="18" charset="0"/>
                <a:ea typeface="Cambria" panose="02040503050406030204" pitchFamily="18" charset="0"/>
              </a:rPr>
              <a:t>Az </a:t>
            </a:r>
            <a:r>
              <a:rPr lang="hu-HU" b="1" dirty="0">
                <a:latin typeface="Cambria" panose="02040503050406030204" pitchFamily="18" charset="0"/>
                <a:ea typeface="Cambria" panose="02040503050406030204" pitchFamily="18" charset="0"/>
              </a:rPr>
              <a:t>illetményeltérítés normatív meghatározottsága </a:t>
            </a:r>
            <a:r>
              <a:rPr lang="hu-HU" dirty="0">
                <a:latin typeface="Cambria" panose="02040503050406030204" pitchFamily="18" charset="0"/>
                <a:ea typeface="Cambria" panose="02040503050406030204" pitchFamily="18" charset="0"/>
              </a:rPr>
              <a:t>a pedagógusok új életpályájáról szóló törvényben </a:t>
            </a:r>
            <a:endParaRPr lang="hu" dirty="0">
              <a:latin typeface="Cambria" panose="02040503050406030204" pitchFamily="18" charset="0"/>
              <a:ea typeface="Cambria" panose="02040503050406030204" pitchFamily="18" charset="0"/>
            </a:endParaRPr>
          </a:p>
          <a:p>
            <a:pPr rtl="0"/>
            <a:r>
              <a:rPr lang="hu-HU" dirty="0">
                <a:latin typeface="Cambria" panose="02040503050406030204" pitchFamily="18" charset="0"/>
                <a:ea typeface="Cambria" panose="02040503050406030204" pitchFamily="18" charset="0"/>
              </a:rPr>
              <a:t>A pedagógus munkaszínvonalának </a:t>
            </a:r>
            <a:r>
              <a:rPr lang="hu-HU" b="1" dirty="0">
                <a:latin typeface="Cambria" panose="02040503050406030204" pitchFamily="18" charset="0"/>
              </a:rPr>
              <a:t>értékelési szempontjai és részterületei</a:t>
            </a:r>
            <a:endParaRPr lang="hu-HU" dirty="0">
              <a:latin typeface="Cambria" panose="02040503050406030204" pitchFamily="18" charset="0"/>
              <a:ea typeface="Cambria" panose="02040503050406030204" pitchFamily="18" charset="0"/>
            </a:endParaRPr>
          </a:p>
          <a:p>
            <a:r>
              <a:rPr lang="hu-HU" dirty="0">
                <a:latin typeface="Cambria" panose="02040503050406030204" pitchFamily="18" charset="0"/>
                <a:ea typeface="Cambria" panose="02040503050406030204" pitchFamily="18" charset="0"/>
              </a:rPr>
              <a:t>A </a:t>
            </a:r>
            <a:r>
              <a:rPr lang="hu-HU" b="1" dirty="0">
                <a:latin typeface="Cambria" panose="02040503050406030204" pitchFamily="18" charset="0"/>
                <a:ea typeface="Cambria" panose="02040503050406030204" pitchFamily="18" charset="0"/>
              </a:rPr>
              <a:t>teljesítményértékelés mérési területei </a:t>
            </a:r>
            <a:r>
              <a:rPr lang="hu-HU" dirty="0">
                <a:latin typeface="Cambria" panose="02040503050406030204" pitchFamily="18" charset="0"/>
                <a:ea typeface="Cambria" panose="02040503050406030204" pitchFamily="18" charset="0"/>
              </a:rPr>
              <a:t>– mit, hogyan, milyen adminisztratív formában kell a köznevelési intézmény igazgatójának értékelnie    </a:t>
            </a:r>
          </a:p>
          <a:p>
            <a:r>
              <a:rPr lang="hu-HU" b="1" dirty="0">
                <a:latin typeface="Cambria" panose="02040503050406030204" pitchFamily="18" charset="0"/>
                <a:ea typeface="Cambria" panose="02040503050406030204" pitchFamily="18" charset="0"/>
              </a:rPr>
              <a:t>A köznevelési intézmény igazgatójának új </a:t>
            </a:r>
            <a:r>
              <a:rPr lang="hu-HU" dirty="0">
                <a:latin typeface="Cambria" panose="02040503050406030204" pitchFamily="18" charset="0"/>
                <a:ea typeface="Cambria" panose="02040503050406030204" pitchFamily="18" charset="0"/>
              </a:rPr>
              <a:t>döntési és </a:t>
            </a:r>
            <a:r>
              <a:rPr lang="hu-HU" b="1" dirty="0">
                <a:latin typeface="Cambria" panose="02040503050406030204" pitchFamily="18" charset="0"/>
                <a:ea typeface="Cambria" panose="02040503050406030204" pitchFamily="18" charset="0"/>
              </a:rPr>
              <a:t>felelősségi kompetenciái</a:t>
            </a:r>
            <a:r>
              <a:rPr lang="hu-HU" dirty="0">
                <a:latin typeface="Cambria" panose="02040503050406030204" pitchFamily="18" charset="0"/>
                <a:ea typeface="Cambria" panose="02040503050406030204" pitchFamily="18" charset="0"/>
              </a:rPr>
              <a:t>, döntésmechanizmus a tankerületi központ által fenntartott intézményekben </a:t>
            </a:r>
          </a:p>
        </p:txBody>
      </p:sp>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1293813" y="381000"/>
            <a:ext cx="9601200" cy="815752"/>
          </a:xfrm>
        </p:spPr>
        <p:txBody>
          <a:bodyPr rtlCol="0">
            <a:normAutofit/>
          </a:bodyPr>
          <a:lstStyle/>
          <a:p>
            <a:pPr rtl="0"/>
            <a:r>
              <a:rPr lang="hu" sz="4400" b="1">
                <a:latin typeface="Cambria" panose="02040503050406030204" pitchFamily="18" charset="0"/>
                <a:ea typeface="Cambria" panose="02040503050406030204" pitchFamily="18" charset="0"/>
              </a:rPr>
              <a:t>Miről lesz szó az előadáson? </a:t>
            </a:r>
          </a:p>
        </p:txBody>
      </p:sp>
      <p:sp>
        <p:nvSpPr>
          <p:cNvPr id="14" name="Tartalom helye 13"/>
          <p:cNvSpPr>
            <a:spLocks noGrp="1"/>
          </p:cNvSpPr>
          <p:nvPr>
            <p:ph idx="1"/>
          </p:nvPr>
        </p:nvSpPr>
        <p:spPr>
          <a:xfrm>
            <a:off x="1293813" y="1268760"/>
            <a:ext cx="9933888" cy="5208240"/>
          </a:xfrm>
        </p:spPr>
        <p:txBody>
          <a:bodyPr rtlCol="0">
            <a:normAutofit fontScale="92500" lnSpcReduction="10000"/>
          </a:bodyPr>
          <a:lstStyle/>
          <a:p>
            <a:pPr algn="just">
              <a:lnSpc>
                <a:spcPct val="115000"/>
              </a:lnSpc>
            </a:pPr>
            <a:r>
              <a:rPr lang="hu-HU" sz="2600" b="1" dirty="0">
                <a:latin typeface="Cambria" panose="02040503050406030204" pitchFamily="18" charset="0"/>
                <a:ea typeface="Cambria" panose="02040503050406030204" pitchFamily="18" charset="0"/>
              </a:rPr>
              <a:t>Pedagógusok </a:t>
            </a:r>
            <a:r>
              <a:rPr lang="hu-HU" sz="2600" dirty="0">
                <a:latin typeface="Cambria" panose="02040503050406030204" pitchFamily="18" charset="0"/>
                <a:ea typeface="Cambria" panose="02040503050406030204" pitchFamily="18" charset="0"/>
              </a:rPr>
              <a:t>és </a:t>
            </a:r>
            <a:r>
              <a:rPr lang="hu-HU" sz="2600" b="1" dirty="0">
                <a:latin typeface="Cambria" panose="02040503050406030204" pitchFamily="18" charset="0"/>
                <a:ea typeface="Cambria" panose="02040503050406030204" pitchFamily="18" charset="0"/>
              </a:rPr>
              <a:t>pedagógus szakképzettséggel vagy szakképesítéssel rendelkező nevelő-oktató munkát közvetlenül segítő alkalmazottak </a:t>
            </a:r>
            <a:r>
              <a:rPr lang="hu-HU" sz="2600" dirty="0">
                <a:latin typeface="Cambria" panose="02040503050406030204" pitchFamily="18" charset="0"/>
                <a:ea typeface="Cambria" panose="02040503050406030204" pitchFamily="18" charset="0"/>
              </a:rPr>
              <a:t>teljesítményértékelése</a:t>
            </a:r>
          </a:p>
          <a:p>
            <a:pPr algn="just">
              <a:lnSpc>
                <a:spcPct val="115000"/>
              </a:lnSpc>
            </a:pPr>
            <a:r>
              <a:rPr lang="hu-HU" sz="2600" dirty="0">
                <a:latin typeface="Cambria" panose="02040503050406030204" pitchFamily="18" charset="0"/>
                <a:ea typeface="Cambria" panose="02040503050406030204" pitchFamily="18" charset="0"/>
              </a:rPr>
              <a:t>A köznevelési intézmény </a:t>
            </a:r>
            <a:r>
              <a:rPr lang="hu-HU" sz="2600" b="1" dirty="0">
                <a:latin typeface="Cambria" panose="02040503050406030204" pitchFamily="18" charset="0"/>
                <a:ea typeface="Cambria" panose="02040503050406030204" pitchFamily="18" charset="0"/>
              </a:rPr>
              <a:t>igazgató</a:t>
            </a:r>
            <a:r>
              <a:rPr lang="hu-HU" sz="2600" dirty="0">
                <a:latin typeface="Cambria" panose="02040503050406030204" pitchFamily="18" charset="0"/>
                <a:ea typeface="Cambria" panose="02040503050406030204" pitchFamily="18" charset="0"/>
              </a:rPr>
              <a:t>jának és vezető beosztású alkalmazottainak </a:t>
            </a:r>
            <a:r>
              <a:rPr lang="hu-HU" sz="2600" b="1" dirty="0">
                <a:latin typeface="Cambria" panose="02040503050406030204" pitchFamily="18" charset="0"/>
                <a:ea typeface="Cambria" panose="02040503050406030204" pitchFamily="18" charset="0"/>
              </a:rPr>
              <a:t>teljesítményértékelése</a:t>
            </a:r>
          </a:p>
          <a:p>
            <a:pPr algn="just">
              <a:lnSpc>
                <a:spcPct val="115000"/>
              </a:lnSpc>
            </a:pPr>
            <a:r>
              <a:rPr lang="hu-HU" sz="2600" dirty="0">
                <a:latin typeface="Cambria" panose="02040503050406030204" pitchFamily="18" charset="0"/>
                <a:ea typeface="Cambria" panose="02040503050406030204" pitchFamily="18" charset="0"/>
              </a:rPr>
              <a:t>A </a:t>
            </a:r>
            <a:r>
              <a:rPr lang="hu-HU" sz="2600" b="1" dirty="0">
                <a:latin typeface="Cambria" panose="02040503050406030204" pitchFamily="18" charset="0"/>
                <a:ea typeface="Cambria" panose="02040503050406030204" pitchFamily="18" charset="0"/>
              </a:rPr>
              <a:t>TÉR szempontjából releváns intézményi szabályozó dokumentumok </a:t>
            </a:r>
            <a:r>
              <a:rPr lang="hu-HU" sz="2600" dirty="0">
                <a:latin typeface="Cambria" panose="02040503050406030204" pitchFamily="18" charset="0"/>
                <a:ea typeface="Cambria" panose="02040503050406030204" pitchFamily="18" charset="0"/>
              </a:rPr>
              <a:t>(pedagógiai program, munkaterv, szervezeti és működési szabályzat, iratkezelési szabályzat, továbbképzési program) </a:t>
            </a:r>
            <a:r>
              <a:rPr lang="hu-HU" sz="2600" b="1" dirty="0">
                <a:latin typeface="Cambria" panose="02040503050406030204" pitchFamily="18" charset="0"/>
                <a:ea typeface="Cambria" panose="02040503050406030204" pitchFamily="18" charset="0"/>
              </a:rPr>
              <a:t>felülvizsgálatát érintő kérdései</a:t>
            </a:r>
          </a:p>
          <a:p>
            <a:pPr algn="just">
              <a:lnSpc>
                <a:spcPct val="115000"/>
              </a:lnSpc>
            </a:pPr>
            <a:r>
              <a:rPr lang="hu-HU" sz="2600" dirty="0">
                <a:latin typeface="Cambria" panose="02040503050406030204" pitchFamily="18" charset="0"/>
                <a:ea typeface="Cambria" panose="02040503050406030204" pitchFamily="18" charset="0"/>
              </a:rPr>
              <a:t>A </a:t>
            </a:r>
            <a:r>
              <a:rPr lang="hu-HU" sz="2600" b="1" dirty="0">
                <a:latin typeface="Cambria" panose="02040503050406030204" pitchFamily="18" charset="0"/>
                <a:ea typeface="Cambria" panose="02040503050406030204" pitchFamily="18" charset="0"/>
              </a:rPr>
              <a:t>TÉR és a tanfelügyeleti ellenőrzés </a:t>
            </a:r>
            <a:r>
              <a:rPr lang="hu-HU" sz="2600" dirty="0">
                <a:latin typeface="Cambria" panose="02040503050406030204" pitchFamily="18" charset="0"/>
                <a:ea typeface="Cambria" panose="02040503050406030204" pitchFamily="18" charset="0"/>
              </a:rPr>
              <a:t>kapcsolódási pontjai  </a:t>
            </a:r>
          </a:p>
          <a:p>
            <a:pPr algn="just">
              <a:lnSpc>
                <a:spcPct val="115000"/>
              </a:lnSpc>
            </a:pPr>
            <a:r>
              <a:rPr lang="hu-HU" sz="2600" dirty="0">
                <a:latin typeface="Cambria" panose="02040503050406030204" pitchFamily="18" charset="0"/>
                <a:ea typeface="Cambria" panose="02040503050406030204" pitchFamily="18" charset="0"/>
              </a:rPr>
              <a:t>A </a:t>
            </a:r>
            <a:r>
              <a:rPr lang="hu-HU" sz="2600" b="1" dirty="0">
                <a:latin typeface="Cambria" panose="02040503050406030204" pitchFamily="18" charset="0"/>
                <a:ea typeface="Cambria" panose="02040503050406030204" pitchFamily="18" charset="0"/>
              </a:rPr>
              <a:t>teljesítményértékelés</a:t>
            </a:r>
            <a:r>
              <a:rPr lang="hu-HU" sz="2600" dirty="0">
                <a:latin typeface="Cambria" panose="02040503050406030204" pitchFamily="18" charset="0"/>
                <a:ea typeface="Cambria" panose="02040503050406030204" pitchFamily="18" charset="0"/>
              </a:rPr>
              <a:t> </a:t>
            </a:r>
            <a:r>
              <a:rPr lang="hu-HU" sz="2600" b="1" dirty="0">
                <a:latin typeface="Cambria" panose="02040503050406030204" pitchFamily="18" charset="0"/>
                <a:ea typeface="Cambria" panose="02040503050406030204" pitchFamily="18" charset="0"/>
              </a:rPr>
              <a:t>és</a:t>
            </a:r>
            <a:r>
              <a:rPr lang="hu-HU" sz="2600" dirty="0">
                <a:latin typeface="Cambria" panose="02040503050406030204" pitchFamily="18" charset="0"/>
                <a:ea typeface="Cambria" panose="02040503050406030204" pitchFamily="18" charset="0"/>
              </a:rPr>
              <a:t> az </a:t>
            </a:r>
            <a:r>
              <a:rPr lang="hu-HU" sz="2600" b="1" dirty="0">
                <a:latin typeface="Cambria" panose="02040503050406030204" pitchFamily="18" charset="0"/>
                <a:ea typeface="Cambria" panose="02040503050406030204" pitchFamily="18" charset="0"/>
              </a:rPr>
              <a:t>intézményi önértékelés</a:t>
            </a:r>
            <a:r>
              <a:rPr lang="hu-HU" sz="2600" dirty="0">
                <a:latin typeface="Cambria" panose="02040503050406030204" pitchFamily="18" charset="0"/>
                <a:ea typeface="Cambria" panose="02040503050406030204" pitchFamily="18" charset="0"/>
              </a:rPr>
              <a:t> konnexiói </a:t>
            </a:r>
          </a:p>
          <a:p>
            <a:pPr algn="just">
              <a:lnSpc>
                <a:spcPct val="115000"/>
              </a:lnSpc>
            </a:pPr>
            <a:endParaRPr lang="hu-HU" sz="2600" b="1" dirty="0">
              <a:latin typeface="Cambria" panose="02040503050406030204" pitchFamily="18" charset="0"/>
              <a:ea typeface="Cambria" panose="02040503050406030204" pitchFamily="18" charset="0"/>
            </a:endParaRPr>
          </a:p>
          <a:p>
            <a:pPr algn="just">
              <a:lnSpc>
                <a:spcPct val="115000"/>
              </a:lnSpc>
            </a:pPr>
            <a:endParaRPr lang="hu-HU" sz="2600" dirty="0">
              <a:latin typeface="Cambria" panose="02040503050406030204" pitchFamily="18" charset="0"/>
              <a:ea typeface="Cambria" panose="02040503050406030204" pitchFamily="18" charset="0"/>
            </a:endParaRPr>
          </a:p>
          <a:p>
            <a:pPr rtl="0"/>
            <a:endParaRPr lang="hu" sz="260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75421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1293813" y="308992"/>
            <a:ext cx="9601200" cy="815752"/>
          </a:xfrm>
        </p:spPr>
        <p:txBody>
          <a:bodyPr rtlCol="0">
            <a:normAutofit/>
          </a:bodyPr>
          <a:lstStyle/>
          <a:p>
            <a:pPr rtl="0"/>
            <a:r>
              <a:rPr lang="hu" sz="4400" b="1" dirty="0">
                <a:latin typeface="Cambria" panose="02040503050406030204" pitchFamily="18" charset="0"/>
                <a:ea typeface="Cambria" panose="02040503050406030204" pitchFamily="18" charset="0"/>
              </a:rPr>
              <a:t>J</a:t>
            </a:r>
            <a:r>
              <a:rPr lang="hu-HU" sz="4400" b="1" dirty="0">
                <a:latin typeface="Cambria" panose="02040503050406030204" pitchFamily="18" charset="0"/>
                <a:ea typeface="Cambria" panose="02040503050406030204" pitchFamily="18" charset="0"/>
              </a:rPr>
              <a:t>o</a:t>
            </a:r>
            <a:r>
              <a:rPr lang="hu" sz="4400" b="1" dirty="0">
                <a:latin typeface="Cambria" panose="02040503050406030204" pitchFamily="18" charset="0"/>
                <a:ea typeface="Cambria" panose="02040503050406030204" pitchFamily="18" charset="0"/>
              </a:rPr>
              <a:t>gszabályi háttér</a:t>
            </a:r>
          </a:p>
        </p:txBody>
      </p:sp>
      <p:sp>
        <p:nvSpPr>
          <p:cNvPr id="14" name="Tartalom helye 13"/>
          <p:cNvSpPr>
            <a:spLocks noGrp="1"/>
          </p:cNvSpPr>
          <p:nvPr>
            <p:ph idx="1"/>
          </p:nvPr>
        </p:nvSpPr>
        <p:spPr>
          <a:xfrm>
            <a:off x="1293813" y="1340768"/>
            <a:ext cx="9841159" cy="5136232"/>
          </a:xfrm>
        </p:spPr>
        <p:txBody>
          <a:bodyPr rtlCol="0">
            <a:normAutofit fontScale="92500"/>
          </a:bodyPr>
          <a:lstStyle/>
          <a:p>
            <a:pPr fontAlgn="auto">
              <a:spcAft>
                <a:spcPts val="0"/>
              </a:spcAft>
              <a:buClr>
                <a:schemeClr val="accent3"/>
              </a:buClr>
              <a:defRPr/>
            </a:pPr>
            <a:r>
              <a:rPr lang="hu-HU" sz="2600" b="1" dirty="0">
                <a:latin typeface="Cambria" panose="02040503050406030204" pitchFamily="18" charset="0"/>
                <a:ea typeface="Cambria" panose="02040503050406030204" pitchFamily="18" charset="0"/>
              </a:rPr>
              <a:t>A pedagógusok új életpályájáról szóló 2023. évi LII. törvény (a továbbiakban: Púétv.)</a:t>
            </a:r>
          </a:p>
          <a:p>
            <a:pPr fontAlgn="auto">
              <a:spcAft>
                <a:spcPts val="0"/>
              </a:spcAft>
              <a:buClr>
                <a:schemeClr val="accent3"/>
              </a:buClr>
              <a:defRPr/>
            </a:pPr>
            <a:r>
              <a:rPr lang="hu-HU" sz="2600" dirty="0">
                <a:latin typeface="Cambria" panose="02040503050406030204" pitchFamily="18" charset="0"/>
                <a:ea typeface="Cambria" panose="02040503050406030204" pitchFamily="18" charset="0"/>
              </a:rPr>
              <a:t>A nemzeti köznevelésről szóló 2011. évi CXC. törvény (Nkt.) </a:t>
            </a:r>
          </a:p>
          <a:p>
            <a:pPr fontAlgn="auto">
              <a:spcAft>
                <a:spcPts val="0"/>
              </a:spcAft>
              <a:buClr>
                <a:schemeClr val="accent3"/>
              </a:buClr>
              <a:defRPr/>
            </a:pPr>
            <a:r>
              <a:rPr lang="hu-HU" sz="2600" dirty="0">
                <a:latin typeface="Cambria" panose="02040503050406030204" pitchFamily="18" charset="0"/>
                <a:ea typeface="Cambria" panose="02040503050406030204" pitchFamily="18" charset="0"/>
              </a:rPr>
              <a:t>A pedagógusok új életpályájáról szóló 2023. évi LII. törvény végrehajtásáról szóló 401/2023. (VIII. 30.) Korm. rendelet (Púétv. vhr.)</a:t>
            </a:r>
          </a:p>
          <a:p>
            <a:pPr fontAlgn="auto">
              <a:spcAft>
                <a:spcPts val="0"/>
              </a:spcAft>
              <a:buClr>
                <a:schemeClr val="accent3"/>
              </a:buClr>
              <a:defRPr/>
            </a:pPr>
            <a:r>
              <a:rPr lang="hu-HU" sz="2600" dirty="0">
                <a:latin typeface="Cambria" panose="02040503050406030204" pitchFamily="18" charset="0"/>
                <a:ea typeface="Cambria" panose="02040503050406030204" pitchFamily="18" charset="0"/>
              </a:rPr>
              <a:t>A Nemzeti alaptanterv kiadásáról, bevezetéséről és alkalmazásáról szóló 110/2012. (VI. 4.) Korm. rendelet (Nat)  </a:t>
            </a:r>
          </a:p>
          <a:p>
            <a:pPr fontAlgn="auto">
              <a:spcAft>
                <a:spcPts val="0"/>
              </a:spcAft>
              <a:buClr>
                <a:schemeClr val="accent3"/>
              </a:buClr>
              <a:defRPr/>
            </a:pPr>
            <a:r>
              <a:rPr lang="hu-HU" sz="2600" dirty="0">
                <a:latin typeface="Cambria" panose="02040503050406030204" pitchFamily="18" charset="0"/>
                <a:ea typeface="Cambria" panose="02040503050406030204" pitchFamily="18" charset="0"/>
              </a:rPr>
              <a:t>Az Óvodai nevelés országos alapprogramjáról szóló 363/2012. (XII. 17.) Korm. rendelet  </a:t>
            </a:r>
          </a:p>
          <a:p>
            <a:pPr fontAlgn="auto">
              <a:spcAft>
                <a:spcPts val="0"/>
              </a:spcAft>
              <a:buClr>
                <a:schemeClr val="accent3"/>
              </a:buClr>
              <a:defRPr/>
            </a:pPr>
            <a:r>
              <a:rPr lang="hu-HU" sz="2600" dirty="0">
                <a:latin typeface="Cambria" panose="02040503050406030204" pitchFamily="18" charset="0"/>
                <a:ea typeface="Cambria" panose="02040503050406030204" pitchFamily="18" charset="0"/>
              </a:rPr>
              <a:t>A nevelési-oktatási intézmények működéséről és a köznevelési intézmények névhasználatáról szóló 20/2012. (VIII. 31.) EMMI rendelet (Műkr.) </a:t>
            </a:r>
          </a:p>
        </p:txBody>
      </p:sp>
    </p:spTree>
    <p:extLst>
      <p:ext uri="{BB962C8B-B14F-4D97-AF65-F5344CB8AC3E}">
        <p14:creationId xmlns:p14="http://schemas.microsoft.com/office/powerpoint/2010/main" val="210164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569813" y="104191"/>
            <a:ext cx="10945216" cy="1524609"/>
          </a:xfrm>
        </p:spPr>
        <p:txBody>
          <a:bodyPr rtlCol="0">
            <a:noAutofit/>
          </a:bodyPr>
          <a:lstStyle/>
          <a:p>
            <a:pPr algn="ctr" rtl="0"/>
            <a:r>
              <a:rPr lang="hu-HU" sz="4400" b="1" dirty="0">
                <a:latin typeface="Cambria" panose="02040503050406030204" pitchFamily="18" charset="0"/>
              </a:rPr>
              <a:t>A teljesítményértékelés lefolytatásának jogszabályi háttere </a:t>
            </a:r>
          </a:p>
        </p:txBody>
      </p:sp>
      <p:sp>
        <p:nvSpPr>
          <p:cNvPr id="14" name="Tartalom helye 13"/>
          <p:cNvSpPr>
            <a:spLocks noGrp="1"/>
          </p:cNvSpPr>
          <p:nvPr>
            <p:ph idx="1"/>
          </p:nvPr>
        </p:nvSpPr>
        <p:spPr>
          <a:xfrm>
            <a:off x="765820" y="1772816"/>
            <a:ext cx="10841234" cy="4680521"/>
          </a:xfrm>
        </p:spPr>
        <p:txBody>
          <a:bodyPr rtlCol="0">
            <a:normAutofit/>
          </a:bodyPr>
          <a:lstStyle/>
          <a:p>
            <a:pPr algn="just">
              <a:lnSpc>
                <a:spcPct val="107000"/>
              </a:lnSpc>
              <a:spcBef>
                <a:spcPts val="1200"/>
              </a:spcBef>
            </a:pPr>
            <a:r>
              <a:rPr lang="hu-HU" b="1" i="1" dirty="0">
                <a:latin typeface="Cambria" panose="02040503050406030204" pitchFamily="18" charset="0"/>
              </a:rPr>
              <a:t>A pedagógusok teljesítményértékeléséről szóló 18/2024. (IV. 4.) BM rendelet (TÉR rend.)</a:t>
            </a:r>
          </a:p>
          <a:p>
            <a:pPr marL="630049" indent="-447541" algn="just">
              <a:lnSpc>
                <a:spcPct val="107000"/>
              </a:lnSpc>
              <a:spcBef>
                <a:spcPts val="1200"/>
              </a:spcBef>
              <a:buFont typeface="Wingdings" panose="05000000000000000000" pitchFamily="2" charset="2"/>
              <a:buChar char="q"/>
            </a:pPr>
            <a:r>
              <a:rPr lang="hu-HU" dirty="0">
                <a:latin typeface="Cambria" panose="02040503050406030204" pitchFamily="18" charset="0"/>
              </a:rPr>
              <a:t>végrehajtási rendeletre utaló rendelkezés: Púétv. 155. § (2) bek. </a:t>
            </a:r>
          </a:p>
          <a:p>
            <a:pPr marL="630049" indent="-447541" algn="just">
              <a:lnSpc>
                <a:spcPct val="107000"/>
              </a:lnSpc>
              <a:spcBef>
                <a:spcPts val="1200"/>
              </a:spcBef>
              <a:buFont typeface="Wingdings" panose="05000000000000000000" pitchFamily="2" charset="2"/>
              <a:buChar char="q"/>
            </a:pPr>
            <a:r>
              <a:rPr lang="hu-HU" dirty="0">
                <a:latin typeface="Cambria" panose="02040503050406030204" pitchFamily="18" charset="0"/>
              </a:rPr>
              <a:t>alapjogszabály: Púétv. 98. § (3) bek.   </a:t>
            </a:r>
          </a:p>
          <a:p>
            <a:pPr marL="630049" indent="-447541" algn="just">
              <a:lnSpc>
                <a:spcPct val="107000"/>
              </a:lnSpc>
              <a:spcBef>
                <a:spcPts val="1200"/>
              </a:spcBef>
              <a:buFont typeface="Wingdings" panose="05000000000000000000" pitchFamily="2" charset="2"/>
              <a:buChar char="q"/>
            </a:pPr>
            <a:r>
              <a:rPr lang="hu-HU" dirty="0">
                <a:latin typeface="Cambria" panose="02040503050406030204" pitchFamily="18" charset="0"/>
              </a:rPr>
              <a:t>hatályba lépés: 2024. június 1. </a:t>
            </a:r>
          </a:p>
          <a:p>
            <a:pPr marL="630049" indent="-447541" algn="just">
              <a:lnSpc>
                <a:spcPct val="107000"/>
              </a:lnSpc>
              <a:spcBef>
                <a:spcPts val="1200"/>
              </a:spcBef>
              <a:buFont typeface="Wingdings" panose="05000000000000000000" pitchFamily="2" charset="2"/>
              <a:buChar char="q"/>
            </a:pPr>
            <a:r>
              <a:rPr lang="hu-HU" dirty="0">
                <a:latin typeface="Cambria" panose="02040503050406030204" pitchFamily="18" charset="0"/>
              </a:rPr>
              <a:t>átmeneti rendelkezés: Púétv. 160. § (7) bek. </a:t>
            </a:r>
          </a:p>
          <a:p>
            <a:pPr marL="630049" indent="-447541" algn="just">
              <a:lnSpc>
                <a:spcPct val="107000"/>
              </a:lnSpc>
              <a:spcBef>
                <a:spcPts val="1200"/>
              </a:spcBef>
              <a:buFont typeface="Wingdings" panose="05000000000000000000" pitchFamily="2" charset="2"/>
              <a:buChar char="q"/>
            </a:pPr>
            <a:r>
              <a:rPr lang="hu-HU" dirty="0">
                <a:latin typeface="Cambria" panose="02040503050406030204" pitchFamily="18" charset="0"/>
              </a:rPr>
              <a:t>koherencia: 	▸Nkt. 7. § (1) bek., 15/A. § </a:t>
            </a:r>
          </a:p>
          <a:p>
            <a:pPr marL="182508" indent="0" algn="just">
              <a:lnSpc>
                <a:spcPct val="107000"/>
              </a:lnSpc>
              <a:spcBef>
                <a:spcPts val="1200"/>
              </a:spcBef>
              <a:buNone/>
            </a:pPr>
            <a:r>
              <a:rPr lang="hu-HU" dirty="0">
                <a:latin typeface="Cambria" panose="02040503050406030204" pitchFamily="18" charset="0"/>
              </a:rPr>
              <a:t>			▸Púétv. vhr. 88. § (2) bek., 88/A. § (3) bek., 95/D. § </a:t>
            </a:r>
          </a:p>
          <a:p>
            <a:pPr marL="630049" indent="-447541" algn="just">
              <a:lnSpc>
                <a:spcPct val="107000"/>
              </a:lnSpc>
              <a:spcBef>
                <a:spcPts val="1200"/>
              </a:spcBef>
              <a:buFont typeface="Wingdings" panose="05000000000000000000" pitchFamily="2" charset="2"/>
              <a:buChar char="q"/>
            </a:pPr>
            <a:r>
              <a:rPr lang="hu-HU" u="sng" dirty="0">
                <a:latin typeface="Cambria" panose="02040503050406030204" pitchFamily="18" charset="0"/>
              </a:rPr>
              <a:t>Jogforrás</a:t>
            </a:r>
            <a:r>
              <a:rPr lang="hu-HU" dirty="0">
                <a:latin typeface="Cambria" panose="02040503050406030204" pitchFamily="18" charset="0"/>
              </a:rPr>
              <a:t>: Magyar Közlöny 2024/41. szám</a:t>
            </a:r>
          </a:p>
        </p:txBody>
      </p:sp>
    </p:spTree>
    <p:extLst>
      <p:ext uri="{BB962C8B-B14F-4D97-AF65-F5344CB8AC3E}">
        <p14:creationId xmlns:p14="http://schemas.microsoft.com/office/powerpoint/2010/main" val="3927544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artalom helye 2" descr="A képen szöveg, képernyőkép, Weblap, Webhely látható&#10;&#10;Automatikusan generált leírás">
            <a:extLst>
              <a:ext uri="{FF2B5EF4-FFF2-40B4-BE49-F238E27FC236}">
                <a16:creationId xmlns:a16="http://schemas.microsoft.com/office/drawing/2014/main" id="{FF3488D6-2D9A-498E-4453-C801501B244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84683" y="1340769"/>
            <a:ext cx="8263766" cy="5400599"/>
          </a:xfrm>
          <a:noFill/>
        </p:spPr>
      </p:pic>
      <p:sp>
        <p:nvSpPr>
          <p:cNvPr id="5" name="Cím 4">
            <a:extLst>
              <a:ext uri="{FF2B5EF4-FFF2-40B4-BE49-F238E27FC236}">
                <a16:creationId xmlns:a16="http://schemas.microsoft.com/office/drawing/2014/main" id="{AC351E37-E0DA-485A-886D-E035A34702D2}"/>
              </a:ext>
            </a:extLst>
          </p:cNvPr>
          <p:cNvSpPr>
            <a:spLocks noGrp="1"/>
          </p:cNvSpPr>
          <p:nvPr>
            <p:ph type="title"/>
          </p:nvPr>
        </p:nvSpPr>
        <p:spPr>
          <a:xfrm>
            <a:off x="905669" y="25247"/>
            <a:ext cx="10328663" cy="1315522"/>
          </a:xfrm>
        </p:spPr>
        <p:txBody>
          <a:bodyPr>
            <a:normAutofit/>
          </a:bodyPr>
          <a:lstStyle/>
          <a:p>
            <a:r>
              <a:rPr lang="hu-HU" sz="4400" b="1" dirty="0">
                <a:latin typeface="Cambria" panose="02040503050406030204" pitchFamily="18" charset="0"/>
              </a:rPr>
              <a:t>A teljesítményértékelés lefolytatásának módszertani háttere </a:t>
            </a:r>
            <a:endParaRPr lang="hu-HU" sz="4400" dirty="0"/>
          </a:p>
        </p:txBody>
      </p:sp>
    </p:spTree>
    <p:extLst>
      <p:ext uri="{BB962C8B-B14F-4D97-AF65-F5344CB8AC3E}">
        <p14:creationId xmlns:p14="http://schemas.microsoft.com/office/powerpoint/2010/main" val="320735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836173" y="132319"/>
            <a:ext cx="10345215" cy="992425"/>
          </a:xfrm>
        </p:spPr>
        <p:txBody>
          <a:bodyPr rtlCol="0">
            <a:noAutofit/>
          </a:bodyPr>
          <a:lstStyle/>
          <a:p>
            <a:pPr rtl="0"/>
            <a:r>
              <a:rPr lang="hu-HU" altLang="hu-HU" sz="4400" b="1" dirty="0">
                <a:latin typeface="Cambria" panose="02040503050406030204" pitchFamily="18" charset="0"/>
                <a:ea typeface="Cambria" panose="02040503050406030204" pitchFamily="18" charset="0"/>
              </a:rPr>
              <a:t>A</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teljesítményértékelés céljai</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809298" y="1484784"/>
            <a:ext cx="10946871" cy="4968552"/>
          </a:xfrm>
        </p:spPr>
        <p:txBody>
          <a:bodyPr rtlCol="0">
            <a:noAutofit/>
          </a:bodyPr>
          <a:lstStyle/>
          <a:p>
            <a:pPr>
              <a:buClr>
                <a:schemeClr val="accent3"/>
              </a:buClr>
              <a:defRPr/>
            </a:pPr>
            <a:r>
              <a:rPr lang="hu-HU" dirty="0">
                <a:latin typeface="Cambria" panose="02040503050406030204" pitchFamily="18" charset="0"/>
                <a:ea typeface="Cambria" panose="02040503050406030204" pitchFamily="18" charset="0"/>
              </a:rPr>
              <a:t>Új </a:t>
            </a:r>
            <a:r>
              <a:rPr lang="hu-HU" b="1" dirty="0">
                <a:latin typeface="Cambria" panose="02040503050406030204" pitchFamily="18" charset="0"/>
                <a:ea typeface="Cambria" panose="02040503050406030204" pitchFamily="18" charset="0"/>
              </a:rPr>
              <a:t>rendszerszintű</a:t>
            </a:r>
            <a:r>
              <a:rPr lang="hu-HU" dirty="0">
                <a:latin typeface="Cambria" panose="02040503050406030204" pitchFamily="18" charset="0"/>
                <a:ea typeface="Cambria" panose="02040503050406030204" pitchFamily="18" charset="0"/>
              </a:rPr>
              <a:t>, éves belső teljesítménymérés bevezetése.</a:t>
            </a:r>
          </a:p>
          <a:p>
            <a:pPr marL="0" indent="0">
              <a:buClr>
                <a:schemeClr val="accent3"/>
              </a:buClr>
              <a:buNone/>
              <a:defRPr/>
            </a:pPr>
            <a:endParaRPr lang="hu-HU" sz="200" dirty="0">
              <a:latin typeface="Cambria" panose="02040503050406030204" pitchFamily="18" charset="0"/>
              <a:ea typeface="Cambria" panose="02040503050406030204" pitchFamily="18" charset="0"/>
            </a:endParaRPr>
          </a:p>
          <a:p>
            <a:pPr>
              <a:buClr>
                <a:schemeClr val="accent3"/>
              </a:buClr>
              <a:defRPr/>
            </a:pPr>
            <a:r>
              <a:rPr lang="hu-HU" dirty="0">
                <a:latin typeface="Cambria" panose="02040503050406030204" pitchFamily="18" charset="0"/>
                <a:ea typeface="Cambria" panose="02040503050406030204" pitchFamily="18" charset="0"/>
              </a:rPr>
              <a:t>A köznevelési intézményen belül a </a:t>
            </a:r>
            <a:r>
              <a:rPr lang="hu-HU" b="1" dirty="0">
                <a:latin typeface="Cambria" panose="02040503050406030204" pitchFamily="18" charset="0"/>
                <a:ea typeface="Cambria" panose="02040503050406030204" pitchFamily="18" charset="0"/>
              </a:rPr>
              <a:t>minőségi munkavégzésre való ösztönzés</a:t>
            </a:r>
            <a:r>
              <a:rPr lang="hu-HU" dirty="0">
                <a:latin typeface="Cambria" panose="02040503050406030204" pitchFamily="18" charset="0"/>
                <a:ea typeface="Cambria" panose="02040503050406030204" pitchFamily="18" charset="0"/>
              </a:rPr>
              <a:t>. </a:t>
            </a:r>
          </a:p>
          <a:p>
            <a:pPr marL="0" indent="0">
              <a:buClr>
                <a:schemeClr val="accent3"/>
              </a:buClr>
              <a:buNone/>
              <a:defRPr/>
            </a:pPr>
            <a:endParaRPr lang="hu-HU" sz="200" dirty="0">
              <a:latin typeface="Cambria" panose="02040503050406030204" pitchFamily="18" charset="0"/>
              <a:ea typeface="Cambria" panose="02040503050406030204" pitchFamily="18" charset="0"/>
            </a:endParaRPr>
          </a:p>
          <a:p>
            <a:pPr>
              <a:buClr>
                <a:schemeClr val="accent3"/>
              </a:buClr>
              <a:defRPr/>
            </a:pPr>
            <a:r>
              <a:rPr lang="hu-HU" dirty="0">
                <a:latin typeface="Cambria" panose="02040503050406030204" pitchFamily="18" charset="0"/>
                <a:ea typeface="Cambria" panose="02040503050406030204" pitchFamily="18" charset="0"/>
              </a:rPr>
              <a:t>A </a:t>
            </a:r>
            <a:r>
              <a:rPr lang="hu-HU" b="1" dirty="0">
                <a:latin typeface="Cambria" panose="02040503050406030204" pitchFamily="18" charset="0"/>
                <a:ea typeface="Cambria" panose="02040503050406030204" pitchFamily="18" charset="0"/>
              </a:rPr>
              <a:t>meglévő értékelési formák egyszerűsítése</a:t>
            </a:r>
            <a:r>
              <a:rPr lang="hu-HU" dirty="0">
                <a:latin typeface="Cambria" panose="02040503050406030204" pitchFamily="18" charset="0"/>
                <a:ea typeface="Cambria" panose="02040503050406030204" pitchFamily="18" charset="0"/>
              </a:rPr>
              <a:t>. </a:t>
            </a:r>
          </a:p>
          <a:p>
            <a:pPr marL="0" indent="0">
              <a:buClr>
                <a:schemeClr val="accent3"/>
              </a:buClr>
              <a:buNone/>
              <a:defRPr/>
            </a:pPr>
            <a:endParaRPr lang="hu-HU" sz="200" dirty="0">
              <a:latin typeface="Cambria" panose="02040503050406030204" pitchFamily="18" charset="0"/>
              <a:ea typeface="Cambria" panose="02040503050406030204" pitchFamily="18" charset="0"/>
            </a:endParaRPr>
          </a:p>
          <a:p>
            <a:pPr>
              <a:buClr>
                <a:schemeClr val="accent3"/>
              </a:buClr>
              <a:defRPr/>
            </a:pPr>
            <a:r>
              <a:rPr lang="hu-HU" dirty="0">
                <a:latin typeface="Cambria" panose="02040503050406030204" pitchFamily="18" charset="0"/>
                <a:ea typeface="Cambria" panose="02040503050406030204" pitchFamily="18" charset="0"/>
              </a:rPr>
              <a:t>A </a:t>
            </a:r>
            <a:r>
              <a:rPr lang="hu-HU" b="1" dirty="0">
                <a:latin typeface="Cambria" panose="02040503050406030204" pitchFamily="18" charset="0"/>
                <a:ea typeface="Cambria" panose="02040503050406030204" pitchFamily="18" charset="0"/>
              </a:rPr>
              <a:t>belső és külső értékelések szakmai és jogszabályi összehangolása</a:t>
            </a:r>
            <a:r>
              <a:rPr lang="hu-HU" dirty="0">
                <a:latin typeface="Cambria" panose="02040503050406030204" pitchFamily="18" charset="0"/>
                <a:ea typeface="Cambria" panose="02040503050406030204" pitchFamily="18" charset="0"/>
              </a:rPr>
              <a:t>, a különböző értékelési formák eredményeinek becsatornázása.  </a:t>
            </a:r>
          </a:p>
          <a:p>
            <a:pPr marL="0" indent="0">
              <a:buClr>
                <a:schemeClr val="accent3"/>
              </a:buClr>
              <a:buNone/>
              <a:defRPr/>
            </a:pPr>
            <a:endParaRPr lang="hu-HU" sz="200" dirty="0">
              <a:latin typeface="Cambria" panose="02040503050406030204" pitchFamily="18" charset="0"/>
              <a:ea typeface="Cambria" panose="02040503050406030204" pitchFamily="18" charset="0"/>
            </a:endParaRPr>
          </a:p>
          <a:p>
            <a:pPr>
              <a:buClr>
                <a:schemeClr val="accent3"/>
              </a:buClr>
              <a:defRPr/>
            </a:pPr>
            <a:r>
              <a:rPr lang="hu-HU" dirty="0">
                <a:latin typeface="Cambria" panose="02040503050406030204" pitchFamily="18" charset="0"/>
                <a:ea typeface="Cambria" panose="02040503050406030204" pitchFamily="18" charset="0"/>
              </a:rPr>
              <a:t>Az objektív kritériumok szerint értékelt pedagógusok minőségi többlettevékenységének </a:t>
            </a:r>
            <a:r>
              <a:rPr lang="hu-HU" b="1" dirty="0">
                <a:latin typeface="Cambria" panose="02040503050406030204" pitchFamily="18" charset="0"/>
                <a:ea typeface="Cambria" panose="02040503050406030204" pitchFamily="18" charset="0"/>
              </a:rPr>
              <a:t>magasabb illetmény</a:t>
            </a:r>
            <a:r>
              <a:rPr lang="hu-HU" dirty="0">
                <a:latin typeface="Cambria" panose="02040503050406030204" pitchFamily="18" charset="0"/>
                <a:ea typeface="Cambria" panose="02040503050406030204" pitchFamily="18" charset="0"/>
              </a:rPr>
              <a:t>ben történő realizálása az értékelést követő tanévben.  </a:t>
            </a:r>
          </a:p>
          <a:p>
            <a:pPr>
              <a:buClr>
                <a:schemeClr val="accent3"/>
              </a:buClr>
              <a:defRPr/>
            </a:pPr>
            <a:endParaRPr lang="hu-H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06435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836173" y="132319"/>
            <a:ext cx="10345215" cy="1368152"/>
          </a:xfrm>
        </p:spPr>
        <p:txBody>
          <a:bodyPr rtlCol="0">
            <a:noAutofit/>
          </a:bodyPr>
          <a:lstStyle/>
          <a:p>
            <a:pPr rtl="0"/>
            <a:r>
              <a:rPr lang="hu-HU" altLang="hu-HU" sz="4400" b="1" dirty="0">
                <a:latin typeface="Cambria" panose="02040503050406030204" pitchFamily="18" charset="0"/>
                <a:ea typeface="Cambria" panose="02040503050406030204" pitchFamily="18" charset="0"/>
              </a:rPr>
              <a:t>A</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teljesítményértékelés </a:t>
            </a:r>
            <a:r>
              <a:rPr lang="hu-HU" altLang="hu-HU" sz="4400" dirty="0">
                <a:latin typeface="Cambria" panose="02040503050406030204" pitchFamily="18" charset="0"/>
                <a:ea typeface="Cambria" panose="02040503050406030204" pitchFamily="18" charset="0"/>
              </a:rPr>
              <a:t>törvényi keretszabályai </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836173" y="1500471"/>
            <a:ext cx="10846433" cy="4896544"/>
          </a:xfrm>
        </p:spPr>
        <p:txBody>
          <a:bodyPr rtlCol="0">
            <a:noAutofit/>
          </a:bodyPr>
          <a:lstStyle/>
          <a:p>
            <a:pPr>
              <a:buClr>
                <a:schemeClr val="accent3"/>
              </a:buClr>
              <a:defRPr/>
            </a:pPr>
            <a:r>
              <a:rPr lang="hu-HU" b="0" i="0" u="none" strike="noStrike" dirty="0">
                <a:solidFill>
                  <a:srgbClr val="000000"/>
                </a:solidFill>
                <a:effectLst/>
                <a:latin typeface="Cambria" panose="02040503050406030204" pitchFamily="18" charset="0"/>
              </a:rPr>
              <a:t>A munkáltató minden évben köteles a köznevelésért felelős miniszter rendeletében meghatározott szabályok szerint értékelni a pedagógus és a pedagógus szakképesítéssel vagy szakképzettséggel rendelkező nevelő-oktató munkát </a:t>
            </a:r>
            <a:r>
              <a:rPr lang="hu-HU" dirty="0">
                <a:solidFill>
                  <a:srgbClr val="000000"/>
                </a:solidFill>
                <a:latin typeface="Cambria" panose="02040503050406030204" pitchFamily="18" charset="0"/>
              </a:rPr>
              <a:t>közvetlenül segítő munkakörben foglalkoztatott teljesítményét [Púétv. 98. § (3) bek.].  </a:t>
            </a:r>
          </a:p>
          <a:p>
            <a:pPr fontAlgn="auto">
              <a:spcAft>
                <a:spcPts val="0"/>
              </a:spcAft>
              <a:buClr>
                <a:schemeClr val="accent3"/>
              </a:buClr>
              <a:defRPr/>
            </a:pPr>
            <a:r>
              <a:rPr lang="hu-HU" b="1" dirty="0">
                <a:latin typeface="Cambria" panose="02040503050406030204" pitchFamily="18" charset="0"/>
                <a:ea typeface="Cambria" panose="02040503050406030204" pitchFamily="18" charset="0"/>
              </a:rPr>
              <a:t>A munkáltató </a:t>
            </a:r>
            <a:r>
              <a:rPr lang="hu-HU" dirty="0">
                <a:latin typeface="Cambria" panose="02040503050406030204" pitchFamily="18" charset="0"/>
                <a:ea typeface="Cambria" panose="02040503050406030204" pitchFamily="18" charset="0"/>
              </a:rPr>
              <a:t>a teljesítményértékelés szabályainak alkalmazásával </a:t>
            </a:r>
            <a:r>
              <a:rPr lang="hu-HU" b="1" dirty="0">
                <a:latin typeface="Cambria" panose="02040503050406030204" pitchFamily="18" charset="0"/>
                <a:ea typeface="Cambria" panose="02040503050406030204" pitchFamily="18" charset="0"/>
              </a:rPr>
              <a:t>a pedagógus munkavégzése színvonalát</a:t>
            </a:r>
            <a:r>
              <a:rPr lang="hu-HU" dirty="0">
                <a:latin typeface="Cambria" panose="02040503050406030204" pitchFamily="18" charset="0"/>
                <a:ea typeface="Cambria" panose="02040503050406030204" pitchFamily="18" charset="0"/>
              </a:rPr>
              <a:t>, az általa nyújtott munkateljesítményt </a:t>
            </a:r>
            <a:r>
              <a:rPr lang="hu-HU" b="1" dirty="0">
                <a:latin typeface="Cambria" panose="02040503050406030204" pitchFamily="18" charset="0"/>
                <a:ea typeface="Cambria" panose="02040503050406030204" pitchFamily="18" charset="0"/>
              </a:rPr>
              <a:t>első alkalommal óvodában a 2024. szeptember 1. és 2025. június 30. közötti időszakra </a:t>
            </a:r>
            <a:r>
              <a:rPr lang="hu-HU" b="1" dirty="0">
                <a:solidFill>
                  <a:srgbClr val="FF0000"/>
                </a:solidFill>
                <a:latin typeface="Cambria" panose="02040503050406030204" pitchFamily="18" charset="0"/>
                <a:ea typeface="Cambria" panose="02040503050406030204" pitchFamily="18" charset="0"/>
              </a:rPr>
              <a:t>2025. augusztus 15-ig</a:t>
            </a:r>
            <a:r>
              <a:rPr lang="hu-HU" b="1" dirty="0">
                <a:latin typeface="Cambria" panose="02040503050406030204" pitchFamily="18" charset="0"/>
                <a:ea typeface="Cambria" panose="02040503050406030204" pitchFamily="18" charset="0"/>
              </a:rPr>
              <a:t>, iskolában a 2024/2025. tanévre vonatkozóan </a:t>
            </a:r>
            <a:r>
              <a:rPr lang="hu-HU" b="1" dirty="0">
                <a:solidFill>
                  <a:srgbClr val="FF0000"/>
                </a:solidFill>
                <a:latin typeface="Cambria" panose="02040503050406030204" pitchFamily="18" charset="0"/>
                <a:ea typeface="Cambria" panose="02040503050406030204" pitchFamily="18" charset="0"/>
              </a:rPr>
              <a:t>2025. június 30. napjáig </a:t>
            </a:r>
            <a:r>
              <a:rPr lang="hu-HU" b="1" dirty="0">
                <a:latin typeface="Cambria" panose="02040503050406030204" pitchFamily="18" charset="0"/>
                <a:ea typeface="Cambria" panose="02040503050406030204" pitchFamily="18" charset="0"/>
              </a:rPr>
              <a:t>értékeli. </a:t>
            </a:r>
            <a:r>
              <a:rPr lang="hu-HU" dirty="0">
                <a:latin typeface="Cambria" panose="02040503050406030204" pitchFamily="18" charset="0"/>
                <a:ea typeface="Cambria" panose="02040503050406030204" pitchFamily="18" charset="0"/>
              </a:rPr>
              <a:t>A teljesítményértékelés eredményeként a munkáltató első alkalommal a </a:t>
            </a:r>
            <a:r>
              <a:rPr lang="hu-HU" b="1" dirty="0">
                <a:latin typeface="Cambria" panose="02040503050406030204" pitchFamily="18" charset="0"/>
                <a:ea typeface="Cambria" panose="02040503050406030204" pitchFamily="18" charset="0"/>
              </a:rPr>
              <a:t>2025/2026. </a:t>
            </a:r>
            <a:r>
              <a:rPr lang="hu-HU" dirty="0">
                <a:latin typeface="Cambria" panose="02040503050406030204" pitchFamily="18" charset="0"/>
                <a:ea typeface="Cambria" panose="02040503050406030204" pitchFamily="18" charset="0"/>
              </a:rPr>
              <a:t>nevelési évtől, </a:t>
            </a:r>
            <a:r>
              <a:rPr lang="hu-HU" b="1" dirty="0">
                <a:latin typeface="Cambria" panose="02040503050406030204" pitchFamily="18" charset="0"/>
                <a:ea typeface="Cambria" panose="02040503050406030204" pitchFamily="18" charset="0"/>
              </a:rPr>
              <a:t>tanévtől</a:t>
            </a:r>
            <a:r>
              <a:rPr lang="hu-HU" dirty="0">
                <a:latin typeface="Cambria" panose="02040503050406030204" pitchFamily="18" charset="0"/>
                <a:ea typeface="Cambria" panose="02040503050406030204" pitchFamily="18" charset="0"/>
              </a:rPr>
              <a:t> állapíthat meg differenciált illetményt [Púétv. 160. § (7) bek., TÉR rend. 5. § (4) bek.]. </a:t>
            </a:r>
          </a:p>
          <a:p>
            <a:pPr fontAlgn="auto">
              <a:spcAft>
                <a:spcPts val="0"/>
              </a:spcAft>
              <a:buClr>
                <a:schemeClr val="accent3"/>
              </a:buClr>
              <a:defRPr/>
            </a:pPr>
            <a:r>
              <a:rPr lang="hu-HU" u="sng" dirty="0">
                <a:latin typeface="Cambria" panose="02040503050406030204" pitchFamily="18" charset="0"/>
                <a:ea typeface="Cambria" panose="02040503050406030204" pitchFamily="18" charset="0"/>
              </a:rPr>
              <a:t>Koherencia</a:t>
            </a:r>
            <a:r>
              <a:rPr lang="hu-HU" dirty="0">
                <a:latin typeface="Cambria" panose="02040503050406030204" pitchFamily="18" charset="0"/>
                <a:ea typeface="Cambria" panose="02040503050406030204" pitchFamily="18" charset="0"/>
              </a:rPr>
              <a:t>: Púétv. 155. § (2) bek. </a:t>
            </a:r>
          </a:p>
          <a:p>
            <a:pPr fontAlgn="auto">
              <a:spcAft>
                <a:spcPts val="0"/>
              </a:spcAft>
              <a:buClr>
                <a:schemeClr val="accent3"/>
              </a:buClr>
              <a:defRPr/>
            </a:pPr>
            <a:endParaRPr lang="hu-H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3632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09836" y="692696"/>
            <a:ext cx="10585176"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pedagógusok </a:t>
            </a:r>
            <a:r>
              <a:rPr lang="hu-HU" altLang="hu-HU" sz="4400" b="1" dirty="0">
                <a:latin typeface="Cambria" panose="02040503050406030204" pitchFamily="18" charset="0"/>
                <a:ea typeface="Cambria" panose="02040503050406030204" pitchFamily="18" charset="0"/>
              </a:rPr>
              <a:t>teljesítményértékelésére</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vonatkozó szabályok hatálya</a:t>
            </a:r>
            <a:r>
              <a:rPr lang="hu-HU" altLang="hu-HU" sz="4400" dirty="0">
                <a:latin typeface="Cambria" panose="02040503050406030204" pitchFamily="18" charset="0"/>
                <a:ea typeface="Cambria" panose="02040503050406030204" pitchFamily="18" charset="0"/>
              </a:rPr>
              <a:t> </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909836" y="1628800"/>
            <a:ext cx="10297144" cy="4907849"/>
          </a:xfrm>
        </p:spPr>
        <p:txBody>
          <a:bodyPr rtlCol="0">
            <a:normAutofit/>
          </a:bodyPr>
          <a:lstStyle/>
          <a:p>
            <a:pPr fontAlgn="auto">
              <a:spcAft>
                <a:spcPts val="0"/>
              </a:spcAft>
              <a:buClr>
                <a:schemeClr val="accent3"/>
              </a:buClr>
              <a:defRPr/>
            </a:pPr>
            <a:r>
              <a:rPr lang="hu-HU" dirty="0">
                <a:latin typeface="Cambria" panose="02040503050406030204" pitchFamily="18" charset="0"/>
                <a:ea typeface="Cambria" panose="02040503050406030204" pitchFamily="18" charset="0"/>
              </a:rPr>
              <a:t>A teljesítményértékelés </a:t>
            </a:r>
            <a:r>
              <a:rPr lang="hu-HU" b="1" dirty="0">
                <a:latin typeface="Cambria" panose="02040503050406030204" pitchFamily="18" charset="0"/>
                <a:ea typeface="Cambria" panose="02040503050406030204" pitchFamily="18" charset="0"/>
              </a:rPr>
              <a:t>személyi hatály</a:t>
            </a:r>
            <a:r>
              <a:rPr lang="hu-HU" dirty="0">
                <a:latin typeface="Cambria" panose="02040503050406030204" pitchFamily="18" charset="0"/>
                <a:ea typeface="Cambria" panose="02040503050406030204" pitchFamily="18" charset="0"/>
              </a:rPr>
              <a:t>a – a Gyakornok fizetési fokozatba sorolt alkalmazottak kivételével – a </a:t>
            </a:r>
            <a:r>
              <a:rPr lang="hu-HU" b="1" dirty="0">
                <a:latin typeface="Cambria" panose="02040503050406030204" pitchFamily="18" charset="0"/>
                <a:ea typeface="Cambria" panose="02040503050406030204" pitchFamily="18" charset="0"/>
              </a:rPr>
              <a:t>pedagógusok előmeneteli rendszerének hatálya alá tartozó személyekre terjed ki</a:t>
            </a:r>
            <a:r>
              <a:rPr lang="hu-HU" dirty="0">
                <a:latin typeface="Cambria" panose="02040503050406030204" pitchFamily="18" charset="0"/>
                <a:ea typeface="Cambria" panose="02040503050406030204" pitchFamily="18" charset="0"/>
              </a:rPr>
              <a:t>:</a:t>
            </a:r>
          </a:p>
          <a:p>
            <a:pPr marL="0" indent="0" fontAlgn="auto">
              <a:spcAft>
                <a:spcPts val="0"/>
              </a:spcAft>
              <a:buClr>
                <a:schemeClr val="accent3"/>
              </a:buClr>
              <a:buFont typeface="Arial" panose="020B0604020202020204" pitchFamily="34" charset="0"/>
              <a:buNone/>
              <a:tabLst>
                <a:tab pos="265113" algn="l"/>
              </a:tabLst>
              <a:defRPr/>
            </a:pPr>
            <a:r>
              <a:rPr lang="hu-HU" dirty="0">
                <a:latin typeface="Cambria" panose="02040503050406030204" pitchFamily="18" charset="0"/>
                <a:ea typeface="Cambria" panose="02040503050406030204" pitchFamily="18" charset="0"/>
              </a:rPr>
              <a:t>	ad1) pedagógus-munkakörben alkalmazottak, </a:t>
            </a:r>
          </a:p>
          <a:p>
            <a:pPr marL="0" indent="0" fontAlgn="auto">
              <a:spcAft>
                <a:spcPts val="0"/>
              </a:spcAft>
              <a:buClr>
                <a:schemeClr val="accent3"/>
              </a:buClr>
              <a:buFont typeface="Arial" panose="020B0604020202020204" pitchFamily="34" charset="0"/>
              <a:buNone/>
              <a:tabLst>
                <a:tab pos="265113" algn="l"/>
              </a:tabLst>
              <a:defRPr/>
            </a:pPr>
            <a:r>
              <a:rPr lang="hu-HU" dirty="0">
                <a:latin typeface="Cambria" panose="02040503050406030204" pitchFamily="18" charset="0"/>
                <a:ea typeface="Cambria" panose="02040503050406030204" pitchFamily="18" charset="0"/>
              </a:rPr>
              <a:t>	ad2) pedagógus szakképzettséggel vagy szakképesítéssel rendelkező 	nevelő-oktató munkát közvetlenül segítők [Púétv. 98. § (3) bek.].</a:t>
            </a:r>
          </a:p>
          <a:p>
            <a:pPr fontAlgn="auto">
              <a:spcAft>
                <a:spcPts val="0"/>
              </a:spcAft>
              <a:buClr>
                <a:schemeClr val="accent3"/>
              </a:buClr>
              <a:defRPr/>
            </a:pPr>
            <a:r>
              <a:rPr lang="hu-HU" b="1" dirty="0">
                <a:latin typeface="Cambria" panose="02040503050406030204" pitchFamily="18" charset="0"/>
                <a:ea typeface="Cambria" panose="02040503050406030204" pitchFamily="18" charset="0"/>
              </a:rPr>
              <a:t>Időbeli hatály</a:t>
            </a:r>
            <a:r>
              <a:rPr lang="hu-HU" dirty="0">
                <a:latin typeface="Cambria" panose="02040503050406030204" pitchFamily="18" charset="0"/>
                <a:ea typeface="Cambria" panose="02040503050406030204" pitchFamily="18" charset="0"/>
              </a:rPr>
              <a:t>: </a:t>
            </a:r>
          </a:p>
          <a:p>
            <a:pPr indent="1588" fontAlgn="auto">
              <a:spcAft>
                <a:spcPts val="0"/>
              </a:spcAft>
              <a:buClr>
                <a:schemeClr val="accent3"/>
              </a:buClr>
              <a:buSzPct val="91000"/>
              <a:buFont typeface="Wingdings" pitchFamily="2" charset="2"/>
              <a:buChar char="q"/>
              <a:defRPr/>
            </a:pPr>
            <a:r>
              <a:rPr lang="hu-HU" dirty="0">
                <a:latin typeface="Cambria" panose="02040503050406030204" pitchFamily="18" charset="0"/>
                <a:ea typeface="Cambria" panose="02040503050406030204" pitchFamily="18" charset="0"/>
              </a:rPr>
              <a:t> a teljesítményértékelésre vonatkozó törvényi keretszabályok 2024. január 1. napján léptek hatályba [Púétv. 156. § (3) bek.], </a:t>
            </a:r>
          </a:p>
          <a:p>
            <a:pPr indent="1588" fontAlgn="auto">
              <a:spcAft>
                <a:spcPts val="0"/>
              </a:spcAft>
              <a:buClr>
                <a:schemeClr val="accent3"/>
              </a:buClr>
              <a:buSzPct val="91000"/>
              <a:buFont typeface="Wingdings" pitchFamily="2" charset="2"/>
              <a:buChar char="q"/>
              <a:defRPr/>
            </a:pPr>
            <a:r>
              <a:rPr lang="hu-HU" dirty="0">
                <a:latin typeface="Cambria" panose="02040503050406030204" pitchFamily="18" charset="0"/>
                <a:ea typeface="Cambria" panose="02040503050406030204" pitchFamily="18" charset="0"/>
              </a:rPr>
              <a:t> a </a:t>
            </a:r>
            <a:r>
              <a:rPr lang="hu-HU" b="1" dirty="0">
                <a:latin typeface="Cambria" panose="02040503050406030204" pitchFamily="18" charset="0"/>
                <a:ea typeface="Cambria" panose="02040503050406030204" pitchFamily="18" charset="0"/>
              </a:rPr>
              <a:t>teljesítményértékelést első ízben a 2024/2025. tanévben kell lefolytatni </a:t>
            </a:r>
            <a:r>
              <a:rPr lang="hu-HU" dirty="0">
                <a:latin typeface="Cambria" panose="02040503050406030204" pitchFamily="18" charset="0"/>
                <a:ea typeface="Cambria" panose="02040503050406030204" pitchFamily="18" charset="0"/>
              </a:rPr>
              <a:t>[Púétv. 160. § (7) bek.].   </a:t>
            </a:r>
          </a:p>
        </p:txBody>
      </p:sp>
    </p:spTree>
    <p:extLst>
      <p:ext uri="{BB962C8B-B14F-4D97-AF65-F5344CB8AC3E}">
        <p14:creationId xmlns:p14="http://schemas.microsoft.com/office/powerpoint/2010/main" val="692221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796044" y="692696"/>
            <a:ext cx="10873208"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a:t>
            </a:r>
            <a:r>
              <a:rPr lang="hu-HU" altLang="hu-HU" sz="4400" b="1" dirty="0">
                <a:latin typeface="Cambria" panose="02040503050406030204" pitchFamily="18" charset="0"/>
                <a:ea typeface="Cambria" panose="02040503050406030204" pitchFamily="18" charset="0"/>
              </a:rPr>
              <a:t>teljesítményértékelés személyi és technikai feltételei </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796044" y="1508448"/>
            <a:ext cx="10873208" cy="4907849"/>
          </a:xfrm>
        </p:spPr>
        <p:txBody>
          <a:bodyPr rtlCol="0">
            <a:noAutofit/>
          </a:bodyPr>
          <a:lstStyle/>
          <a:p>
            <a:pPr fontAlgn="auto">
              <a:spcAft>
                <a:spcPts val="0"/>
              </a:spcAft>
              <a:buClr>
                <a:schemeClr val="accent3"/>
              </a:buClr>
              <a:defRPr/>
            </a:pPr>
            <a:r>
              <a:rPr lang="hu-HU" b="1" dirty="0">
                <a:latin typeface="Cambria" panose="02040503050406030204" pitchFamily="18" charset="0"/>
                <a:ea typeface="Cambria" panose="02040503050406030204" pitchFamily="18" charset="0"/>
              </a:rPr>
              <a:t>Értékelő vezető</a:t>
            </a:r>
            <a:r>
              <a:rPr lang="hu-HU" dirty="0">
                <a:latin typeface="Cambria" panose="02040503050406030204" pitchFamily="18" charset="0"/>
                <a:ea typeface="Cambria" panose="02040503050406030204" pitchFamily="18" charset="0"/>
              </a:rPr>
              <a:t>: igazgató, főigazgató, az igazgató esetében a fenntartó kijelölt képviselője [TÉR rend. 2. § 2. pont]. </a:t>
            </a:r>
          </a:p>
          <a:p>
            <a:pPr fontAlgn="auto">
              <a:spcAft>
                <a:spcPts val="0"/>
              </a:spcAft>
              <a:buClr>
                <a:schemeClr val="accent3"/>
              </a:buClr>
              <a:defRPr/>
            </a:pPr>
            <a:r>
              <a:rPr lang="hu-HU" b="1" dirty="0">
                <a:latin typeface="Cambria" panose="02040503050406030204" pitchFamily="18" charset="0"/>
                <a:ea typeface="Cambria" panose="02040503050406030204" pitchFamily="18" charset="0"/>
              </a:rPr>
              <a:t>Közreműködő</a:t>
            </a:r>
            <a:r>
              <a:rPr lang="hu-HU" dirty="0">
                <a:latin typeface="Cambria" panose="02040503050406030204" pitchFamily="18" charset="0"/>
                <a:ea typeface="Cambria" panose="02040503050406030204" pitchFamily="18" charset="0"/>
              </a:rPr>
              <a:t>: igazgatóhelyettes, főigazgató-helyettes, tagintézmény-igazgató, intézményegység-vezető, tagintézményigazgató-helyettes, intézményegységvezető-helyettes, valamint az értékelendő személy munkaközösség-vezetői [TÉR rend. 2. § 3. pont]. </a:t>
            </a:r>
          </a:p>
          <a:p>
            <a:pPr fontAlgn="auto">
              <a:spcAft>
                <a:spcPts val="0"/>
              </a:spcAft>
              <a:buClr>
                <a:schemeClr val="accent3"/>
              </a:buClr>
              <a:defRPr/>
            </a:pPr>
            <a:r>
              <a:rPr lang="hu-HU" b="1" dirty="0">
                <a:latin typeface="Cambria" panose="02040503050406030204" pitchFamily="18" charset="0"/>
                <a:ea typeface="Cambria" panose="02040503050406030204" pitchFamily="18" charset="0"/>
              </a:rPr>
              <a:t>Teljesítményértékelési elektronikus rendszer</a:t>
            </a:r>
            <a:r>
              <a:rPr lang="hu-HU" dirty="0">
                <a:latin typeface="Cambria" panose="02040503050406030204" pitchFamily="18" charset="0"/>
                <a:ea typeface="Cambria" panose="02040503050406030204" pitchFamily="18" charset="0"/>
              </a:rPr>
              <a:t>: E-KRÉTA modul [TÉR rend. 2. § 5. pont]. </a:t>
            </a:r>
          </a:p>
          <a:p>
            <a:pPr fontAlgn="auto">
              <a:spcAft>
                <a:spcPts val="0"/>
              </a:spcAft>
              <a:buClr>
                <a:schemeClr val="accent3"/>
              </a:buClr>
              <a:defRPr/>
            </a:pPr>
            <a:r>
              <a:rPr lang="hu-HU" b="1" dirty="0">
                <a:latin typeface="Cambria" panose="02040503050406030204" pitchFamily="18" charset="0"/>
                <a:ea typeface="Cambria" panose="02040503050406030204" pitchFamily="18" charset="0"/>
              </a:rPr>
              <a:t>Teljesítményértékelési időszak:</a:t>
            </a:r>
          </a:p>
          <a:p>
            <a:pPr marL="342900" indent="-74613" fontAlgn="auto">
              <a:spcAft>
                <a:spcPts val="0"/>
              </a:spcAft>
              <a:buClr>
                <a:schemeClr val="accent3"/>
              </a:buClr>
              <a:buFont typeface="Wingdings" pitchFamily="2" charset="0"/>
              <a:buChar char="v"/>
              <a:defRPr/>
            </a:pPr>
            <a:r>
              <a:rPr lang="hu-HU" b="1" dirty="0">
                <a:latin typeface="Cambria" panose="02040503050406030204" pitchFamily="18" charset="0"/>
                <a:ea typeface="Cambria" panose="02040503050406030204" pitchFamily="18" charset="0"/>
              </a:rPr>
              <a:t> </a:t>
            </a:r>
            <a:r>
              <a:rPr lang="hu-HU" i="1" dirty="0">
                <a:latin typeface="Cambria" panose="02040503050406030204" pitchFamily="18" charset="0"/>
              </a:rPr>
              <a:t>óvodában: szeptember 1-július 15. (értékelés határideje: augusztus 15.)  </a:t>
            </a:r>
          </a:p>
          <a:p>
            <a:pPr marL="342900" indent="-74613" fontAlgn="auto">
              <a:spcAft>
                <a:spcPts val="0"/>
              </a:spcAft>
              <a:buClr>
                <a:schemeClr val="accent3"/>
              </a:buClr>
              <a:buFont typeface="Wingdings" pitchFamily="2" charset="0"/>
              <a:buChar char="v"/>
              <a:defRPr/>
            </a:pPr>
            <a:r>
              <a:rPr lang="hu-HU" i="1" dirty="0">
                <a:latin typeface="Cambria" panose="02040503050406030204" pitchFamily="18" charset="0"/>
                <a:ea typeface="Cambria" panose="02040503050406030204" pitchFamily="18" charset="0"/>
              </a:rPr>
              <a:t> iskolában: tanítási év (értékelés határideje: június 30.) </a:t>
            </a:r>
            <a:r>
              <a:rPr lang="hu-HU" dirty="0">
                <a:latin typeface="Cambria" panose="02040503050406030204" pitchFamily="18" charset="0"/>
                <a:ea typeface="Cambria" panose="02040503050406030204" pitchFamily="18" charset="0"/>
              </a:rPr>
              <a:t>[TÉR rend. 2. § 6. pont, 5. § (4) bek.]</a:t>
            </a:r>
          </a:p>
        </p:txBody>
      </p:sp>
    </p:spTree>
    <p:extLst>
      <p:ext uri="{BB962C8B-B14F-4D97-AF65-F5344CB8AC3E}">
        <p14:creationId xmlns:p14="http://schemas.microsoft.com/office/powerpoint/2010/main" val="5474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09836" y="620688"/>
            <a:ext cx="10873208"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Kitérő: az </a:t>
            </a:r>
            <a:r>
              <a:rPr lang="hu-HU" altLang="hu-HU" sz="4400" b="1" dirty="0">
                <a:latin typeface="Cambria" panose="02040503050406030204" pitchFamily="18" charset="0"/>
                <a:ea typeface="Cambria" panose="02040503050406030204" pitchFamily="18" charset="0"/>
              </a:rPr>
              <a:t>egyéb értékelendő személy </a:t>
            </a:r>
            <a:r>
              <a:rPr lang="hu-HU" altLang="hu-HU" sz="4400" dirty="0">
                <a:latin typeface="Cambria" panose="02040503050406030204" pitchFamily="18" charset="0"/>
                <a:ea typeface="Cambria" panose="02040503050406030204" pitchFamily="18" charset="0"/>
              </a:rPr>
              <a:t>fogalmi tisztázása</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897226" y="1556792"/>
            <a:ext cx="10669794" cy="4907849"/>
          </a:xfrm>
        </p:spPr>
        <p:txBody>
          <a:bodyPr rtlCol="0">
            <a:noAutofit/>
          </a:bodyPr>
          <a:lstStyle/>
          <a:p>
            <a:pPr fontAlgn="auto">
              <a:spcAft>
                <a:spcPts val="0"/>
              </a:spcAft>
              <a:buClr>
                <a:schemeClr val="accent3"/>
              </a:buClr>
              <a:defRPr/>
            </a:pPr>
            <a:r>
              <a:rPr lang="hu-HU" b="1" dirty="0">
                <a:latin typeface="Cambria" panose="02040503050406030204" pitchFamily="18" charset="0"/>
                <a:ea typeface="Cambria" panose="02040503050406030204" pitchFamily="18" charset="0"/>
              </a:rPr>
              <a:t>Egyéb értékelendő személy: </a:t>
            </a:r>
            <a:r>
              <a:rPr lang="hu-HU" dirty="0">
                <a:latin typeface="Cambria" panose="02040503050406030204" pitchFamily="18" charset="0"/>
                <a:ea typeface="Cambria" panose="02040503050406030204" pitchFamily="18" charset="0"/>
              </a:rPr>
              <a:t>a tankerületi központ által fenntartott köznevelési intézménynek az a pedagógus-munkakörben foglalkoztatottja, akinek az értékelésére nem a kinevezése szerinti feladatellátási helyen kerül sor.   </a:t>
            </a:r>
          </a:p>
          <a:p>
            <a:pPr fontAlgn="auto">
              <a:spcAft>
                <a:spcPts val="0"/>
              </a:spcAft>
              <a:buClr>
                <a:schemeClr val="accent3"/>
              </a:buClr>
              <a:defRPr/>
            </a:pPr>
            <a:r>
              <a:rPr lang="hu-HU" u="sng" dirty="0">
                <a:latin typeface="Cambria" panose="02040503050406030204" pitchFamily="18" charset="0"/>
                <a:ea typeface="Cambria" panose="02040503050406030204" pitchFamily="18" charset="0"/>
              </a:rPr>
              <a:t>Anyagi jogi jogforrás</a:t>
            </a:r>
            <a:r>
              <a:rPr lang="hu-HU" dirty="0">
                <a:latin typeface="Cambria" panose="02040503050406030204" pitchFamily="18" charset="0"/>
                <a:ea typeface="Cambria" panose="02040503050406030204" pitchFamily="18" charset="0"/>
              </a:rPr>
              <a:t>: Púétv. 68. § (4) bek. </a:t>
            </a:r>
          </a:p>
          <a:p>
            <a:pPr fontAlgn="auto">
              <a:spcAft>
                <a:spcPts val="0"/>
              </a:spcAft>
              <a:buClr>
                <a:schemeClr val="accent3"/>
              </a:buClr>
              <a:defRPr/>
            </a:pPr>
            <a:r>
              <a:rPr lang="hu-HU" u="sng" dirty="0">
                <a:latin typeface="Cambria" panose="02040503050406030204" pitchFamily="18" charset="0"/>
                <a:ea typeface="Cambria" panose="02040503050406030204" pitchFamily="18" charset="0"/>
              </a:rPr>
              <a:t>Jogintézmény</a:t>
            </a:r>
            <a:r>
              <a:rPr lang="hu-HU" dirty="0">
                <a:latin typeface="Cambria" panose="02040503050406030204" pitchFamily="18" charset="0"/>
                <a:ea typeface="Cambria" panose="02040503050406030204" pitchFamily="18" charset="0"/>
              </a:rPr>
              <a:t>: ‚vezénylés’ </a:t>
            </a:r>
          </a:p>
          <a:p>
            <a:pPr fontAlgn="auto">
              <a:spcAft>
                <a:spcPts val="0"/>
              </a:spcAft>
              <a:buClr>
                <a:schemeClr val="accent3"/>
              </a:buClr>
              <a:defRPr/>
            </a:pPr>
            <a:r>
              <a:rPr lang="hu-HU" u="sng" dirty="0">
                <a:latin typeface="Cambria" panose="02040503050406030204" pitchFamily="18" charset="0"/>
                <a:ea typeface="Cambria" panose="02040503050406030204" pitchFamily="18" charset="0"/>
              </a:rPr>
              <a:t>Processzuális rendelkezés</a:t>
            </a:r>
            <a:r>
              <a:rPr lang="hu-HU" dirty="0">
                <a:latin typeface="Cambria" panose="02040503050406030204" pitchFamily="18" charset="0"/>
                <a:ea typeface="Cambria" panose="02040503050406030204" pitchFamily="18" charset="0"/>
              </a:rPr>
              <a:t>:  </a:t>
            </a:r>
          </a:p>
          <a:p>
            <a:pPr indent="1588" fontAlgn="auto">
              <a:spcAft>
                <a:spcPts val="0"/>
              </a:spcAft>
              <a:buClr>
                <a:schemeClr val="accent3"/>
              </a:buClr>
              <a:buFont typeface="Wingdings" pitchFamily="2" charset="2"/>
              <a:buChar char="v"/>
              <a:tabLst>
                <a:tab pos="569913" algn="l"/>
              </a:tabLst>
              <a:defRPr/>
            </a:pPr>
            <a:r>
              <a:rPr lang="hu-HU" dirty="0">
                <a:latin typeface="Cambria" panose="02040503050406030204" pitchFamily="18" charset="0"/>
                <a:ea typeface="Cambria" panose="02040503050406030204" pitchFamily="18" charset="0"/>
              </a:rPr>
              <a:t> </a:t>
            </a:r>
            <a:r>
              <a:rPr lang="hu-HU" dirty="0">
                <a:latin typeface="Cambria" panose="02040503050406030204" pitchFamily="18" charset="0"/>
              </a:rPr>
              <a:t>Ha a Púétv. 68. § (4) bekezdése alapján a tankerületi központ munkáltató az 	értékelendő személyt a saját szervezeti egységeként működő más nevelési-	oktatási intézmény feladatellátási helyén történő munkavégzésre utasította, 	az </a:t>
            </a:r>
            <a:r>
              <a:rPr lang="hu-HU" b="1" dirty="0">
                <a:latin typeface="Cambria" panose="02040503050406030204" pitchFamily="18" charset="0"/>
              </a:rPr>
              <a:t>értékelésbe közreműködőként bevonja a feladatellátási hely 	igazgatóját is </a:t>
            </a:r>
            <a:r>
              <a:rPr lang="hu-HU" dirty="0">
                <a:latin typeface="Cambria" panose="02040503050406030204" pitchFamily="18" charset="0"/>
              </a:rPr>
              <a:t>[</a:t>
            </a:r>
            <a:r>
              <a:rPr lang="hu-HU" dirty="0">
                <a:latin typeface="Cambria" panose="02040503050406030204" pitchFamily="18" charset="0"/>
                <a:ea typeface="Cambria" panose="02040503050406030204" pitchFamily="18" charset="0"/>
              </a:rPr>
              <a:t>TÉR rend. </a:t>
            </a:r>
            <a:r>
              <a:rPr lang="hu-HU" dirty="0">
                <a:latin typeface="Cambria" panose="02040503050406030204" pitchFamily="18" charset="0"/>
              </a:rPr>
              <a:t>3. § (4) bek. ].  </a:t>
            </a:r>
          </a:p>
        </p:txBody>
      </p:sp>
    </p:spTree>
    <p:extLst>
      <p:ext uri="{BB962C8B-B14F-4D97-AF65-F5344CB8AC3E}">
        <p14:creationId xmlns:p14="http://schemas.microsoft.com/office/powerpoint/2010/main" val="829181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09836" y="692696"/>
            <a:ext cx="10873208"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Kitérő: az </a:t>
            </a:r>
            <a:r>
              <a:rPr lang="hu-HU" altLang="hu-HU" sz="4400" b="1" dirty="0">
                <a:latin typeface="Cambria" panose="02040503050406030204" pitchFamily="18" charset="0"/>
                <a:ea typeface="Cambria" panose="02040503050406030204" pitchFamily="18" charset="0"/>
              </a:rPr>
              <a:t>egyéb értékelendő személy </a:t>
            </a:r>
            <a:r>
              <a:rPr lang="hu-HU" altLang="hu-HU" sz="4400" dirty="0">
                <a:latin typeface="Cambria" panose="02040503050406030204" pitchFamily="18" charset="0"/>
                <a:ea typeface="Cambria" panose="02040503050406030204" pitchFamily="18" charset="0"/>
              </a:rPr>
              <a:t>fogalmi tisztázása</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909836" y="1628800"/>
            <a:ext cx="10513168" cy="4907849"/>
          </a:xfrm>
        </p:spPr>
        <p:txBody>
          <a:bodyPr rtlCol="0">
            <a:noAutofit/>
          </a:bodyPr>
          <a:lstStyle/>
          <a:p>
            <a:pPr>
              <a:buClr>
                <a:schemeClr val="accent3"/>
              </a:buClr>
              <a:defRPr/>
            </a:pPr>
            <a:r>
              <a:rPr lang="hu-HU" dirty="0">
                <a:latin typeface="Cambria" panose="02040503050406030204" pitchFamily="18" charset="0"/>
              </a:rPr>
              <a:t>A tankerületi központ munkáltató a köznevelési foglalkoztatotti jogviszonyban állót a saját szervezeti egységeként működő – a kinevezési okmányban meghatározott munkavégzési helytől eltérően, de egy járáson belül – más nevelési-oktatási intézmény feladatellátási helyén történő munkavégzésre utasíthatja. Az utasítás akkor rendelhető el, ha az új feladatellátási hely és a lakóhely között – tömegközlekedési eszközzel – történő oda- és visszautazás ideje naponta a három órát nem haladja meg. Az utasítás feltétele, hogy a munkáltató írásban ajánlatot tett a foglalkoztatottaknak, azonban az ilyen módon, megállapodás alapján történő munkavégzésre vonatkozó ajánlatot kettő munkanapon belül egyetlen érintett sem fogadta el. Az utasítás legfeljebb miniszteri rendeletben meghatározott tanítási félév végéig szólhat. Az utasítás nem minősül kiküldetésnek [Púétv. 68. § (4) bek.]. </a:t>
            </a:r>
          </a:p>
          <a:p>
            <a:pPr>
              <a:buClr>
                <a:schemeClr val="accent3"/>
              </a:buClr>
              <a:defRPr/>
            </a:pPr>
            <a:r>
              <a:rPr lang="hu-HU" u="sng" dirty="0">
                <a:latin typeface="Cambria" panose="02040503050406030204" pitchFamily="18" charset="0"/>
              </a:rPr>
              <a:t>Értelmező kiegészítés</a:t>
            </a:r>
            <a:r>
              <a:rPr lang="hu-HU" dirty="0">
                <a:latin typeface="Cambria" panose="02040503050406030204" pitchFamily="18" charset="0"/>
              </a:rPr>
              <a:t>: járás – fővárosi kerület      </a:t>
            </a:r>
          </a:p>
        </p:txBody>
      </p:sp>
    </p:spTree>
    <p:extLst>
      <p:ext uri="{BB962C8B-B14F-4D97-AF65-F5344CB8AC3E}">
        <p14:creationId xmlns:p14="http://schemas.microsoft.com/office/powerpoint/2010/main" val="220784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864604" y="260648"/>
            <a:ext cx="10873208" cy="815752"/>
          </a:xfrm>
        </p:spPr>
        <p:txBody>
          <a:bodyPr rtlCol="0">
            <a:noAutofit/>
          </a:bodyPr>
          <a:lstStyle/>
          <a:p>
            <a:pPr rtl="0"/>
            <a:r>
              <a:rPr lang="hu-HU" altLang="hu-HU" sz="4400" b="1" dirty="0">
                <a:latin typeface="Cambria" panose="02040503050406030204" pitchFamily="18" charset="0"/>
              </a:rPr>
              <a:t>A teljesítményértékelés összetevői</a:t>
            </a:r>
            <a:endParaRPr lang="hu" sz="4400" b="1">
              <a:latin typeface="Cambria" panose="02040503050406030204" pitchFamily="18" charset="0"/>
            </a:endParaRPr>
          </a:p>
        </p:txBody>
      </p:sp>
      <p:sp>
        <p:nvSpPr>
          <p:cNvPr id="14" name="Tartalom helye 13"/>
          <p:cNvSpPr>
            <a:spLocks noGrp="1"/>
          </p:cNvSpPr>
          <p:nvPr>
            <p:ph idx="1"/>
          </p:nvPr>
        </p:nvSpPr>
        <p:spPr>
          <a:xfrm>
            <a:off x="864604" y="1268760"/>
            <a:ext cx="10669794" cy="5688632"/>
          </a:xfrm>
        </p:spPr>
        <p:txBody>
          <a:bodyPr rtlCol="0">
            <a:normAutofit lnSpcReduction="10000"/>
          </a:bodyPr>
          <a:lstStyle/>
          <a:p>
            <a:pPr marL="114300" indent="-114300" algn="just">
              <a:spcAft>
                <a:spcPts val="600"/>
              </a:spcAft>
            </a:pPr>
            <a:r>
              <a:rPr lang="hu-HU" dirty="0">
                <a:latin typeface="Cambria" panose="02040503050406030204" pitchFamily="18" charset="0"/>
              </a:rPr>
              <a:t> A teljesítményt </a:t>
            </a:r>
          </a:p>
          <a:p>
            <a:pPr marL="457200" indent="-274638" algn="just">
              <a:spcAft>
                <a:spcPts val="600"/>
              </a:spcAft>
              <a:buFont typeface="+mj-lt"/>
              <a:buAutoNum type="alphaLcParenR"/>
            </a:pPr>
            <a:r>
              <a:rPr lang="hu-HU" dirty="0">
                <a:latin typeface="Cambria" panose="02040503050406030204" pitchFamily="18" charset="0"/>
              </a:rPr>
              <a:t>  </a:t>
            </a:r>
            <a:r>
              <a:rPr lang="hu-HU" b="1" dirty="0">
                <a:latin typeface="Cambria" panose="02040503050406030204" pitchFamily="18" charset="0"/>
              </a:rPr>
              <a:t>személyre szabott éves teljesítménycélok</a:t>
            </a:r>
            <a:r>
              <a:rPr lang="hu-HU" dirty="0">
                <a:latin typeface="Cambria" panose="02040503050406030204" pitchFamily="18" charset="0"/>
              </a:rPr>
              <a:t>, valamint</a:t>
            </a:r>
          </a:p>
          <a:p>
            <a:pPr marL="457200" indent="-274638" algn="just">
              <a:spcAft>
                <a:spcPts val="600"/>
              </a:spcAft>
              <a:buFont typeface="+mj-lt"/>
              <a:buAutoNum type="alphaLcParenR"/>
              <a:tabLst>
                <a:tab pos="612775" algn="l"/>
              </a:tabLst>
            </a:pPr>
            <a:r>
              <a:rPr lang="hu-HU" dirty="0">
                <a:latin typeface="Cambria" panose="02040503050406030204" pitchFamily="18" charset="0"/>
              </a:rPr>
              <a:t>  a feladatellátás egyes összetevőit megjelenítő </a:t>
            </a:r>
            <a:r>
              <a:rPr lang="hu-HU" b="1" dirty="0">
                <a:latin typeface="Cambria" panose="02040503050406030204" pitchFamily="18" charset="0"/>
              </a:rPr>
              <a:t>egységes értékelési 	szempontok</a:t>
            </a:r>
            <a:r>
              <a:rPr lang="hu-HU" dirty="0">
                <a:latin typeface="Cambria" panose="02040503050406030204" pitchFamily="18" charset="0"/>
              </a:rPr>
              <a:t> alapján </a:t>
            </a:r>
          </a:p>
          <a:p>
            <a:pPr marL="182562" indent="0" algn="just">
              <a:spcAft>
                <a:spcPts val="600"/>
              </a:spcAft>
              <a:buNone/>
              <a:tabLst>
                <a:tab pos="612775" algn="l"/>
              </a:tabLst>
            </a:pPr>
            <a:r>
              <a:rPr lang="hu-HU" dirty="0">
                <a:latin typeface="Cambria" panose="02040503050406030204" pitchFamily="18" charset="0"/>
              </a:rPr>
              <a:t>kell értékelni </a:t>
            </a:r>
            <a:r>
              <a:rPr lang="hu-HU" dirty="0">
                <a:latin typeface="Cambria" panose="02040503050406030204" pitchFamily="18" charset="0"/>
                <a:ea typeface="Cambria" panose="02040503050406030204" pitchFamily="18" charset="0"/>
              </a:rPr>
              <a:t>[TÉR rend. 4. § (2) bek., 1-3. mell.].</a:t>
            </a:r>
          </a:p>
          <a:p>
            <a:pPr marL="268288" indent="-258763" algn="just">
              <a:spcAft>
                <a:spcPts val="600"/>
              </a:spcAft>
              <a:tabLst>
                <a:tab pos="612775" algn="l"/>
              </a:tabLst>
            </a:pPr>
            <a:r>
              <a:rPr lang="hu-HU" b="1" dirty="0">
                <a:latin typeface="Cambria" panose="02040503050406030204" pitchFamily="18" charset="0"/>
              </a:rPr>
              <a:t>A</a:t>
            </a:r>
            <a:r>
              <a:rPr lang="hu-HU" dirty="0">
                <a:latin typeface="Cambria" panose="02040503050406030204" pitchFamily="18" charset="0"/>
              </a:rPr>
              <a:t> személyre szabott éves </a:t>
            </a:r>
            <a:r>
              <a:rPr lang="hu-HU" b="1" dirty="0">
                <a:latin typeface="Cambria" panose="02040503050406030204" pitchFamily="18" charset="0"/>
              </a:rPr>
              <a:t>teljesítménycélok és értékelési szempontok meghatározásának</a:t>
            </a:r>
            <a:r>
              <a:rPr lang="hu-HU" dirty="0">
                <a:latin typeface="Cambria" panose="02040503050406030204" pitchFamily="18" charset="0"/>
              </a:rPr>
              <a:t>, teljesülésük nyomon követésének </a:t>
            </a:r>
            <a:r>
              <a:rPr lang="hu-HU" b="1" dirty="0">
                <a:latin typeface="Cambria" panose="02040503050406030204" pitchFamily="18" charset="0"/>
              </a:rPr>
              <a:t>és mérésének részletes módszertanát és szakmai szabályait</a:t>
            </a:r>
            <a:r>
              <a:rPr lang="hu-HU" dirty="0">
                <a:latin typeface="Cambria" panose="02040503050406030204" pitchFamily="18" charset="0"/>
              </a:rPr>
              <a:t> </a:t>
            </a:r>
            <a:r>
              <a:rPr lang="hu-HU" b="1" dirty="0">
                <a:latin typeface="Cambria" panose="02040503050406030204" pitchFamily="18" charset="0"/>
              </a:rPr>
              <a:t>a</a:t>
            </a:r>
            <a:r>
              <a:rPr lang="hu-HU" dirty="0">
                <a:latin typeface="Cambria" panose="02040503050406030204" pitchFamily="18" charset="0"/>
              </a:rPr>
              <a:t> köznevelésért felelős </a:t>
            </a:r>
            <a:r>
              <a:rPr lang="hu-HU" b="1" dirty="0">
                <a:latin typeface="Cambria" panose="02040503050406030204" pitchFamily="18" charset="0"/>
              </a:rPr>
              <a:t>miniszter</a:t>
            </a:r>
            <a:r>
              <a:rPr lang="hu-HU" dirty="0">
                <a:latin typeface="Cambria" panose="02040503050406030204" pitchFamily="18" charset="0"/>
              </a:rPr>
              <a:t> a teljesítményértékelési időszak kezdetét megelőző </a:t>
            </a:r>
            <a:r>
              <a:rPr lang="hu-HU" b="1" dirty="0">
                <a:solidFill>
                  <a:srgbClr val="FF0000"/>
                </a:solidFill>
                <a:latin typeface="Cambria" panose="02040503050406030204" pitchFamily="18" charset="0"/>
              </a:rPr>
              <a:t>július 31-ig </a:t>
            </a:r>
            <a:r>
              <a:rPr lang="hu-HU" b="1" dirty="0">
                <a:latin typeface="Cambria" panose="02040503050406030204" pitchFamily="18" charset="0"/>
              </a:rPr>
              <a:t>az Oktatási Hivatal honlapján közzétesz</a:t>
            </a:r>
            <a:r>
              <a:rPr lang="hu-HU" dirty="0">
                <a:latin typeface="Cambria" panose="02040503050406030204" pitchFamily="18" charset="0"/>
              </a:rPr>
              <a:t>i </a:t>
            </a:r>
            <a:r>
              <a:rPr lang="hu-HU" dirty="0">
                <a:latin typeface="Cambria" panose="02040503050406030204" pitchFamily="18" charset="0"/>
                <a:ea typeface="Cambria" panose="02040503050406030204" pitchFamily="18" charset="0"/>
              </a:rPr>
              <a:t>[TÉR rend. 4. § (4) bek.].</a:t>
            </a:r>
          </a:p>
          <a:p>
            <a:pPr marL="268288" indent="-258763" algn="just">
              <a:spcAft>
                <a:spcPts val="600"/>
              </a:spcAft>
              <a:tabLst>
                <a:tab pos="612775" algn="l"/>
              </a:tabLst>
            </a:pPr>
            <a:r>
              <a:rPr lang="hu-HU" dirty="0">
                <a:latin typeface="Cambria" panose="02040503050406030204" pitchFamily="18" charset="0"/>
                <a:ea typeface="Cambria" panose="02040503050406030204" pitchFamily="18" charset="0"/>
              </a:rPr>
              <a:t>A teljesítményértékelésre </a:t>
            </a:r>
            <a:r>
              <a:rPr lang="hu-HU" b="1" dirty="0">
                <a:latin typeface="Cambria" panose="02040503050406030204" pitchFamily="18" charset="0"/>
                <a:ea typeface="Cambria" panose="02040503050406030204" pitchFamily="18" charset="0"/>
              </a:rPr>
              <a:t>100 pont adható</a:t>
            </a:r>
            <a:r>
              <a:rPr lang="hu-HU" dirty="0">
                <a:latin typeface="Cambria" panose="02040503050406030204" pitchFamily="18" charset="0"/>
                <a:ea typeface="Cambria" panose="02040503050406030204" pitchFamily="18" charset="0"/>
              </a:rPr>
              <a:t>, mely három, vezető esetén négy személyre szabott teljesítménycél és hét értékelési szempont között oszlik meg [TÉR rend. 4. § (5) bek.]. </a:t>
            </a:r>
          </a:p>
          <a:p>
            <a:pPr marL="268288" indent="-258763" algn="just">
              <a:spcAft>
                <a:spcPts val="600"/>
              </a:spcAft>
              <a:tabLst>
                <a:tab pos="612775" algn="l"/>
              </a:tabLst>
            </a:pPr>
            <a:endParaRPr lang="hu-HU" dirty="0">
              <a:latin typeface="Cambria" panose="02040503050406030204" pitchFamily="18" charset="0"/>
            </a:endParaRPr>
          </a:p>
        </p:txBody>
      </p:sp>
    </p:spTree>
    <p:extLst>
      <p:ext uri="{BB962C8B-B14F-4D97-AF65-F5344CB8AC3E}">
        <p14:creationId xmlns:p14="http://schemas.microsoft.com/office/powerpoint/2010/main" val="335513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09836" y="620688"/>
            <a:ext cx="10873208"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a:t>
            </a:r>
            <a:r>
              <a:rPr lang="hu-HU" altLang="hu-HU" sz="4400" b="1" dirty="0">
                <a:latin typeface="Cambria" panose="02040503050406030204" pitchFamily="18" charset="0"/>
                <a:ea typeface="Cambria" panose="02040503050406030204" pitchFamily="18" charset="0"/>
              </a:rPr>
              <a:t>teljesítményértékelés eljárásrendi szabályai </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909836" y="1628800"/>
            <a:ext cx="10669794" cy="5229200"/>
          </a:xfrm>
        </p:spPr>
        <p:txBody>
          <a:bodyPr rtlCol="0">
            <a:normAutofit lnSpcReduction="10000"/>
          </a:bodyPr>
          <a:lstStyle/>
          <a:p>
            <a:pPr marL="114300" indent="-114300" algn="just">
              <a:spcAft>
                <a:spcPts val="600"/>
              </a:spcAft>
            </a:pPr>
            <a:r>
              <a:rPr lang="hu-HU" dirty="0">
                <a:latin typeface="Cambria" panose="02040503050406030204" pitchFamily="18" charset="0"/>
              </a:rPr>
              <a:t> A vezető megbízással nem rendelkező értékelendő személy esetében az értékelés eredménye szerint</a:t>
            </a:r>
          </a:p>
          <a:p>
            <a:pPr marL="457200" indent="-317500" algn="just">
              <a:spcAft>
                <a:spcPts val="600"/>
              </a:spcAft>
              <a:buFont typeface="+mj-lt"/>
              <a:buAutoNum type="alphaLcParenR"/>
            </a:pPr>
            <a:r>
              <a:rPr lang="hu-HU" b="1" dirty="0">
                <a:latin typeface="Cambria" panose="02040503050406030204" pitchFamily="18" charset="0"/>
              </a:rPr>
              <a:t> </a:t>
            </a:r>
            <a:r>
              <a:rPr lang="hu-HU" b="1" u="sng" dirty="0">
                <a:latin typeface="Cambria" panose="02040503050406030204" pitchFamily="18" charset="0"/>
              </a:rPr>
              <a:t>kiemelkedő teljesítményszintű </a:t>
            </a:r>
            <a:r>
              <a:rPr lang="hu-HU" u="sng" dirty="0">
                <a:latin typeface="Cambria" panose="02040503050406030204" pitchFamily="18" charset="0"/>
              </a:rPr>
              <a:t>az az értékelendő személy, akinek pontszáma az elérhető pontszám </a:t>
            </a:r>
            <a:r>
              <a:rPr lang="hu-HU" b="1" u="sng" dirty="0">
                <a:latin typeface="Cambria" panose="02040503050406030204" pitchFamily="18" charset="0"/>
              </a:rPr>
              <a:t>80%-a vagy afeletti </a:t>
            </a:r>
            <a:r>
              <a:rPr lang="hu-HU" dirty="0">
                <a:latin typeface="Cambria" panose="02040503050406030204" pitchFamily="18" charset="0"/>
              </a:rPr>
              <a:t>(80-100 %),</a:t>
            </a:r>
          </a:p>
          <a:p>
            <a:pPr marL="457200" indent="-317500" algn="just">
              <a:spcAft>
                <a:spcPts val="600"/>
              </a:spcAft>
              <a:buFont typeface="+mj-lt"/>
              <a:buAutoNum type="alphaLcParenR"/>
            </a:pPr>
            <a:r>
              <a:rPr lang="hu-HU" b="1" dirty="0">
                <a:latin typeface="Cambria" panose="02040503050406030204" pitchFamily="18" charset="0"/>
              </a:rPr>
              <a:t> átlagos teljesítményszintű </a:t>
            </a:r>
            <a:r>
              <a:rPr lang="hu-HU" dirty="0">
                <a:latin typeface="Cambria" panose="02040503050406030204" pitchFamily="18" charset="0"/>
              </a:rPr>
              <a:t>az az értékelendő személy, akinek pontszáma az elérhető pontszám </a:t>
            </a:r>
            <a:r>
              <a:rPr lang="hu-HU" b="1" dirty="0">
                <a:latin typeface="Cambria" panose="02040503050406030204" pitchFamily="18" charset="0"/>
              </a:rPr>
              <a:t>50%-a vagy afeletti és 80%-a alatti </a:t>
            </a:r>
            <a:r>
              <a:rPr lang="hu-HU" dirty="0">
                <a:latin typeface="Cambria" panose="02040503050406030204" pitchFamily="18" charset="0"/>
              </a:rPr>
              <a:t>(50-79 %),</a:t>
            </a:r>
          </a:p>
          <a:p>
            <a:pPr marL="457200" indent="-317500" algn="just">
              <a:spcAft>
                <a:spcPts val="600"/>
              </a:spcAft>
              <a:buFont typeface="+mj-lt"/>
              <a:buAutoNum type="alphaLcParenR"/>
            </a:pPr>
            <a:r>
              <a:rPr lang="hu-HU" b="1" dirty="0">
                <a:latin typeface="Cambria" panose="02040503050406030204" pitchFamily="18" charset="0"/>
              </a:rPr>
              <a:t> fejlesztendő teljesítményszintű </a:t>
            </a:r>
            <a:r>
              <a:rPr lang="hu-HU" dirty="0">
                <a:latin typeface="Cambria" panose="02040503050406030204" pitchFamily="18" charset="0"/>
              </a:rPr>
              <a:t>az az értékelendő személy, akinek pontszáma az elérhető pontszám </a:t>
            </a:r>
            <a:r>
              <a:rPr lang="hu-HU" b="1" dirty="0">
                <a:latin typeface="Cambria" panose="02040503050406030204" pitchFamily="18" charset="0"/>
              </a:rPr>
              <a:t>50%-a alatti </a:t>
            </a:r>
            <a:r>
              <a:rPr lang="hu-HU" dirty="0">
                <a:latin typeface="Cambria" panose="02040503050406030204" pitchFamily="18" charset="0"/>
              </a:rPr>
              <a:t>(0-49 %), mely esetben fejlesztendő területet kell kijelölni </a:t>
            </a:r>
            <a:r>
              <a:rPr lang="hu-HU" b="1" dirty="0">
                <a:latin typeface="Cambria" panose="02040503050406030204" pitchFamily="18" charset="0"/>
              </a:rPr>
              <a:t> </a:t>
            </a:r>
            <a:r>
              <a:rPr lang="hu-HU" dirty="0">
                <a:latin typeface="Cambria" panose="02040503050406030204" pitchFamily="18" charset="0"/>
                <a:ea typeface="Cambria" panose="02040503050406030204" pitchFamily="18" charset="0"/>
              </a:rPr>
              <a:t>[TÉR rend. 4. § (6) bek.]. </a:t>
            </a:r>
          </a:p>
          <a:p>
            <a:pPr marL="225425" indent="-173038" algn="just">
              <a:spcAft>
                <a:spcPts val="600"/>
              </a:spcAft>
            </a:pPr>
            <a:r>
              <a:rPr lang="hu-HU" b="1" dirty="0">
                <a:latin typeface="Cambria" panose="02040503050406030204" pitchFamily="18" charset="0"/>
              </a:rPr>
              <a:t>Nem lehet teljesítményértékelést lefolytatni</a:t>
            </a:r>
            <a:r>
              <a:rPr lang="hu-HU" dirty="0">
                <a:latin typeface="Cambria" panose="02040503050406030204" pitchFamily="18" charset="0"/>
              </a:rPr>
              <a:t>, ha az értékelhető időszak nem éri el a 90 napot, vagy az értékelendő személy Gyakornok fokozatba van besorolva </a:t>
            </a:r>
            <a:r>
              <a:rPr lang="hu-HU" dirty="0">
                <a:latin typeface="Cambria" panose="02040503050406030204" pitchFamily="18" charset="0"/>
                <a:ea typeface="Cambria" panose="02040503050406030204" pitchFamily="18" charset="0"/>
              </a:rPr>
              <a:t>[TÉR rend. 6. § ].</a:t>
            </a:r>
            <a:endParaRPr lang="hu-HU" dirty="0">
              <a:latin typeface="Cambria" panose="02040503050406030204" pitchFamily="18" charset="0"/>
            </a:endParaRPr>
          </a:p>
          <a:p>
            <a:pPr fontAlgn="auto">
              <a:spcAft>
                <a:spcPts val="0"/>
              </a:spcAft>
              <a:buClr>
                <a:schemeClr val="accent3"/>
              </a:buClr>
              <a:defRPr/>
            </a:pPr>
            <a:endParaRPr lang="hu-H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45438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09836" y="620688"/>
            <a:ext cx="10873208"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a:t>
            </a:r>
            <a:r>
              <a:rPr lang="hu-HU" altLang="hu-HU" sz="4400" b="1" dirty="0">
                <a:latin typeface="Cambria" panose="02040503050406030204" pitchFamily="18" charset="0"/>
                <a:ea typeface="Cambria" panose="02040503050406030204" pitchFamily="18" charset="0"/>
              </a:rPr>
              <a:t>teljesítményértékelés eljárásrendi szabályai </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906490" y="1628800"/>
            <a:ext cx="10804546" cy="5229200"/>
          </a:xfrm>
        </p:spPr>
        <p:txBody>
          <a:bodyPr rtlCol="0">
            <a:normAutofit fontScale="92500" lnSpcReduction="10000"/>
          </a:bodyPr>
          <a:lstStyle/>
          <a:p>
            <a:pPr marL="114300" indent="-114300" algn="just">
              <a:spcAft>
                <a:spcPts val="600"/>
              </a:spcAft>
            </a:pPr>
            <a:r>
              <a:rPr lang="hu-HU" sz="2600" dirty="0">
                <a:latin typeface="Cambria" panose="02040503050406030204" pitchFamily="18" charset="0"/>
                <a:cs typeface="Calibri" panose="020F0502020204030204" pitchFamily="34" charset="0"/>
              </a:rPr>
              <a:t> Ha a munkáltató több tagintézménnyel vagy intézményegységgel rendelkező intézmény, és az értékelendő személyek létszáma ezt indokolja, </a:t>
            </a:r>
            <a:r>
              <a:rPr lang="hu-HU" sz="2600" b="1" dirty="0">
                <a:latin typeface="Cambria" panose="02040503050406030204" pitchFamily="18" charset="0"/>
                <a:cs typeface="Calibri" panose="020F0502020204030204" pitchFamily="34" charset="0"/>
              </a:rPr>
              <a:t>a köznevelési intézmény szervezeti és működési szabályzata rendelkezhet úgy</a:t>
            </a:r>
            <a:r>
              <a:rPr lang="hu-HU" sz="2600" dirty="0">
                <a:latin typeface="Cambria" panose="02040503050406030204" pitchFamily="18" charset="0"/>
                <a:cs typeface="Calibri" panose="020F0502020204030204" pitchFamily="34" charset="0"/>
              </a:rPr>
              <a:t>, hogy</a:t>
            </a:r>
          </a:p>
          <a:p>
            <a:pPr marL="90170" indent="0" algn="just">
              <a:spcAft>
                <a:spcPts val="600"/>
              </a:spcAft>
              <a:buNone/>
            </a:pPr>
            <a:r>
              <a:rPr lang="hu-HU" sz="2600" dirty="0">
                <a:latin typeface="Cambria" panose="02040503050406030204" pitchFamily="18" charset="0"/>
                <a:cs typeface="Calibri" panose="020F0502020204030204" pitchFamily="34" charset="0"/>
              </a:rPr>
              <a:t> a)    az igazgató a helyetteseit, valamint a tagintézmények igazgatóit, </a:t>
            </a:r>
          </a:p>
          <a:p>
            <a:pPr marL="720725" indent="-623888" algn="just">
              <a:spcAft>
                <a:spcPts val="600"/>
              </a:spcAft>
              <a:buNone/>
              <a:tabLst>
                <a:tab pos="484188" algn="l"/>
              </a:tabLst>
            </a:pPr>
            <a:r>
              <a:rPr lang="hu-HU" sz="2600" dirty="0">
                <a:latin typeface="Cambria" panose="02040503050406030204" pitchFamily="18" charset="0"/>
                <a:cs typeface="Calibri" panose="020F0502020204030204" pitchFamily="34" charset="0"/>
              </a:rPr>
              <a:t> b) a tagintézmény igazgatója a tagintézmények tagintézményigazgató-helyetteseit, </a:t>
            </a:r>
          </a:p>
          <a:p>
            <a:pPr marL="182563" indent="-85725" algn="just">
              <a:spcAft>
                <a:spcPts val="600"/>
              </a:spcAft>
              <a:buNone/>
            </a:pPr>
            <a:r>
              <a:rPr lang="hu-HU" sz="2600" dirty="0">
                <a:latin typeface="Cambria" panose="02040503050406030204" pitchFamily="18" charset="0"/>
                <a:cs typeface="Calibri" panose="020F0502020204030204" pitchFamily="34" charset="0"/>
              </a:rPr>
              <a:t> c)     az intézményegység-vezető az intézményegységvezető-helyetteseit  </a:t>
            </a:r>
          </a:p>
          <a:p>
            <a:pPr marL="90170" indent="0" algn="just">
              <a:spcAft>
                <a:spcPts val="600"/>
              </a:spcAft>
              <a:buNone/>
            </a:pPr>
            <a:r>
              <a:rPr lang="hu-HU" sz="2600" dirty="0">
                <a:latin typeface="Cambria" panose="02040503050406030204" pitchFamily="18" charset="0"/>
                <a:cs typeface="Calibri" panose="020F0502020204030204" pitchFamily="34" charset="0"/>
              </a:rPr>
              <a:t> értékeli [</a:t>
            </a:r>
            <a:r>
              <a:rPr lang="hu-HU" sz="2600" dirty="0">
                <a:latin typeface="Cambria" panose="02040503050406030204" pitchFamily="18" charset="0"/>
                <a:ea typeface="Cambria" panose="02040503050406030204" pitchFamily="18" charset="0"/>
              </a:rPr>
              <a:t>TÉR rend. </a:t>
            </a:r>
            <a:r>
              <a:rPr lang="hu-HU" sz="2600" dirty="0">
                <a:latin typeface="Cambria" panose="02040503050406030204" pitchFamily="18" charset="0"/>
                <a:cs typeface="Calibri" panose="020F0502020204030204" pitchFamily="34" charset="0"/>
              </a:rPr>
              <a:t>3. § (2) bek.]. </a:t>
            </a:r>
          </a:p>
          <a:p>
            <a:pPr marL="225425" indent="-225425" algn="just">
              <a:spcAft>
                <a:spcPts val="600"/>
              </a:spcAft>
            </a:pPr>
            <a:r>
              <a:rPr lang="hu-HU" sz="2600" dirty="0">
                <a:latin typeface="Cambria" panose="02040503050406030204" pitchFamily="18" charset="0"/>
                <a:cs typeface="Calibri" panose="020F0502020204030204" pitchFamily="34" charset="0"/>
              </a:rPr>
              <a:t>A </a:t>
            </a:r>
            <a:r>
              <a:rPr lang="hu-HU" sz="2600" b="1" dirty="0">
                <a:latin typeface="Cambria" panose="02040503050406030204" pitchFamily="18" charset="0"/>
                <a:cs typeface="Calibri" panose="020F0502020204030204" pitchFamily="34" charset="0"/>
              </a:rPr>
              <a:t>fejlesztendő teljesítményszintű </a:t>
            </a:r>
            <a:r>
              <a:rPr lang="hu-HU" sz="2600" dirty="0">
                <a:latin typeface="Cambria" panose="02040503050406030204" pitchFamily="18" charset="0"/>
                <a:cs typeface="Calibri" panose="020F0502020204030204" pitchFamily="34" charset="0"/>
              </a:rPr>
              <a:t>teljesítményt nyújtó értékelt </a:t>
            </a:r>
            <a:r>
              <a:rPr lang="hu-HU" sz="2600" b="1" dirty="0">
                <a:latin typeface="Cambria" panose="02040503050406030204" pitchFamily="18" charset="0"/>
                <a:cs typeface="Calibri" panose="020F0502020204030204" pitchFamily="34" charset="0"/>
              </a:rPr>
              <a:t>személy esetében</a:t>
            </a:r>
            <a:r>
              <a:rPr lang="hu-HU" sz="2600" dirty="0">
                <a:latin typeface="Cambria" panose="02040503050406030204" pitchFamily="18" charset="0"/>
                <a:cs typeface="Calibri" panose="020F0502020204030204" pitchFamily="34" charset="0"/>
              </a:rPr>
              <a:t> </a:t>
            </a:r>
            <a:r>
              <a:rPr lang="hu-HU" sz="2600" b="1" dirty="0">
                <a:latin typeface="Cambria" panose="02040503050406030204" pitchFamily="18" charset="0"/>
                <a:cs typeface="Calibri" panose="020F0502020204030204" pitchFamily="34" charset="0"/>
              </a:rPr>
              <a:t>a</a:t>
            </a:r>
            <a:r>
              <a:rPr lang="hu-HU" sz="2600" dirty="0">
                <a:latin typeface="Cambria" panose="02040503050406030204" pitchFamily="18" charset="0"/>
                <a:cs typeface="Calibri" panose="020F0502020204030204" pitchFamily="34" charset="0"/>
              </a:rPr>
              <a:t>z értékelő </a:t>
            </a:r>
            <a:r>
              <a:rPr lang="hu-HU" sz="2600" b="1" dirty="0">
                <a:latin typeface="Cambria" panose="02040503050406030204" pitchFamily="18" charset="0"/>
                <a:cs typeface="Calibri" panose="020F0502020204030204" pitchFamily="34" charset="0"/>
              </a:rPr>
              <a:t>vezető</a:t>
            </a:r>
            <a:r>
              <a:rPr lang="hu-HU" sz="2600" dirty="0">
                <a:latin typeface="Cambria" panose="02040503050406030204" pitchFamily="18" charset="0"/>
                <a:cs typeface="Calibri" panose="020F0502020204030204" pitchFamily="34" charset="0"/>
              </a:rPr>
              <a:t> </a:t>
            </a:r>
            <a:r>
              <a:rPr lang="hu-HU" sz="2600" b="1" dirty="0">
                <a:latin typeface="Cambria" panose="02040503050406030204" pitchFamily="18" charset="0"/>
                <a:cs typeface="Calibri" panose="020F0502020204030204" pitchFamily="34" charset="0"/>
              </a:rPr>
              <a:t>rögzíti</a:t>
            </a:r>
            <a:r>
              <a:rPr lang="hu-HU" sz="2600" dirty="0">
                <a:latin typeface="Cambria" panose="02040503050406030204" pitchFamily="18" charset="0"/>
                <a:cs typeface="Calibri" panose="020F0502020204030204" pitchFamily="34" charset="0"/>
              </a:rPr>
              <a:t> a teljesítményértékelési elektronikus rendszerben (E-KRÉTA) </a:t>
            </a:r>
            <a:r>
              <a:rPr lang="hu-HU" sz="2600" b="1" dirty="0">
                <a:latin typeface="Cambria" panose="02040503050406030204" pitchFamily="18" charset="0"/>
                <a:cs typeface="Calibri" panose="020F0502020204030204" pitchFamily="34" charset="0"/>
              </a:rPr>
              <a:t>a fejlesztendő terület megnevezését</a:t>
            </a:r>
            <a:r>
              <a:rPr lang="hu-HU" sz="2600" dirty="0">
                <a:latin typeface="Cambria" panose="02040503050406030204" pitchFamily="18" charset="0"/>
                <a:cs typeface="Calibri" panose="020F0502020204030204" pitchFamily="34" charset="0"/>
              </a:rPr>
              <a:t>, valamint az értékelt személlyel közösen meghatározott </a:t>
            </a:r>
            <a:r>
              <a:rPr lang="hu-HU" sz="2600" b="1" dirty="0">
                <a:latin typeface="Cambria" panose="02040503050406030204" pitchFamily="18" charset="0"/>
                <a:cs typeface="Calibri" panose="020F0502020204030204" pitchFamily="34" charset="0"/>
              </a:rPr>
              <a:t>fejlesztési eszközt </a:t>
            </a:r>
            <a:r>
              <a:rPr lang="hu-HU" sz="2600" dirty="0">
                <a:latin typeface="Cambria" panose="02040503050406030204" pitchFamily="18" charset="0"/>
                <a:cs typeface="Calibri" panose="020F0502020204030204" pitchFamily="34" charset="0"/>
              </a:rPr>
              <a:t>[</a:t>
            </a:r>
            <a:r>
              <a:rPr lang="hu-HU" sz="2600" dirty="0">
                <a:latin typeface="Cambria" panose="02040503050406030204" pitchFamily="18" charset="0"/>
                <a:ea typeface="Cambria" panose="02040503050406030204" pitchFamily="18" charset="0"/>
              </a:rPr>
              <a:t>TÉR rend. </a:t>
            </a:r>
            <a:r>
              <a:rPr lang="hu-HU" sz="2600" dirty="0">
                <a:latin typeface="Cambria" panose="02040503050406030204" pitchFamily="18" charset="0"/>
                <a:cs typeface="Calibri" panose="020F0502020204030204" pitchFamily="34" charset="0"/>
              </a:rPr>
              <a:t>7. §].</a:t>
            </a:r>
            <a:endParaRPr lang="hu-HU" dirty="0">
              <a:latin typeface="Cambria" panose="02040503050406030204" pitchFamily="18" charset="0"/>
              <a:cs typeface="Calibri" panose="020F0502020204030204" pitchFamily="34" charset="0"/>
            </a:endParaRPr>
          </a:p>
          <a:p>
            <a:pPr fontAlgn="auto">
              <a:spcAft>
                <a:spcPts val="0"/>
              </a:spcAft>
              <a:buClr>
                <a:schemeClr val="accent3"/>
              </a:buClr>
              <a:defRPr/>
            </a:pPr>
            <a:endParaRPr lang="hu-H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00929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81844" y="476672"/>
            <a:ext cx="10873208"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a:t>
            </a:r>
            <a:r>
              <a:rPr lang="hu-HU" altLang="hu-HU" sz="4400" b="1" dirty="0">
                <a:latin typeface="Cambria" panose="02040503050406030204" pitchFamily="18" charset="0"/>
                <a:ea typeface="Cambria" panose="02040503050406030204" pitchFamily="18" charset="0"/>
              </a:rPr>
              <a:t>teljesítményértékelés eljárásrendi szabályai</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909836" y="1412776"/>
            <a:ext cx="10669794" cy="5808984"/>
          </a:xfrm>
        </p:spPr>
        <p:txBody>
          <a:bodyPr rtlCol="0">
            <a:normAutofit fontScale="92500" lnSpcReduction="20000"/>
          </a:bodyPr>
          <a:lstStyle/>
          <a:p>
            <a:pPr>
              <a:buClr>
                <a:schemeClr val="accent3"/>
              </a:buClr>
              <a:defRPr/>
            </a:pPr>
            <a:r>
              <a:rPr lang="hu-HU" sz="2600" b="1" i="1" dirty="0">
                <a:effectLst/>
                <a:latin typeface="Cambria" panose="02040503050406030204" pitchFamily="18" charset="0"/>
                <a:ea typeface="Times New Roman" panose="02020603050405020304" pitchFamily="18" charset="0"/>
              </a:rPr>
              <a:t>Az egyedi intézményi értékelési szempontot </a:t>
            </a:r>
            <a:r>
              <a:rPr lang="hu-HU" sz="2600" dirty="0">
                <a:effectLst/>
                <a:latin typeface="Cambria" panose="02040503050406030204" pitchFamily="18" charset="0"/>
                <a:ea typeface="Times New Roman" panose="02020603050405020304" pitchFamily="18" charset="0"/>
              </a:rPr>
              <a:t>a teljesítményértékelési időszak kezdetét megelőző </a:t>
            </a:r>
            <a:r>
              <a:rPr lang="hu-HU" sz="2600" b="1" u="sng" dirty="0">
                <a:solidFill>
                  <a:srgbClr val="FF0000"/>
                </a:solidFill>
                <a:effectLst/>
                <a:latin typeface="Cambria" panose="02040503050406030204" pitchFamily="18" charset="0"/>
                <a:ea typeface="Times New Roman" panose="02020603050405020304" pitchFamily="18" charset="0"/>
              </a:rPr>
              <a:t>augusztus 25-ig</a:t>
            </a:r>
            <a:r>
              <a:rPr lang="hu-HU" sz="2600" b="1" dirty="0">
                <a:solidFill>
                  <a:srgbClr val="FF0000"/>
                </a:solidFill>
                <a:effectLst/>
                <a:latin typeface="Cambria" panose="02040503050406030204" pitchFamily="18" charset="0"/>
                <a:ea typeface="Times New Roman" panose="02020603050405020304" pitchFamily="18" charset="0"/>
              </a:rPr>
              <a:t> </a:t>
            </a:r>
            <a:r>
              <a:rPr lang="hu-HU" sz="2600" b="1" dirty="0">
                <a:effectLst/>
                <a:latin typeface="Cambria" panose="02040503050406030204" pitchFamily="18" charset="0"/>
                <a:ea typeface="Times New Roman" panose="02020603050405020304" pitchFamily="18" charset="0"/>
              </a:rPr>
              <a:t>az értékelő vezető határozza meg</a:t>
            </a:r>
            <a:r>
              <a:rPr lang="hu-HU" sz="2600" dirty="0">
                <a:effectLst/>
                <a:latin typeface="Cambria" panose="02040503050406030204" pitchFamily="18" charset="0"/>
                <a:ea typeface="Times New Roman" panose="02020603050405020304" pitchFamily="18" charset="0"/>
              </a:rPr>
              <a:t>, az adott tanévre vagy nevelési évre szólóan. A közzétett módszertan és szakmai szabályok, valamint az egyedi intézményi </a:t>
            </a:r>
            <a:r>
              <a:rPr lang="hu-HU" sz="2600" b="1" dirty="0">
                <a:effectLst/>
                <a:latin typeface="Cambria" panose="02040503050406030204" pitchFamily="18" charset="0"/>
                <a:ea typeface="Times New Roman" panose="02020603050405020304" pitchFamily="18" charset="0"/>
              </a:rPr>
              <a:t>értékelési szempontok a teljesítményértékelési időszakban nem módosíthatók</a:t>
            </a:r>
            <a:r>
              <a:rPr lang="hu-HU" sz="2600" b="1" dirty="0">
                <a:latin typeface="Cambria" panose="02040503050406030204" pitchFamily="18" charset="0"/>
                <a:ea typeface="Times New Roman" panose="02020603050405020304" pitchFamily="18" charset="0"/>
              </a:rPr>
              <a:t> </a:t>
            </a:r>
            <a:r>
              <a:rPr lang="hu-HU" sz="2600" dirty="0">
                <a:latin typeface="Cambria" panose="02040503050406030204" pitchFamily="18" charset="0"/>
                <a:ea typeface="Cambria" panose="02040503050406030204" pitchFamily="18" charset="0"/>
              </a:rPr>
              <a:t>[</a:t>
            </a:r>
            <a:r>
              <a:rPr lang="hu-HU" sz="2800" dirty="0">
                <a:latin typeface="Cambria" panose="02040503050406030204" pitchFamily="18" charset="0"/>
                <a:ea typeface="Cambria" panose="02040503050406030204" pitchFamily="18" charset="0"/>
              </a:rPr>
              <a:t>TÉR rend. </a:t>
            </a:r>
            <a:r>
              <a:rPr lang="hu-HU" sz="2600" dirty="0">
                <a:latin typeface="Cambria" panose="02040503050406030204" pitchFamily="18" charset="0"/>
                <a:ea typeface="Cambria" panose="02040503050406030204" pitchFamily="18" charset="0"/>
              </a:rPr>
              <a:t>4. § (4) bek.].</a:t>
            </a:r>
            <a:endParaRPr lang="hu-HU" sz="2600" dirty="0">
              <a:effectLst/>
              <a:latin typeface="Cambria" panose="02040503050406030204" pitchFamily="18" charset="0"/>
              <a:ea typeface="Times New Roman" panose="02020603050405020304" pitchFamily="18" charset="0"/>
            </a:endParaRPr>
          </a:p>
          <a:p>
            <a:pPr marL="114300" indent="-114300" algn="just">
              <a:spcAft>
                <a:spcPts val="600"/>
              </a:spcAft>
            </a:pPr>
            <a:r>
              <a:rPr lang="hu-HU" sz="2600" dirty="0">
                <a:latin typeface="Cambria" panose="02040503050406030204" pitchFamily="18" charset="0"/>
                <a:ea typeface="Cambria" panose="02040503050406030204" pitchFamily="18" charset="0"/>
              </a:rPr>
              <a:t> </a:t>
            </a:r>
            <a:r>
              <a:rPr lang="hu-HU" sz="2600" b="1" dirty="0">
                <a:latin typeface="Cambria" panose="02040503050406030204" pitchFamily="18" charset="0"/>
              </a:rPr>
              <a:t>Az értékelő vezető az értékelendő személlyel egyeztetve </a:t>
            </a:r>
            <a:r>
              <a:rPr lang="hu-HU" sz="2600" dirty="0">
                <a:latin typeface="Cambria" panose="02040503050406030204" pitchFamily="18" charset="0"/>
              </a:rPr>
              <a:t>elsősorban </a:t>
            </a:r>
            <a:r>
              <a:rPr lang="hu-HU" sz="2600" b="1" dirty="0">
                <a:solidFill>
                  <a:srgbClr val="FF0000"/>
                </a:solidFill>
                <a:latin typeface="Cambria" panose="02040503050406030204" pitchFamily="18" charset="0"/>
              </a:rPr>
              <a:t>június 30-ig</a:t>
            </a:r>
            <a:r>
              <a:rPr lang="hu-HU" sz="2600" dirty="0">
                <a:latin typeface="Cambria" panose="02040503050406030204" pitchFamily="18" charset="0"/>
              </a:rPr>
              <a:t>, de legfeljebb</a:t>
            </a:r>
          </a:p>
          <a:p>
            <a:pPr marL="90170" indent="0" algn="just">
              <a:spcAft>
                <a:spcPts val="600"/>
              </a:spcAft>
              <a:buNone/>
            </a:pPr>
            <a:r>
              <a:rPr lang="hu-HU" sz="2600" dirty="0">
                <a:latin typeface="Cambria" panose="02040503050406030204" pitchFamily="18" charset="0"/>
              </a:rPr>
              <a:t> a) vezetői megbízással rendelkező értékelendő személy esetén </a:t>
            </a:r>
            <a:r>
              <a:rPr lang="hu-HU" sz="2600" b="1" dirty="0">
                <a:solidFill>
                  <a:srgbClr val="FF0000"/>
                </a:solidFill>
                <a:latin typeface="Cambria" panose="02040503050406030204" pitchFamily="18" charset="0"/>
              </a:rPr>
              <a:t>augusztus 31-ig</a:t>
            </a:r>
            <a:r>
              <a:rPr lang="hu-HU" sz="2600" dirty="0">
                <a:latin typeface="Cambria" panose="02040503050406030204" pitchFamily="18" charset="0"/>
              </a:rPr>
              <a:t>,</a:t>
            </a:r>
          </a:p>
          <a:p>
            <a:pPr marL="90170" indent="0" algn="just">
              <a:spcAft>
                <a:spcPts val="600"/>
              </a:spcAft>
              <a:buNone/>
            </a:pPr>
            <a:r>
              <a:rPr lang="hu-HU" sz="2600" dirty="0">
                <a:latin typeface="Cambria" panose="02040503050406030204" pitchFamily="18" charset="0"/>
              </a:rPr>
              <a:t> b) más értékelendő személy esetén </a:t>
            </a:r>
            <a:r>
              <a:rPr lang="hu-HU" sz="2600" b="1" u="sng" dirty="0">
                <a:solidFill>
                  <a:srgbClr val="FF0000"/>
                </a:solidFill>
                <a:latin typeface="Cambria" panose="02040503050406030204" pitchFamily="18" charset="0"/>
              </a:rPr>
              <a:t>szeptember 30-ig</a:t>
            </a:r>
          </a:p>
          <a:p>
            <a:pPr marL="90170" indent="0" algn="just">
              <a:spcAft>
                <a:spcPts val="600"/>
              </a:spcAft>
              <a:buNone/>
            </a:pPr>
            <a:r>
              <a:rPr lang="hu-HU" sz="2600" dirty="0">
                <a:latin typeface="Cambria" panose="02040503050406030204" pitchFamily="18" charset="0"/>
              </a:rPr>
              <a:t> közösen, az értékelendő személy véleményének mérlegelésével határozza meg </a:t>
            </a:r>
            <a:r>
              <a:rPr lang="hu-HU" sz="2600" i="1" dirty="0">
                <a:latin typeface="Cambria" panose="02040503050406030204" pitchFamily="18" charset="0"/>
              </a:rPr>
              <a:t>a személyes teljesítménycélokat</a:t>
            </a:r>
            <a:r>
              <a:rPr lang="hu-HU" sz="2600" dirty="0">
                <a:latin typeface="Cambria" panose="02040503050406030204" pitchFamily="18" charset="0"/>
              </a:rPr>
              <a:t>, és ezeket rögzíti a teljesítményértékelési elektronikus rendszerben, azzal, hogy </a:t>
            </a:r>
            <a:r>
              <a:rPr lang="hu-HU" sz="2600" b="1" dirty="0">
                <a:latin typeface="Cambria" panose="02040503050406030204" pitchFamily="18" charset="0"/>
              </a:rPr>
              <a:t>a személyes teljesítménycélok módosítására legkésőbb a </a:t>
            </a:r>
            <a:r>
              <a:rPr lang="hu-HU" sz="2600" b="1" dirty="0">
                <a:solidFill>
                  <a:srgbClr val="FF0000"/>
                </a:solidFill>
                <a:latin typeface="Cambria" panose="02040503050406030204" pitchFamily="18" charset="0"/>
              </a:rPr>
              <a:t>naptári év februárjának utolsó munkanapjáig </a:t>
            </a:r>
            <a:r>
              <a:rPr lang="hu-HU" sz="2600" dirty="0">
                <a:latin typeface="Cambria" panose="02040503050406030204" pitchFamily="18" charset="0"/>
              </a:rPr>
              <a:t>van lehetőség </a:t>
            </a:r>
            <a:r>
              <a:rPr lang="hu-HU" sz="2600" dirty="0">
                <a:latin typeface="Cambria" panose="02040503050406030204" pitchFamily="18" charset="0"/>
                <a:ea typeface="Cambria" panose="02040503050406030204" pitchFamily="18" charset="0"/>
              </a:rPr>
              <a:t>[</a:t>
            </a:r>
            <a:r>
              <a:rPr lang="hu-HU" sz="2800" dirty="0">
                <a:latin typeface="Cambria" panose="02040503050406030204" pitchFamily="18" charset="0"/>
                <a:ea typeface="Cambria" panose="02040503050406030204" pitchFamily="18" charset="0"/>
              </a:rPr>
              <a:t>TÉR rend. </a:t>
            </a:r>
            <a:r>
              <a:rPr lang="hu-HU" sz="2600" dirty="0">
                <a:latin typeface="Cambria" panose="02040503050406030204" pitchFamily="18" charset="0"/>
                <a:ea typeface="Cambria" panose="02040503050406030204" pitchFamily="18" charset="0"/>
              </a:rPr>
              <a:t>5. § (1) bek.].</a:t>
            </a:r>
            <a:endParaRPr lang="hu-HU" sz="2600" dirty="0">
              <a:effectLst/>
              <a:latin typeface="Cambria" panose="02040503050406030204" pitchFamily="18" charset="0"/>
              <a:ea typeface="Times New Roman" panose="02020603050405020304" pitchFamily="18" charset="0"/>
            </a:endParaRPr>
          </a:p>
          <a:p>
            <a:pPr marL="90170" indent="0" algn="just">
              <a:spcAft>
                <a:spcPts val="600"/>
              </a:spcAft>
              <a:buNone/>
            </a:pPr>
            <a:endParaRPr lang="hu-HU" dirty="0">
              <a:latin typeface="Cambria" panose="02040503050406030204" pitchFamily="18" charset="0"/>
            </a:endParaRPr>
          </a:p>
          <a:p>
            <a:pPr marL="0" indent="0" fontAlgn="auto">
              <a:spcAft>
                <a:spcPts val="0"/>
              </a:spcAft>
              <a:buClr>
                <a:schemeClr val="accent3"/>
              </a:buClr>
              <a:buNone/>
              <a:defRPr/>
            </a:pPr>
            <a:endParaRPr lang="hu-H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8728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09836" y="692696"/>
            <a:ext cx="10873208"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a:t>
            </a:r>
            <a:r>
              <a:rPr lang="hu-HU" altLang="hu-HU" sz="4400" b="1" dirty="0">
                <a:latin typeface="Cambria" panose="02040503050406030204" pitchFamily="18" charset="0"/>
                <a:ea typeface="Cambria" panose="02040503050406030204" pitchFamily="18" charset="0"/>
              </a:rPr>
              <a:t>teljesítményértékelés eljárásrendi szabályai</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856086" y="1628800"/>
            <a:ext cx="10710934" cy="5421425"/>
          </a:xfrm>
        </p:spPr>
        <p:txBody>
          <a:bodyPr rtlCol="0">
            <a:normAutofit/>
          </a:bodyPr>
          <a:lstStyle/>
          <a:p>
            <a:pPr fontAlgn="auto">
              <a:spcAft>
                <a:spcPts val="0"/>
              </a:spcAft>
              <a:buClr>
                <a:schemeClr val="accent3"/>
              </a:buClr>
              <a:defRPr/>
            </a:pPr>
            <a:r>
              <a:rPr lang="hu-HU" b="1" dirty="0">
                <a:effectLst/>
                <a:latin typeface="Cambria" panose="02040503050406030204" pitchFamily="18" charset="0"/>
                <a:ea typeface="Arial Unicode MS" panose="020B0604020202020204" pitchFamily="34" charset="-128"/>
              </a:rPr>
              <a:t>Ha a köznevelési foglalkoztatotti jogviszony </a:t>
            </a:r>
            <a:r>
              <a:rPr lang="hu-HU" dirty="0">
                <a:effectLst/>
                <a:latin typeface="Cambria" panose="02040503050406030204" pitchFamily="18" charset="0"/>
                <a:ea typeface="Arial Unicode MS" panose="020B0604020202020204" pitchFamily="34" charset="-128"/>
              </a:rPr>
              <a:t>vezető esetén az augusztus 31. vagy más értékelendő személy esetén </a:t>
            </a:r>
            <a:r>
              <a:rPr lang="hu-HU" b="1" dirty="0">
                <a:effectLst/>
                <a:latin typeface="Cambria" panose="02040503050406030204" pitchFamily="18" charset="0"/>
                <a:ea typeface="Arial Unicode MS" panose="020B0604020202020204" pitchFamily="34" charset="-128"/>
              </a:rPr>
              <a:t>szeptember 30. után</a:t>
            </a:r>
            <a:r>
              <a:rPr lang="hu-HU" dirty="0">
                <a:effectLst/>
                <a:latin typeface="Cambria" panose="02040503050406030204" pitchFamily="18" charset="0"/>
                <a:ea typeface="Arial Unicode MS" panose="020B0604020202020204" pitchFamily="34" charset="-128"/>
              </a:rPr>
              <a:t>i időpontot követően </a:t>
            </a:r>
            <a:r>
              <a:rPr lang="hu-HU" b="1" dirty="0">
                <a:effectLst/>
                <a:latin typeface="Cambria" panose="02040503050406030204" pitchFamily="18" charset="0"/>
                <a:ea typeface="Arial Unicode MS" panose="020B0604020202020204" pitchFamily="34" charset="-128"/>
              </a:rPr>
              <a:t>jön létre, a teljesítménycélokat a jogviszony kezdetének időpontjától számított 60 napon belül kell meghatározni,</a:t>
            </a:r>
            <a:r>
              <a:rPr lang="hu-HU" sz="1800" dirty="0">
                <a:effectLst/>
                <a:latin typeface="Times New Roman" panose="02020603050405020304" pitchFamily="18" charset="0"/>
                <a:ea typeface="Arial Unicode MS" panose="020B0604020202020204" pitchFamily="34" charset="-128"/>
              </a:rPr>
              <a:t> </a:t>
            </a:r>
            <a:r>
              <a:rPr lang="hu-HU" dirty="0">
                <a:latin typeface="Cambria" panose="02040503050406030204" pitchFamily="18" charset="0"/>
                <a:ea typeface="Arial Unicode MS" panose="020B0604020202020204" pitchFamily="34" charset="-128"/>
              </a:rPr>
              <a:t>kivéve a hat hónapnál rövidebb határozott időre létesült jogviszonyt  [</a:t>
            </a:r>
            <a:r>
              <a:rPr lang="hu-HU" dirty="0">
                <a:latin typeface="Cambria" panose="02040503050406030204" pitchFamily="18" charset="0"/>
                <a:ea typeface="Cambria" panose="02040503050406030204" pitchFamily="18" charset="0"/>
              </a:rPr>
              <a:t>TÉR rend. </a:t>
            </a:r>
            <a:r>
              <a:rPr lang="hu-HU" dirty="0">
                <a:latin typeface="Cambria" panose="02040503050406030204" pitchFamily="18" charset="0"/>
                <a:ea typeface="Arial Unicode MS" panose="020B0604020202020204" pitchFamily="34" charset="-128"/>
              </a:rPr>
              <a:t>5. § (2) bek.].</a:t>
            </a:r>
          </a:p>
          <a:p>
            <a:pPr>
              <a:buClr>
                <a:schemeClr val="accent3"/>
              </a:buClr>
              <a:defRPr/>
            </a:pPr>
            <a:r>
              <a:rPr lang="hu-HU" dirty="0">
                <a:latin typeface="Cambria" panose="02040503050406030204" pitchFamily="18" charset="0"/>
                <a:ea typeface="Arial Unicode MS" panose="020B0604020202020204" pitchFamily="34" charset="-128"/>
              </a:rPr>
              <a:t>A teljesítménycélok meghatározásába az értékelő vezető a </a:t>
            </a:r>
            <a:r>
              <a:rPr lang="hu-HU" b="1" dirty="0">
                <a:latin typeface="Cambria" panose="02040503050406030204" pitchFamily="18" charset="0"/>
                <a:ea typeface="Arial Unicode MS" panose="020B0604020202020204" pitchFamily="34" charset="-128"/>
              </a:rPr>
              <a:t>közreműködők</a:t>
            </a:r>
            <a:r>
              <a:rPr lang="hu-HU" dirty="0">
                <a:latin typeface="Cambria" panose="02040503050406030204" pitchFamily="18" charset="0"/>
                <a:ea typeface="Arial Unicode MS" panose="020B0604020202020204" pitchFamily="34" charset="-128"/>
              </a:rPr>
              <a:t>et is bevonhatja [</a:t>
            </a:r>
            <a:r>
              <a:rPr lang="hu-HU" dirty="0">
                <a:latin typeface="Cambria" panose="02040503050406030204" pitchFamily="18" charset="0"/>
                <a:ea typeface="Cambria" panose="02040503050406030204" pitchFamily="18" charset="0"/>
              </a:rPr>
              <a:t>TÉR rend. </a:t>
            </a:r>
            <a:r>
              <a:rPr lang="hu-HU" dirty="0">
                <a:latin typeface="Cambria" panose="02040503050406030204" pitchFamily="18" charset="0"/>
                <a:ea typeface="Arial Unicode MS" panose="020B0604020202020204" pitchFamily="34" charset="-128"/>
              </a:rPr>
              <a:t>5. § (3) bek.].</a:t>
            </a:r>
            <a:endParaRPr lang="hu-HU" sz="1800" dirty="0">
              <a:latin typeface="Times New Roman" panose="02020603050405020304" pitchFamily="18" charset="0"/>
              <a:ea typeface="Arial Unicode MS" panose="020B0604020202020204" pitchFamily="34" charset="-128"/>
            </a:endParaRPr>
          </a:p>
          <a:p>
            <a:pPr>
              <a:buClr>
                <a:schemeClr val="accent3"/>
              </a:buClr>
              <a:defRPr/>
            </a:pPr>
            <a:r>
              <a:rPr lang="hu-HU" b="1" dirty="0">
                <a:effectLst/>
                <a:latin typeface="Cambria" panose="02040503050406030204" pitchFamily="18" charset="0"/>
                <a:ea typeface="Arial Unicode MS" panose="020B0604020202020204" pitchFamily="34" charset="-128"/>
              </a:rPr>
              <a:t>Az értékelendő személy </a:t>
            </a:r>
            <a:r>
              <a:rPr lang="hu-HU" dirty="0">
                <a:effectLst/>
                <a:latin typeface="Cambria" panose="02040503050406030204" pitchFamily="18" charset="0"/>
                <a:ea typeface="Arial Unicode MS" panose="020B0604020202020204" pitchFamily="34" charset="-128"/>
              </a:rPr>
              <a:t>az előzetes értékelési javaslat ismeretében </a:t>
            </a:r>
            <a:r>
              <a:rPr lang="hu-HU" b="1" dirty="0">
                <a:effectLst/>
                <a:latin typeface="Cambria" panose="02040503050406030204" pitchFamily="18" charset="0"/>
                <a:ea typeface="Arial Unicode MS" panose="020B0604020202020204" pitchFamily="34" charset="-128"/>
              </a:rPr>
              <a:t>önértékelést készíthet</a:t>
            </a:r>
            <a:r>
              <a:rPr lang="hu-HU" dirty="0">
                <a:effectLst/>
                <a:latin typeface="Cambria" panose="02040503050406030204" pitchFamily="18" charset="0"/>
                <a:ea typeface="Arial Unicode MS" panose="020B0604020202020204" pitchFamily="34" charset="-128"/>
              </a:rPr>
              <a:t>, amelyre az értékelő beszélgetés során ki kell térni. Ha az értékelendő személy a teljesítményértékelésével kapcsolatban észrevételt tesz, az észrevételeit a teljesítményértékelésnek tartalmaznia kell </a:t>
            </a:r>
            <a:r>
              <a:rPr lang="hu-HU" dirty="0">
                <a:latin typeface="Cambria" panose="02040503050406030204" pitchFamily="18" charset="0"/>
                <a:ea typeface="Arial Unicode MS" panose="020B0604020202020204" pitchFamily="34" charset="-128"/>
              </a:rPr>
              <a:t>[</a:t>
            </a:r>
            <a:r>
              <a:rPr lang="hu-HU" dirty="0">
                <a:latin typeface="Cambria" panose="02040503050406030204" pitchFamily="18" charset="0"/>
                <a:ea typeface="Cambria" panose="02040503050406030204" pitchFamily="18" charset="0"/>
              </a:rPr>
              <a:t>TÉR rend. </a:t>
            </a:r>
            <a:r>
              <a:rPr lang="hu-HU" dirty="0">
                <a:latin typeface="Cambria" panose="02040503050406030204" pitchFamily="18" charset="0"/>
                <a:ea typeface="Arial Unicode MS" panose="020B0604020202020204" pitchFamily="34" charset="-128"/>
              </a:rPr>
              <a:t>5. § (5) bek.].</a:t>
            </a:r>
            <a:endParaRPr lang="hu-HU" sz="1800" dirty="0">
              <a:effectLst/>
              <a:latin typeface="Times New Roman" panose="02020603050405020304" pitchFamily="18" charset="0"/>
              <a:ea typeface="Times New Roman" panose="02020603050405020304" pitchFamily="18" charset="0"/>
            </a:endParaRPr>
          </a:p>
          <a:p>
            <a:pPr>
              <a:buClr>
                <a:schemeClr val="accent3"/>
              </a:buClr>
              <a:defRPr/>
            </a:pPr>
            <a:endParaRPr lang="hu-HU" dirty="0">
              <a:latin typeface="Cambria" panose="02040503050406030204" pitchFamily="18" charset="0"/>
              <a:ea typeface="Arial Unicode MS" panose="020B0604020202020204" pitchFamily="34" charset="-128"/>
            </a:endParaRPr>
          </a:p>
        </p:txBody>
      </p:sp>
    </p:spTree>
    <p:extLst>
      <p:ext uri="{BB962C8B-B14F-4D97-AF65-F5344CB8AC3E}">
        <p14:creationId xmlns:p14="http://schemas.microsoft.com/office/powerpoint/2010/main" val="2556940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09836" y="620688"/>
            <a:ext cx="10873208"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a:t>
            </a:r>
            <a:r>
              <a:rPr lang="hu-HU" altLang="hu-HU" sz="4400" b="1" dirty="0">
                <a:latin typeface="Cambria" panose="02040503050406030204" pitchFamily="18" charset="0"/>
                <a:ea typeface="Cambria" panose="02040503050406030204" pitchFamily="18" charset="0"/>
              </a:rPr>
              <a:t>teljesítményértékelés eljárásrendi szabályai </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897226" y="1556792"/>
            <a:ext cx="10669794" cy="5040560"/>
          </a:xfrm>
        </p:spPr>
        <p:txBody>
          <a:bodyPr rtlCol="0">
            <a:normAutofit/>
          </a:bodyPr>
          <a:lstStyle/>
          <a:p>
            <a:pPr marL="114300" indent="-114300" algn="just">
              <a:spcAft>
                <a:spcPts val="600"/>
              </a:spcAft>
            </a:pPr>
            <a:r>
              <a:rPr lang="hu-HU" dirty="0">
                <a:latin typeface="Cambria" panose="02040503050406030204" pitchFamily="18" charset="0"/>
              </a:rPr>
              <a:t> Az </a:t>
            </a:r>
            <a:r>
              <a:rPr lang="hu-HU" b="1" dirty="0">
                <a:latin typeface="Cambria" panose="02040503050406030204" pitchFamily="18" charset="0"/>
              </a:rPr>
              <a:t>értékelő megbeszélésen részt v</a:t>
            </a:r>
            <a:r>
              <a:rPr lang="hu-HU" dirty="0">
                <a:latin typeface="Cambria" panose="02040503050406030204" pitchFamily="18" charset="0"/>
              </a:rPr>
              <a:t>esz </a:t>
            </a:r>
          </a:p>
          <a:p>
            <a:pPr marL="90170" indent="0" algn="just">
              <a:spcAft>
                <a:spcPts val="600"/>
              </a:spcAft>
              <a:buNone/>
            </a:pPr>
            <a:r>
              <a:rPr lang="hu-HU" dirty="0">
                <a:latin typeface="Cambria" panose="02040503050406030204" pitchFamily="18" charset="0"/>
              </a:rPr>
              <a:t> a) az értékelő vezető,</a:t>
            </a:r>
          </a:p>
          <a:p>
            <a:pPr marL="90170" indent="0" algn="just">
              <a:spcAft>
                <a:spcPts val="600"/>
              </a:spcAft>
              <a:buNone/>
            </a:pPr>
            <a:r>
              <a:rPr lang="hu-HU" dirty="0">
                <a:latin typeface="Cambria" panose="02040503050406030204" pitchFamily="18" charset="0"/>
              </a:rPr>
              <a:t> b) az értékelendő személy, </a:t>
            </a:r>
          </a:p>
          <a:p>
            <a:pPr indent="0" algn="just">
              <a:spcAft>
                <a:spcPts val="600"/>
              </a:spcAft>
              <a:buNone/>
            </a:pPr>
            <a:r>
              <a:rPr lang="hu-HU" dirty="0">
                <a:latin typeface="Cambria" panose="02040503050406030204" pitchFamily="18" charset="0"/>
              </a:rPr>
              <a:t>c) az értékelő vezető által felkért közreműködő, valamint</a:t>
            </a:r>
          </a:p>
          <a:p>
            <a:pPr indent="0" algn="just">
              <a:spcAft>
                <a:spcPts val="600"/>
              </a:spcAft>
              <a:buNone/>
            </a:pPr>
            <a:r>
              <a:rPr lang="hu-HU" dirty="0">
                <a:latin typeface="Cambria" panose="02040503050406030204" pitchFamily="18" charset="0"/>
              </a:rPr>
              <a:t>d) ha az értékelő vezető közreműködőként nem kérte fel, akkor az értékelendő személy kérésére annak a munkaközösségnek a vezetője, amelyben az értékelendő személy részt vesz [</a:t>
            </a:r>
            <a:r>
              <a:rPr lang="hu-HU" dirty="0">
                <a:latin typeface="Cambria" panose="02040503050406030204" pitchFamily="18" charset="0"/>
                <a:ea typeface="Cambria" panose="02040503050406030204" pitchFamily="18" charset="0"/>
              </a:rPr>
              <a:t>TÉR rend. </a:t>
            </a:r>
            <a:r>
              <a:rPr lang="hu-HU" dirty="0">
                <a:latin typeface="Cambria" panose="02040503050406030204" pitchFamily="18" charset="0"/>
              </a:rPr>
              <a:t>5. § (6) bek.]. 	</a:t>
            </a:r>
          </a:p>
          <a:p>
            <a:pPr>
              <a:buClr>
                <a:schemeClr val="accent3"/>
              </a:buClr>
              <a:defRPr/>
            </a:pPr>
            <a:r>
              <a:rPr lang="hu-HU" dirty="0">
                <a:latin typeface="Cambria" panose="02040503050406030204" pitchFamily="18" charset="0"/>
              </a:rPr>
              <a:t>A </a:t>
            </a:r>
            <a:r>
              <a:rPr lang="hu-HU" b="1" dirty="0">
                <a:latin typeface="Cambria" panose="02040503050406030204" pitchFamily="18" charset="0"/>
              </a:rPr>
              <a:t>közreműködő javaslatot tehet egy vagy több értékelési szempont vagy a teljes értékelés pontszámára </a:t>
            </a:r>
            <a:r>
              <a:rPr lang="hu-HU" dirty="0">
                <a:latin typeface="Cambria" panose="02040503050406030204" pitchFamily="18" charset="0"/>
              </a:rPr>
              <a:t>az értékelő vezető számára, aki a javaslatot mérlegeli [</a:t>
            </a:r>
            <a:r>
              <a:rPr lang="hu-HU" dirty="0">
                <a:latin typeface="Cambria" panose="02040503050406030204" pitchFamily="18" charset="0"/>
                <a:ea typeface="Cambria" panose="02040503050406030204" pitchFamily="18" charset="0"/>
              </a:rPr>
              <a:t>TÉR rend. </a:t>
            </a:r>
            <a:r>
              <a:rPr lang="hu-HU" dirty="0">
                <a:latin typeface="Cambria" panose="02040503050406030204" pitchFamily="18" charset="0"/>
              </a:rPr>
              <a:t>5. § (7) bek.]. </a:t>
            </a:r>
          </a:p>
          <a:p>
            <a:pPr marL="0" indent="0" fontAlgn="auto">
              <a:spcAft>
                <a:spcPts val="0"/>
              </a:spcAft>
              <a:buClr>
                <a:schemeClr val="accent3"/>
              </a:buClr>
              <a:buNone/>
              <a:defRPr/>
            </a:pPr>
            <a:endParaRPr lang="hu-H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9498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00507" y="548680"/>
            <a:ext cx="10873208"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a:t>
            </a:r>
            <a:r>
              <a:rPr lang="hu-HU" altLang="hu-HU" sz="4400" b="1" dirty="0">
                <a:latin typeface="Cambria" panose="02040503050406030204" pitchFamily="18" charset="0"/>
                <a:ea typeface="Cambria" panose="02040503050406030204" pitchFamily="18" charset="0"/>
              </a:rPr>
              <a:t>teljesítményértékelés eljárásrendi szabályai</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900507" y="1368150"/>
            <a:ext cx="10873207" cy="5373218"/>
          </a:xfrm>
        </p:spPr>
        <p:txBody>
          <a:bodyPr rtlCol="0">
            <a:normAutofit fontScale="92500" lnSpcReduction="20000"/>
          </a:bodyPr>
          <a:lstStyle/>
          <a:p>
            <a:pPr marL="114935" indent="-114935" algn="just">
              <a:spcAft>
                <a:spcPts val="600"/>
              </a:spcAft>
            </a:pPr>
            <a:r>
              <a:rPr lang="hu-HU" sz="2600" dirty="0">
                <a:effectLst/>
                <a:latin typeface="Cambria" panose="02040503050406030204" pitchFamily="18" charset="0"/>
                <a:ea typeface="Arial Unicode MS" panose="020B0604020202020204" pitchFamily="34" charset="-128"/>
              </a:rPr>
              <a:t> </a:t>
            </a:r>
            <a:r>
              <a:rPr lang="hu-HU" sz="2600" b="1" dirty="0">
                <a:latin typeface="Cambria" panose="02040503050406030204" pitchFamily="18" charset="0"/>
                <a:ea typeface="Arial Unicode MS" panose="020B0604020202020204" pitchFamily="34" charset="-128"/>
              </a:rPr>
              <a:t>Az értékelő vezető </a:t>
            </a:r>
            <a:r>
              <a:rPr lang="hu-HU" sz="2600" dirty="0">
                <a:latin typeface="Cambria" panose="02040503050406030204" pitchFamily="18" charset="0"/>
                <a:ea typeface="Arial Unicode MS" panose="020B0604020202020204" pitchFamily="34" charset="-128"/>
              </a:rPr>
              <a:t>a teljesítményértékelés keretében </a:t>
            </a:r>
            <a:r>
              <a:rPr lang="hu-HU" sz="2600" b="1" dirty="0">
                <a:latin typeface="Cambria" panose="02040503050406030204" pitchFamily="18" charset="0"/>
                <a:ea typeface="Arial Unicode MS" panose="020B0604020202020204" pitchFamily="34" charset="-128"/>
              </a:rPr>
              <a:t>kikérheti</a:t>
            </a:r>
            <a:r>
              <a:rPr lang="hu-HU" sz="2600" dirty="0">
                <a:latin typeface="Cambria" panose="02040503050406030204" pitchFamily="18" charset="0"/>
                <a:ea typeface="Arial Unicode MS" panose="020B0604020202020204" pitchFamily="34" charset="-128"/>
              </a:rPr>
              <a:t> az értékelendő személy tekintetében </a:t>
            </a:r>
            <a:r>
              <a:rPr lang="hu-HU" sz="2600" b="1" dirty="0">
                <a:latin typeface="Cambria" panose="02040503050406030204" pitchFamily="18" charset="0"/>
                <a:ea typeface="Arial Unicode MS" panose="020B0604020202020204" pitchFamily="34" charset="-128"/>
              </a:rPr>
              <a:t>a szülők, tanulók véleményét is</a:t>
            </a:r>
            <a:r>
              <a:rPr lang="hu-HU" sz="2600" dirty="0">
                <a:latin typeface="Cambria" panose="02040503050406030204" pitchFamily="18" charset="0"/>
                <a:ea typeface="Arial Unicode MS" panose="020B0604020202020204" pitchFamily="34" charset="-128"/>
              </a:rPr>
              <a:t>, </a:t>
            </a:r>
            <a:r>
              <a:rPr lang="hu-HU" sz="2600" b="1" dirty="0">
                <a:latin typeface="Cambria" panose="02040503050406030204" pitchFamily="18" charset="0"/>
                <a:ea typeface="Arial Unicode MS" panose="020B0604020202020204" pitchFamily="34" charset="-128"/>
              </a:rPr>
              <a:t>és</a:t>
            </a:r>
            <a:r>
              <a:rPr lang="hu-HU" sz="2600" dirty="0">
                <a:latin typeface="Cambria" panose="02040503050406030204" pitchFamily="18" charset="0"/>
                <a:ea typeface="Arial Unicode MS" panose="020B0604020202020204" pitchFamily="34" charset="-128"/>
              </a:rPr>
              <a:t> </a:t>
            </a:r>
            <a:r>
              <a:rPr lang="hu-HU" sz="2600" b="1" dirty="0">
                <a:latin typeface="Cambria" panose="02040503050406030204" pitchFamily="18" charset="0"/>
                <a:ea typeface="Arial Unicode MS" panose="020B0604020202020204" pitchFamily="34" charset="-128"/>
              </a:rPr>
              <a:t>a</a:t>
            </a:r>
            <a:r>
              <a:rPr lang="hu-HU" sz="2600" dirty="0">
                <a:latin typeface="Cambria" panose="02040503050406030204" pitchFamily="18" charset="0"/>
                <a:ea typeface="Arial Unicode MS" panose="020B0604020202020204" pitchFamily="34" charset="-128"/>
              </a:rPr>
              <a:t> </a:t>
            </a:r>
            <a:r>
              <a:rPr lang="hu-HU" sz="2600" b="1" dirty="0">
                <a:latin typeface="Cambria" panose="02040503050406030204" pitchFamily="18" charset="0"/>
                <a:ea typeface="Arial Unicode MS" panose="020B0604020202020204" pitchFamily="34" charset="-128"/>
              </a:rPr>
              <a:t>teljesítményértékelés során </a:t>
            </a:r>
            <a:r>
              <a:rPr lang="hu-HU" sz="2600" dirty="0">
                <a:latin typeface="Cambria" panose="02040503050406030204" pitchFamily="18" charset="0"/>
                <a:ea typeface="Arial Unicode MS" panose="020B0604020202020204" pitchFamily="34" charset="-128"/>
              </a:rPr>
              <a:t>– a személyre szabott éves teljesítménycélok és értékelési szempontok meghatározásának, teljesülésük nyomon követésének és mérésének részletes módszertanában és szakmai szabályaiban meghatározottak szerint – a szülői, tanulói véleményeket is </a:t>
            </a:r>
            <a:r>
              <a:rPr lang="hu-HU" sz="2600" b="1" dirty="0">
                <a:latin typeface="Cambria" panose="02040503050406030204" pitchFamily="18" charset="0"/>
                <a:ea typeface="Arial Unicode MS" panose="020B0604020202020204" pitchFamily="34" charset="-128"/>
              </a:rPr>
              <a:t>figyelembe veszi </a:t>
            </a:r>
            <a:r>
              <a:rPr lang="hu-HU" sz="2600" dirty="0">
                <a:effectLst/>
                <a:latin typeface="Cambria" panose="02040503050406030204" pitchFamily="18" charset="0"/>
                <a:ea typeface="Arial Unicode MS" panose="020B0604020202020204" pitchFamily="34" charset="-128"/>
              </a:rPr>
              <a:t>[</a:t>
            </a:r>
            <a:r>
              <a:rPr lang="hu-HU" sz="2600" dirty="0">
                <a:latin typeface="Cambria" panose="02040503050406030204" pitchFamily="18" charset="0"/>
                <a:ea typeface="Cambria" panose="02040503050406030204" pitchFamily="18" charset="0"/>
              </a:rPr>
              <a:t>TÉR rend. </a:t>
            </a:r>
            <a:r>
              <a:rPr lang="hu-HU" sz="2600" dirty="0">
                <a:effectLst/>
                <a:latin typeface="Cambria" panose="02040503050406030204" pitchFamily="18" charset="0"/>
                <a:ea typeface="Arial Unicode MS" panose="020B0604020202020204" pitchFamily="34" charset="-128"/>
              </a:rPr>
              <a:t>5. § (8) bek.].</a:t>
            </a:r>
          </a:p>
          <a:p>
            <a:pPr marL="114935" indent="-114935" algn="just">
              <a:spcAft>
                <a:spcPts val="600"/>
              </a:spcAft>
            </a:pPr>
            <a:r>
              <a:rPr lang="hu-HU" sz="2600" dirty="0">
                <a:latin typeface="Cambria" panose="02040503050406030204" pitchFamily="18" charset="0"/>
                <a:ea typeface="Arial Unicode MS" panose="020B0604020202020204" pitchFamily="34" charset="-128"/>
              </a:rPr>
              <a:t> A partneri horizontális kapcsolatrendszer jogszabályban nevesített tagjainak véleménye akkor épülhet be a teljesítményértékelés eredményébe, ha </a:t>
            </a:r>
            <a:r>
              <a:rPr lang="hu-HU" sz="2600" dirty="0">
                <a:effectLst/>
                <a:latin typeface="Cambria" panose="02040503050406030204" pitchFamily="18" charset="0"/>
                <a:ea typeface="Arial Unicode MS" panose="020B0604020202020204" pitchFamily="34" charset="-128"/>
              </a:rPr>
              <a:t>az értékelő vezető úgy dönt, hogy kikéri a szülők, gyermekek véleményét (ez </a:t>
            </a:r>
            <a:r>
              <a:rPr lang="hu-HU" sz="2600" u="sng" dirty="0">
                <a:effectLst/>
                <a:latin typeface="Cambria" panose="02040503050406030204" pitchFamily="18" charset="0"/>
                <a:ea typeface="Arial Unicode MS" panose="020B0604020202020204" pitchFamily="34" charset="-128"/>
              </a:rPr>
              <a:t>nem kötelező</a:t>
            </a:r>
            <a:r>
              <a:rPr lang="hu-HU" sz="2600" dirty="0">
                <a:effectLst/>
                <a:latin typeface="Cambria" panose="02040503050406030204" pitchFamily="18" charset="0"/>
                <a:ea typeface="Arial Unicode MS" panose="020B0604020202020204" pitchFamily="34" charset="-128"/>
              </a:rPr>
              <a:t>), továbbá </a:t>
            </a:r>
            <a:r>
              <a:rPr lang="hu-HU" sz="2600" dirty="0">
                <a:latin typeface="Cambria" panose="02040503050406030204" pitchFamily="18" charset="0"/>
                <a:ea typeface="Arial Unicode MS" panose="020B0604020202020204" pitchFamily="34" charset="-128"/>
              </a:rPr>
              <a:t>az Oktatási Hivatal által kiadott módszertani, szakmai szabályok alkalmazásra kerülnek (ez </a:t>
            </a:r>
            <a:r>
              <a:rPr lang="hu-HU" sz="2600" u="sng" dirty="0">
                <a:latin typeface="Cambria" panose="02040503050406030204" pitchFamily="18" charset="0"/>
                <a:ea typeface="Arial Unicode MS" panose="020B0604020202020204" pitchFamily="34" charset="-128"/>
              </a:rPr>
              <a:t>kötelező</a:t>
            </a:r>
            <a:r>
              <a:rPr lang="hu-HU" sz="2600" dirty="0">
                <a:latin typeface="Cambria" panose="02040503050406030204" pitchFamily="18" charset="0"/>
                <a:ea typeface="Arial Unicode MS" panose="020B0604020202020204" pitchFamily="34" charset="-128"/>
              </a:rPr>
              <a:t>). </a:t>
            </a:r>
            <a:r>
              <a:rPr lang="hu-HU" sz="2600" dirty="0">
                <a:effectLst/>
                <a:latin typeface="Cambria" panose="02040503050406030204" pitchFamily="18" charset="0"/>
                <a:ea typeface="Arial Unicode MS" panose="020B0604020202020204" pitchFamily="34" charset="-128"/>
              </a:rPr>
              <a:t> </a:t>
            </a:r>
          </a:p>
          <a:p>
            <a:pPr marL="114935" indent="-114935" algn="just">
              <a:spcAft>
                <a:spcPts val="600"/>
              </a:spcAft>
            </a:pPr>
            <a:r>
              <a:rPr lang="hu-HU" sz="2600" dirty="0">
                <a:latin typeface="Cambria" panose="02040503050406030204" pitchFamily="18" charset="0"/>
                <a:ea typeface="Arial Unicode MS" panose="020B0604020202020204" pitchFamily="34" charset="-128"/>
              </a:rPr>
              <a:t> Az intézményspecifikus módszertani és szakmai szabályokat tartalmazó </a:t>
            </a:r>
            <a:r>
              <a:rPr lang="hu-HU" sz="2600" b="1" dirty="0">
                <a:latin typeface="Cambria" panose="02040503050406030204" pitchFamily="18" charset="0"/>
                <a:ea typeface="Arial Unicode MS" panose="020B0604020202020204" pitchFamily="34" charset="-128"/>
              </a:rPr>
              <a:t>közlemények, melyek tartalmazzák a vezetők és a pedagógusok teljesítményétékeléséhez használandó dokumentumok körét az Oktatási Hivatal honlapján elérhetőek: </a:t>
            </a:r>
            <a:r>
              <a:rPr lang="hu-HU" sz="2600" b="1" dirty="0">
                <a:solidFill>
                  <a:srgbClr val="2616FB"/>
                </a:solidFill>
                <a:latin typeface="Cambria" panose="02040503050406030204" pitchFamily="18" charset="0"/>
                <a:ea typeface="Arial Unicode MS" panose="020B0604020202020204" pitchFamily="34" charset="-128"/>
                <a:hlinkClick r:id="rId3">
                  <a:extLst>
                    <a:ext uri="{A12FA001-AC4F-418D-AE19-62706E023703}">
                      <ahyp:hlinkClr xmlns:ahyp="http://schemas.microsoft.com/office/drawing/2018/hyperlinkcolor" val="tx"/>
                    </a:ext>
                  </a:extLst>
                </a:hlinkClick>
              </a:rPr>
              <a:t>https://www.oktatas.hu/kozneveles/pedagogus_teljesitmenyertekeles/ped_ter_dokumentumok</a:t>
            </a:r>
            <a:r>
              <a:rPr lang="hu-HU" sz="2600" b="1" dirty="0">
                <a:solidFill>
                  <a:srgbClr val="2616FB"/>
                </a:solidFill>
                <a:latin typeface="Cambria" panose="02040503050406030204" pitchFamily="18" charset="0"/>
                <a:ea typeface="Arial Unicode MS" panose="020B0604020202020204" pitchFamily="34" charset="-128"/>
              </a:rPr>
              <a:t> </a:t>
            </a:r>
            <a:endParaRPr lang="hu-HU" dirty="0">
              <a:solidFill>
                <a:srgbClr val="2616FB"/>
              </a:solidFill>
              <a:latin typeface="Cambria" panose="02040503050406030204" pitchFamily="18" charset="0"/>
              <a:ea typeface="Arial Unicode MS" panose="020B0604020202020204" pitchFamily="34" charset="-128"/>
            </a:endParaRPr>
          </a:p>
        </p:txBody>
      </p:sp>
    </p:spTree>
    <p:extLst>
      <p:ext uri="{BB962C8B-B14F-4D97-AF65-F5344CB8AC3E}">
        <p14:creationId xmlns:p14="http://schemas.microsoft.com/office/powerpoint/2010/main" val="2206577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09836" y="620688"/>
            <a:ext cx="10873208"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a:t>
            </a:r>
            <a:r>
              <a:rPr lang="hu-HU" altLang="hu-HU" sz="4400" b="1" dirty="0">
                <a:latin typeface="Cambria" panose="02040503050406030204" pitchFamily="18" charset="0"/>
                <a:ea typeface="Cambria" panose="02040503050406030204" pitchFamily="18" charset="0"/>
              </a:rPr>
              <a:t>teljesítményértékelés eljárásrendi szabályai</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897226" y="1556792"/>
            <a:ext cx="10669794" cy="5301208"/>
          </a:xfrm>
        </p:spPr>
        <p:txBody>
          <a:bodyPr rtlCol="0">
            <a:normAutofit lnSpcReduction="10000"/>
          </a:bodyPr>
          <a:lstStyle/>
          <a:p>
            <a:pPr marL="114935" indent="-114935" algn="just">
              <a:spcAft>
                <a:spcPts val="600"/>
              </a:spcAft>
            </a:pPr>
            <a:r>
              <a:rPr lang="hu-HU" dirty="0">
                <a:effectLst/>
                <a:latin typeface="Cambria" panose="02040503050406030204" pitchFamily="18" charset="0"/>
                <a:ea typeface="Arial Unicode MS" panose="020B0604020202020204" pitchFamily="34" charset="-128"/>
              </a:rPr>
              <a:t> </a:t>
            </a:r>
            <a:r>
              <a:rPr lang="hu-HU" b="1" dirty="0">
                <a:effectLst/>
                <a:latin typeface="Cambria" panose="02040503050406030204" pitchFamily="18" charset="0"/>
                <a:ea typeface="Arial Unicode MS" panose="020B0604020202020204" pitchFamily="34" charset="-128"/>
              </a:rPr>
              <a:t>Az értékelő </a:t>
            </a:r>
            <a:r>
              <a:rPr lang="hu-HU" dirty="0">
                <a:effectLst/>
                <a:latin typeface="Cambria" panose="02040503050406030204" pitchFamily="18" charset="0"/>
                <a:ea typeface="Arial Unicode MS" panose="020B0604020202020204" pitchFamily="34" charset="-128"/>
              </a:rPr>
              <a:t>vezető a teljesítményértékelés lefolytatását követően, az önértékelést is mérlegelve, </a:t>
            </a:r>
            <a:r>
              <a:rPr lang="hu-HU" b="1" dirty="0">
                <a:effectLst/>
                <a:latin typeface="Cambria" panose="02040503050406030204" pitchFamily="18" charset="0"/>
                <a:ea typeface="Arial Unicode MS" panose="020B0604020202020204" pitchFamily="34" charset="-128"/>
              </a:rPr>
              <a:t>megállapítja az értékelendő személy teljesítményszintjét, és erről őt tájékoztatja</a:t>
            </a:r>
            <a:r>
              <a:rPr lang="hu-HU" dirty="0">
                <a:effectLst/>
                <a:latin typeface="Cambria" panose="02040503050406030204" pitchFamily="18" charset="0"/>
                <a:ea typeface="Arial Unicode MS" panose="020B0604020202020204" pitchFamily="34" charset="-128"/>
              </a:rPr>
              <a:t>. Ennek érdekében </a:t>
            </a:r>
            <a:endParaRPr lang="hu-HU" dirty="0">
              <a:effectLst/>
              <a:latin typeface="Cambria" panose="02040503050406030204" pitchFamily="18" charset="0"/>
              <a:ea typeface="Times New Roman" panose="02020603050405020304" pitchFamily="18" charset="0"/>
            </a:endParaRPr>
          </a:p>
          <a:p>
            <a:pPr marL="342900" lvl="0" indent="-203200" algn="just">
              <a:buFont typeface="+mj-lt"/>
              <a:buAutoNum type="alphaLcParenR"/>
            </a:pPr>
            <a:r>
              <a:rPr lang="hu-HU" dirty="0">
                <a:effectLst/>
                <a:latin typeface="Cambria" panose="02040503050406030204" pitchFamily="18" charset="0"/>
                <a:ea typeface="Arial Unicode MS" panose="020B0604020202020204" pitchFamily="34" charset="-128"/>
              </a:rPr>
              <a:t> a vezetői megbízással rendelkező, </a:t>
            </a:r>
            <a:endParaRPr lang="hu-HU" dirty="0">
              <a:latin typeface="Cambria" panose="02040503050406030204" pitchFamily="18" charset="0"/>
              <a:ea typeface="Arial Unicode MS" panose="020B0604020202020204" pitchFamily="34" charset="-128"/>
            </a:endParaRPr>
          </a:p>
          <a:p>
            <a:pPr marL="342900" lvl="0" indent="-203200" algn="just">
              <a:buFont typeface="+mj-lt"/>
              <a:buAutoNum type="alphaLcParenR"/>
            </a:pPr>
            <a:r>
              <a:rPr lang="hu-HU" dirty="0">
                <a:effectLst/>
                <a:latin typeface="Cambria" panose="02040503050406030204" pitchFamily="18" charset="0"/>
                <a:ea typeface="Arial Unicode MS" panose="020B0604020202020204" pitchFamily="34" charset="-128"/>
              </a:rPr>
              <a:t> a pedagógus-munkakörben foglalkoztatott, valamint </a:t>
            </a:r>
            <a:endParaRPr lang="hu-HU" dirty="0">
              <a:latin typeface="Cambria" panose="02040503050406030204" pitchFamily="18" charset="0"/>
              <a:ea typeface="Arial Unicode MS" panose="020B0604020202020204" pitchFamily="34" charset="-128"/>
            </a:endParaRPr>
          </a:p>
          <a:p>
            <a:pPr marL="342900" lvl="0" indent="-203200" algn="just">
              <a:buFont typeface="+mj-lt"/>
              <a:buAutoNum type="alphaLcParenR"/>
            </a:pPr>
            <a:r>
              <a:rPr lang="hu-HU" dirty="0">
                <a:effectLst/>
                <a:latin typeface="Cambria" panose="02040503050406030204" pitchFamily="18" charset="0"/>
                <a:ea typeface="Arial Unicode MS" panose="020B0604020202020204" pitchFamily="34" charset="-128"/>
              </a:rPr>
              <a:t> a pedagógus szakképesítéssel vagy szakképzettséggel rendelkező nevelő-oktató munkát közvetlenül segítő munkakörben foglalkoztatott </a:t>
            </a:r>
            <a:endParaRPr lang="hu-HU" dirty="0">
              <a:effectLst/>
              <a:latin typeface="Cambria" panose="02040503050406030204" pitchFamily="18" charset="0"/>
              <a:ea typeface="Times New Roman" panose="02020603050405020304" pitchFamily="18" charset="0"/>
            </a:endParaRPr>
          </a:p>
          <a:p>
            <a:pPr marL="228600" indent="0" algn="just">
              <a:spcAft>
                <a:spcPts val="600"/>
              </a:spcAft>
              <a:buNone/>
            </a:pPr>
            <a:r>
              <a:rPr lang="hu-HU" dirty="0">
                <a:effectLst/>
                <a:latin typeface="Cambria" panose="02040503050406030204" pitchFamily="18" charset="0"/>
                <a:ea typeface="Arial Unicode MS" panose="020B0604020202020204" pitchFamily="34" charset="-128"/>
              </a:rPr>
              <a:t>értékelendő személyek teljesítményét külön-külön kell összevetni egymással [</a:t>
            </a:r>
            <a:r>
              <a:rPr lang="hu-HU" dirty="0">
                <a:latin typeface="Cambria" panose="02040503050406030204" pitchFamily="18" charset="0"/>
                <a:ea typeface="Cambria" panose="02040503050406030204" pitchFamily="18" charset="0"/>
              </a:rPr>
              <a:t>TÉR rend. </a:t>
            </a:r>
            <a:r>
              <a:rPr lang="hu-HU" dirty="0">
                <a:effectLst/>
                <a:latin typeface="Cambria" panose="02040503050406030204" pitchFamily="18" charset="0"/>
                <a:ea typeface="Arial Unicode MS" panose="020B0604020202020204" pitchFamily="34" charset="-128"/>
              </a:rPr>
              <a:t>5. § (9) bek.].</a:t>
            </a:r>
            <a:endParaRPr lang="hu-HU" dirty="0">
              <a:effectLst/>
              <a:latin typeface="Cambria" panose="02040503050406030204" pitchFamily="18" charset="0"/>
              <a:ea typeface="Times New Roman" panose="02020603050405020304" pitchFamily="18" charset="0"/>
            </a:endParaRPr>
          </a:p>
          <a:p>
            <a:pPr fontAlgn="auto">
              <a:spcAft>
                <a:spcPts val="0"/>
              </a:spcAft>
              <a:buClr>
                <a:schemeClr val="accent3"/>
              </a:buClr>
              <a:defRPr/>
            </a:pPr>
            <a:r>
              <a:rPr lang="hu-HU" dirty="0">
                <a:latin typeface="Cambria" panose="02040503050406030204" pitchFamily="18" charset="0"/>
                <a:ea typeface="Arial Unicode MS" panose="020B0604020202020204" pitchFamily="34" charset="-128"/>
              </a:rPr>
              <a:t> </a:t>
            </a:r>
            <a:r>
              <a:rPr lang="hu-HU" b="1" dirty="0">
                <a:latin typeface="Cambria" panose="02040503050406030204" pitchFamily="18" charset="0"/>
                <a:ea typeface="Arial Unicode MS" panose="020B0604020202020204" pitchFamily="34" charset="-128"/>
              </a:rPr>
              <a:t>A</a:t>
            </a:r>
            <a:r>
              <a:rPr lang="hu-HU" dirty="0">
                <a:latin typeface="Cambria" panose="02040503050406030204" pitchFamily="18" charset="0"/>
                <a:ea typeface="Arial Unicode MS" panose="020B0604020202020204" pitchFamily="34" charset="-128"/>
              </a:rPr>
              <a:t> véglegesített pontszámot és a </a:t>
            </a:r>
            <a:r>
              <a:rPr lang="hu-HU" b="1" dirty="0">
                <a:latin typeface="Cambria" panose="02040503050406030204" pitchFamily="18" charset="0"/>
                <a:ea typeface="Arial Unicode MS" panose="020B0604020202020204" pitchFamily="34" charset="-128"/>
              </a:rPr>
              <a:t>teljesítményszinte</a:t>
            </a:r>
            <a:r>
              <a:rPr lang="hu-HU" dirty="0">
                <a:latin typeface="Cambria" panose="02040503050406030204" pitchFamily="18" charset="0"/>
                <a:ea typeface="Arial Unicode MS" panose="020B0604020202020204" pitchFamily="34" charset="-128"/>
              </a:rPr>
              <a:t>t az értékelt személlyel való közlését követően </a:t>
            </a:r>
            <a:r>
              <a:rPr lang="hu-HU" b="1" dirty="0">
                <a:latin typeface="Cambria" panose="02040503050406030204" pitchFamily="18" charset="0"/>
                <a:ea typeface="Arial Unicode MS" panose="020B0604020202020204" pitchFamily="34" charset="-128"/>
              </a:rPr>
              <a:t>rögzíteni kell a teljesítményértékelési elektronikus rendszerben</a:t>
            </a:r>
            <a:r>
              <a:rPr lang="hu-HU" dirty="0">
                <a:latin typeface="Cambria" panose="02040503050406030204" pitchFamily="18" charset="0"/>
                <a:ea typeface="Arial Unicode MS" panose="020B0604020202020204" pitchFamily="34" charset="-128"/>
              </a:rPr>
              <a:t>, </a:t>
            </a:r>
            <a:r>
              <a:rPr lang="hu-HU" b="1" dirty="0">
                <a:latin typeface="Cambria" panose="02040503050406030204" pitchFamily="18" charset="0"/>
                <a:ea typeface="Arial Unicode MS" panose="020B0604020202020204" pitchFamily="34" charset="-128"/>
              </a:rPr>
              <a:t>s ezen keresztül kell </a:t>
            </a:r>
            <a:r>
              <a:rPr lang="hu-HU" dirty="0">
                <a:latin typeface="Cambria" panose="02040503050406030204" pitchFamily="18" charset="0"/>
                <a:ea typeface="Arial Unicode MS" panose="020B0604020202020204" pitchFamily="34" charset="-128"/>
              </a:rPr>
              <a:t>számára </a:t>
            </a:r>
            <a:r>
              <a:rPr lang="hu-HU" b="1" dirty="0">
                <a:latin typeface="Cambria" panose="02040503050406030204" pitchFamily="18" charset="0"/>
                <a:ea typeface="Arial Unicode MS" panose="020B0604020202020204" pitchFamily="34" charset="-128"/>
              </a:rPr>
              <a:t>kézbesíteni</a:t>
            </a:r>
            <a:r>
              <a:rPr lang="hu-HU" dirty="0">
                <a:latin typeface="Cambria" panose="02040503050406030204" pitchFamily="18" charset="0"/>
                <a:ea typeface="Arial Unicode MS" panose="020B0604020202020204" pitchFamily="34" charset="-128"/>
              </a:rPr>
              <a:t> [</a:t>
            </a:r>
            <a:r>
              <a:rPr lang="hu-HU" dirty="0">
                <a:latin typeface="Cambria" panose="02040503050406030204" pitchFamily="18" charset="0"/>
                <a:ea typeface="Cambria" panose="02040503050406030204" pitchFamily="18" charset="0"/>
              </a:rPr>
              <a:t>TÉR rend. </a:t>
            </a:r>
            <a:r>
              <a:rPr lang="hu-HU" dirty="0">
                <a:latin typeface="Cambria" panose="02040503050406030204" pitchFamily="18" charset="0"/>
                <a:ea typeface="Arial Unicode MS" panose="020B0604020202020204" pitchFamily="34" charset="-128"/>
              </a:rPr>
              <a:t>5. § (10) bek.].  </a:t>
            </a:r>
          </a:p>
        </p:txBody>
      </p:sp>
    </p:spTree>
    <p:extLst>
      <p:ext uri="{BB962C8B-B14F-4D97-AF65-F5344CB8AC3E}">
        <p14:creationId xmlns:p14="http://schemas.microsoft.com/office/powerpoint/2010/main" val="938396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21803" y="1052736"/>
            <a:ext cx="10345215" cy="973630"/>
          </a:xfrm>
        </p:spPr>
        <p:txBody>
          <a:bodyPr rtlCol="0">
            <a:noAutofit/>
          </a:bodyPr>
          <a:lstStyle/>
          <a:p>
            <a:pPr rtl="0"/>
            <a:r>
              <a:rPr lang="hu-HU" altLang="hu-HU" sz="4400" dirty="0">
                <a:latin typeface="Cambria" panose="02040503050406030204" pitchFamily="18" charset="0"/>
                <a:ea typeface="Cambria" panose="02040503050406030204" pitchFamily="18" charset="0"/>
              </a:rPr>
              <a:t>A teljesítményértékelés mérési</a:t>
            </a:r>
            <a:r>
              <a:rPr lang="hu-HU" altLang="hu-HU" sz="4400" b="1" dirty="0">
                <a:latin typeface="Cambria" panose="02040503050406030204" pitchFamily="18" charset="0"/>
                <a:ea typeface="Cambria" panose="02040503050406030204" pitchFamily="18" charset="0"/>
              </a:rPr>
              <a:t> szempontjai</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és</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részterületei</a:t>
            </a:r>
            <a:r>
              <a:rPr lang="hu-HU" altLang="hu-HU" sz="4400" dirty="0">
                <a:latin typeface="Cambria" panose="02040503050406030204" pitchFamily="18" charset="0"/>
                <a:ea typeface="Cambria" panose="02040503050406030204" pitchFamily="18" charset="0"/>
              </a:rPr>
              <a:t> a beosztott pedagógusok esetén</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750782" y="2132856"/>
            <a:ext cx="10960254" cy="4896544"/>
          </a:xfrm>
        </p:spPr>
        <p:txBody>
          <a:bodyPr rtlCol="0">
            <a:noAutofit/>
          </a:bodyPr>
          <a:lstStyle/>
          <a:p>
            <a:pPr fontAlgn="auto">
              <a:spcAft>
                <a:spcPts val="0"/>
              </a:spcAft>
              <a:buClr>
                <a:schemeClr val="accent3"/>
              </a:buClr>
              <a:defRPr/>
            </a:pPr>
            <a:r>
              <a:rPr lang="hu-HU" dirty="0">
                <a:latin typeface="Cambria" panose="02040503050406030204" pitchFamily="18" charset="0"/>
                <a:ea typeface="Cambria" panose="02040503050406030204" pitchFamily="18" charset="0"/>
              </a:rPr>
              <a:t>A beosztott pedagógusok </a:t>
            </a:r>
            <a:r>
              <a:rPr lang="hu-HU" b="1" dirty="0">
                <a:latin typeface="Cambria" panose="02040503050406030204" pitchFamily="18" charset="0"/>
                <a:ea typeface="Cambria" panose="02040503050406030204" pitchFamily="18" charset="0"/>
              </a:rPr>
              <a:t>teljesítményértékelésének szempontjai, részterületei </a:t>
            </a:r>
            <a:r>
              <a:rPr lang="hu-HU" dirty="0">
                <a:latin typeface="Cambria" panose="02040503050406030204" pitchFamily="18" charset="0"/>
                <a:ea typeface="Cambria" panose="02040503050406030204" pitchFamily="18" charset="0"/>
              </a:rPr>
              <a:t>és az </a:t>
            </a:r>
            <a:r>
              <a:rPr lang="hu-HU" dirty="0">
                <a:latin typeface="Abadi" panose="020F0502020204030204" pitchFamily="34" charset="0"/>
                <a:ea typeface="Cambria" panose="02040503050406030204" pitchFamily="18" charset="0"/>
                <a:cs typeface="Abadi" panose="020F0502020204030204" pitchFamily="34" charset="0"/>
              </a:rPr>
              <a:t>adható pontszám</a:t>
            </a:r>
            <a:r>
              <a:rPr lang="hu-HU" dirty="0">
                <a:latin typeface="Cambria" panose="02040503050406030204" pitchFamily="18" charset="0"/>
                <a:ea typeface="Cambria" panose="02040503050406030204" pitchFamily="18" charset="0"/>
              </a:rPr>
              <a:t>: </a:t>
            </a:r>
          </a:p>
          <a:p>
            <a:pPr marL="722312" indent="-457200" fontAlgn="auto">
              <a:spcAft>
                <a:spcPts val="0"/>
              </a:spcAft>
              <a:buClrTx/>
              <a:buFont typeface="+mj-lt"/>
              <a:buAutoNum type="arabicPeriod"/>
              <a:defRPr/>
            </a:pPr>
            <a:r>
              <a:rPr lang="hu-HU" b="1" dirty="0">
                <a:latin typeface="Cambria" panose="02040503050406030204" pitchFamily="18" charset="0"/>
                <a:ea typeface="Cambria" panose="02040503050406030204" pitchFamily="18" charset="0"/>
              </a:rPr>
              <a:t>Pedagógiai munka minősége, eredményessége /</a:t>
            </a:r>
            <a:r>
              <a:rPr lang="hu-HU" dirty="0">
                <a:latin typeface="Cambria" panose="02040503050406030204" pitchFamily="18" charset="0"/>
                <a:ea typeface="Cambria" panose="02040503050406030204" pitchFamily="18" charset="0"/>
              </a:rPr>
              <a:t>4 részterület/</a:t>
            </a:r>
            <a:r>
              <a:rPr lang="hu-HU" b="1" dirty="0">
                <a:latin typeface="Cambria" panose="02040503050406030204" pitchFamily="18" charset="0"/>
                <a:ea typeface="Cambria" panose="02040503050406030204" pitchFamily="18" charset="0"/>
              </a:rPr>
              <a:t> </a:t>
            </a:r>
            <a:r>
              <a:rPr lang="hu-HU" dirty="0">
                <a:latin typeface="Cambria" panose="02040503050406030204" pitchFamily="18" charset="0"/>
              </a:rPr>
              <a:t>(28 pont)</a:t>
            </a:r>
          </a:p>
          <a:p>
            <a:pPr marL="273050" indent="0" fontAlgn="auto">
              <a:spcAft>
                <a:spcPts val="0"/>
              </a:spcAft>
              <a:buClrTx/>
              <a:buFont typeface="Arial" panose="020B0604020202020204" pitchFamily="34" charset="0"/>
              <a:buNone/>
              <a:tabLst>
                <a:tab pos="611188" algn="l"/>
                <a:tab pos="717550" algn="l"/>
                <a:tab pos="841375" algn="l"/>
              </a:tabLst>
              <a:defRPr/>
            </a:pPr>
            <a:r>
              <a:rPr lang="hu-HU" dirty="0">
                <a:latin typeface="Cambria" panose="02040503050406030204" pitchFamily="18" charset="0"/>
                <a:ea typeface="Cambria" panose="02040503050406030204" pitchFamily="18" charset="0"/>
              </a:rPr>
              <a:t>	</a:t>
            </a:r>
            <a:r>
              <a:rPr lang="hu-HU" i="1" dirty="0">
                <a:latin typeface="Cambria" panose="02040503050406030204" pitchFamily="18" charset="0"/>
                <a:ea typeface="Cambria" panose="02040503050406030204" pitchFamily="18" charset="0"/>
              </a:rPr>
              <a:t>mérési eszközök: </a:t>
            </a:r>
            <a:r>
              <a:rPr lang="hu-HU" sz="2400" i="1" dirty="0">
                <a:latin typeface="Cambria" panose="02040503050406030204" pitchFamily="18" charset="0"/>
                <a:ea typeface="Cambria" panose="02040503050406030204" pitchFamily="18" charset="0"/>
              </a:rPr>
              <a:t>vezetői óra- és foglalkozáslátogatás, </a:t>
            </a:r>
            <a:r>
              <a:rPr lang="hu-HU" i="1" dirty="0">
                <a:latin typeface="Cambria" panose="02040503050406030204" pitchFamily="18" charset="0"/>
                <a:ea typeface="Cambria" panose="02040503050406030204" pitchFamily="18" charset="0"/>
              </a:rPr>
              <a:t>tanulók tanulmányi 	eredményei, továbbhaladási mutatók, intézmény által meghatározott 	sikerkritériumok </a:t>
            </a:r>
            <a:r>
              <a:rPr lang="hu-HU" i="1" u="sng" dirty="0">
                <a:latin typeface="Cambria" panose="02040503050406030204" pitchFamily="18" charset="0"/>
                <a:ea typeface="Cambria" panose="02040503050406030204" pitchFamily="18" charset="0"/>
              </a:rPr>
              <a:t>/dokumentumok: tanulmányi rendszer, statisztika, </a:t>
            </a:r>
            <a:r>
              <a:rPr lang="hu-HU" i="1" dirty="0">
                <a:latin typeface="Cambria" panose="02040503050406030204" pitchFamily="18" charset="0"/>
                <a:ea typeface="Cambria" panose="02040503050406030204" pitchFamily="18" charset="0"/>
              </a:rPr>
              <a:t>	</a:t>
            </a:r>
            <a:r>
              <a:rPr lang="hu-HU" i="1" u="sng" dirty="0">
                <a:latin typeface="Cambria" panose="02040503050406030204" pitchFamily="18" charset="0"/>
                <a:ea typeface="Cambria" panose="02040503050406030204" pitchFamily="18" charset="0"/>
              </a:rPr>
              <a:t>továbbtanulási mutatók, országos kompetenciamérés eredményei/</a:t>
            </a:r>
          </a:p>
          <a:p>
            <a:pPr marL="622300" indent="-349250">
              <a:buFont typeface="+mj-lt"/>
              <a:buAutoNum type="arabicPeriod" startAt="2"/>
              <a:defRPr/>
            </a:pPr>
            <a:r>
              <a:rPr lang="hu-HU" b="1" dirty="0">
                <a:latin typeface="Cambria" panose="02040503050406030204" pitchFamily="18" charset="0"/>
                <a:ea typeface="Cambria" panose="02040503050406030204" pitchFamily="18" charset="0"/>
              </a:rPr>
              <a:t> Feladatvállalás mennyiségi mutatói /</a:t>
            </a:r>
            <a:r>
              <a:rPr lang="hu-HU" dirty="0">
                <a:latin typeface="Cambria" panose="02040503050406030204" pitchFamily="18" charset="0"/>
                <a:ea typeface="Cambria" panose="02040503050406030204" pitchFamily="18" charset="0"/>
              </a:rPr>
              <a:t>4 részterület/</a:t>
            </a:r>
            <a:r>
              <a:rPr lang="hu-HU" b="1" dirty="0">
                <a:latin typeface="Cambria" panose="02040503050406030204" pitchFamily="18" charset="0"/>
                <a:ea typeface="Cambria" panose="02040503050406030204" pitchFamily="18" charset="0"/>
              </a:rPr>
              <a:t> </a:t>
            </a:r>
            <a:r>
              <a:rPr lang="hu-HU" dirty="0">
                <a:latin typeface="Abadi" panose="020F0502020204030204" pitchFamily="34" charset="0"/>
              </a:rPr>
              <a:t>(12 pont)</a:t>
            </a:r>
            <a:endParaRPr lang="hu-HU" b="1" dirty="0">
              <a:latin typeface="Cambria" panose="02040503050406030204" pitchFamily="18" charset="0"/>
              <a:ea typeface="Cambria" panose="02040503050406030204" pitchFamily="18" charset="0"/>
            </a:endParaRPr>
          </a:p>
          <a:p>
            <a:pPr marL="273050" indent="0" fontAlgn="auto">
              <a:spcAft>
                <a:spcPts val="0"/>
              </a:spcAft>
              <a:buClrTx/>
              <a:buFont typeface="Arial" panose="020B0604020202020204" pitchFamily="34" charset="0"/>
              <a:buNone/>
              <a:tabLst>
                <a:tab pos="611188" algn="l"/>
                <a:tab pos="717550" algn="l"/>
              </a:tabLst>
              <a:defRPr/>
            </a:pPr>
            <a:r>
              <a:rPr lang="hu-HU" dirty="0">
                <a:latin typeface="Cambria" panose="02040503050406030204" pitchFamily="18" charset="0"/>
                <a:ea typeface="Cambria" panose="02040503050406030204" pitchFamily="18" charset="0"/>
              </a:rPr>
              <a:t>		</a:t>
            </a:r>
            <a:r>
              <a:rPr lang="hu-HU" i="1" dirty="0">
                <a:latin typeface="Cambria" panose="02040503050406030204" pitchFamily="18" charset="0"/>
                <a:ea typeface="Cambria" panose="02040503050406030204" pitchFamily="18" charset="0"/>
              </a:rPr>
              <a:t>mérési eszközök: munkaközösség-vezető értékelése, a 				  munkatervben és az önkéntes vállalásokban foglaltak monitorozása 			</a:t>
            </a:r>
            <a:r>
              <a:rPr lang="hu-HU" i="1" u="sng" dirty="0">
                <a:latin typeface="Cambria" panose="02040503050406030204" pitchFamily="18" charset="0"/>
                <a:ea typeface="Cambria" panose="02040503050406030204" pitchFamily="18" charset="0"/>
              </a:rPr>
              <a:t>/dokumentumok: munkaterv, vezetői beszámoló, szülői kérdőívek/ </a:t>
            </a:r>
          </a:p>
        </p:txBody>
      </p:sp>
    </p:spTree>
    <p:extLst>
      <p:ext uri="{BB962C8B-B14F-4D97-AF65-F5344CB8AC3E}">
        <p14:creationId xmlns:p14="http://schemas.microsoft.com/office/powerpoint/2010/main" val="4008180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21804" y="1052736"/>
            <a:ext cx="10345215"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teljesítményértékelés mérési</a:t>
            </a:r>
            <a:r>
              <a:rPr lang="hu-HU" altLang="hu-HU" sz="4400" b="1" dirty="0">
                <a:latin typeface="Cambria" panose="02040503050406030204" pitchFamily="18" charset="0"/>
                <a:ea typeface="Cambria" panose="02040503050406030204" pitchFamily="18" charset="0"/>
              </a:rPr>
              <a:t> szempontjai</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és</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részterületei</a:t>
            </a:r>
            <a:r>
              <a:rPr lang="hu-HU" altLang="hu-HU" sz="4400" dirty="0">
                <a:latin typeface="Cambria" panose="02040503050406030204" pitchFamily="18" charset="0"/>
                <a:ea typeface="Cambria" panose="02040503050406030204" pitchFamily="18" charset="0"/>
              </a:rPr>
              <a:t> a beosztott pedagógusok esetén</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917647" y="1892287"/>
            <a:ext cx="10669257" cy="4896544"/>
          </a:xfrm>
        </p:spPr>
        <p:txBody>
          <a:bodyPr rtlCol="0">
            <a:noAutofit/>
          </a:bodyPr>
          <a:lstStyle/>
          <a:p>
            <a:pPr>
              <a:buClr>
                <a:schemeClr val="accent3"/>
              </a:buClr>
              <a:defRPr/>
            </a:pPr>
            <a:r>
              <a:rPr lang="hu-HU" dirty="0">
                <a:latin typeface="Cambria" panose="02040503050406030204" pitchFamily="18" charset="0"/>
                <a:ea typeface="Cambria" panose="02040503050406030204" pitchFamily="18" charset="0"/>
              </a:rPr>
              <a:t>A beosztott pedagógusok </a:t>
            </a:r>
            <a:r>
              <a:rPr lang="hu-HU" b="1" dirty="0">
                <a:latin typeface="Cambria" panose="02040503050406030204" pitchFamily="18" charset="0"/>
                <a:ea typeface="Cambria" panose="02040503050406030204" pitchFamily="18" charset="0"/>
              </a:rPr>
              <a:t>teljesítményértékelésének szempontjai, részterületei </a:t>
            </a:r>
            <a:r>
              <a:rPr lang="hu-HU" dirty="0">
                <a:latin typeface="Cambria" panose="02040503050406030204" pitchFamily="18" charset="0"/>
                <a:ea typeface="Cambria" panose="02040503050406030204" pitchFamily="18" charset="0"/>
              </a:rPr>
              <a:t>és az </a:t>
            </a:r>
            <a:r>
              <a:rPr lang="hu-HU" dirty="0">
                <a:latin typeface="Abadi" panose="020F0502020204030204" pitchFamily="34" charset="0"/>
                <a:ea typeface="Cambria" panose="02040503050406030204" pitchFamily="18" charset="0"/>
                <a:cs typeface="Abadi" panose="020F0502020204030204" pitchFamily="34" charset="0"/>
              </a:rPr>
              <a:t>adható pontszám </a:t>
            </a:r>
            <a:r>
              <a:rPr lang="hu-HU" dirty="0">
                <a:latin typeface="Cambria" panose="02040503050406030204" pitchFamily="18" charset="0"/>
                <a:ea typeface="Cambria" panose="02040503050406030204" pitchFamily="18" charset="0"/>
              </a:rPr>
              <a:t>(folyt.): </a:t>
            </a:r>
          </a:p>
          <a:p>
            <a:pPr marL="714375" indent="-534988">
              <a:buFont typeface="+mj-lt"/>
              <a:buAutoNum type="arabicPeriod" startAt="3"/>
              <a:defRPr/>
            </a:pPr>
            <a:r>
              <a:rPr lang="hu-HU" sz="2400" b="1" dirty="0">
                <a:latin typeface="Cambria" panose="02040503050406030204" pitchFamily="18" charset="0"/>
                <a:ea typeface="Cambria" panose="02040503050406030204" pitchFamily="18" charset="0"/>
              </a:rPr>
              <a:t>Munkavégzés megbízhatósága, határidők betartása </a:t>
            </a:r>
            <a:r>
              <a:rPr lang="hu-HU" dirty="0">
                <a:latin typeface="Cambria" panose="02040503050406030204" pitchFamily="18" charset="0"/>
                <a:ea typeface="Cambria" panose="02040503050406030204" pitchFamily="18" charset="0"/>
              </a:rPr>
              <a:t>/3 részterület/</a:t>
            </a:r>
            <a:r>
              <a:rPr lang="hu-HU" sz="2400" b="1" dirty="0">
                <a:latin typeface="Cambria" panose="02040503050406030204" pitchFamily="18" charset="0"/>
                <a:ea typeface="Cambria" panose="02040503050406030204" pitchFamily="18" charset="0"/>
              </a:rPr>
              <a:t> </a:t>
            </a:r>
            <a:r>
              <a:rPr lang="hu-HU" dirty="0">
                <a:latin typeface="Abadi" panose="020F0502020204030204" pitchFamily="34" charset="0"/>
              </a:rPr>
              <a:t>(8 pont)</a:t>
            </a:r>
            <a:endParaRPr lang="hu-HU" sz="2400" b="1" dirty="0">
              <a:latin typeface="Cambria" panose="02040503050406030204" pitchFamily="18" charset="0"/>
              <a:ea typeface="Cambria" panose="02040503050406030204" pitchFamily="18" charset="0"/>
            </a:endParaRPr>
          </a:p>
          <a:p>
            <a:pPr marL="177800" indent="0" fontAlgn="auto">
              <a:spcAft>
                <a:spcPts val="0"/>
              </a:spcAft>
              <a:buClrTx/>
              <a:buFont typeface="Arial" panose="020B0604020202020204" pitchFamily="34" charset="0"/>
              <a:buNone/>
              <a:tabLst>
                <a:tab pos="703263" algn="l"/>
              </a:tabLst>
              <a:defRPr/>
            </a:pPr>
            <a:r>
              <a:rPr lang="hu-HU" sz="2400" i="1" dirty="0">
                <a:latin typeface="Cambria" panose="02040503050406030204" pitchFamily="18" charset="0"/>
                <a:ea typeface="Cambria" panose="02040503050406030204" pitchFamily="18" charset="0"/>
              </a:rPr>
              <a:t>	mérési eszközök: vezetői ellenőrzés, tapasztalati tények, munkatársi 	reflexiók </a:t>
            </a:r>
            <a:r>
              <a:rPr lang="hu-HU" sz="2400" i="1" u="sng" dirty="0">
                <a:latin typeface="Cambria" panose="02040503050406030204" pitchFamily="18" charset="0"/>
                <a:ea typeface="Cambria" panose="02040503050406030204" pitchFamily="18" charset="0"/>
              </a:rPr>
              <a:t>/dokumentumok: feljegyzések, jegyzőkönyv, vezetői</a:t>
            </a:r>
            <a:r>
              <a:rPr lang="hu-HU" sz="2400" i="1" dirty="0">
                <a:latin typeface="Cambria" panose="02040503050406030204" pitchFamily="18" charset="0"/>
                <a:ea typeface="Cambria" panose="02040503050406030204" pitchFamily="18" charset="0"/>
              </a:rPr>
              <a:t> 	</a:t>
            </a:r>
            <a:r>
              <a:rPr lang="hu-HU" sz="2400" i="1" u="sng" dirty="0">
                <a:latin typeface="Cambria" panose="02040503050406030204" pitchFamily="18" charset="0"/>
                <a:ea typeface="Cambria" panose="02040503050406030204" pitchFamily="18" charset="0"/>
              </a:rPr>
              <a:t>beszámoló, riportok/</a:t>
            </a:r>
            <a:endParaRPr lang="hu-HU" i="1" u="sng" dirty="0">
              <a:latin typeface="Cambria" panose="02040503050406030204" pitchFamily="18" charset="0"/>
              <a:ea typeface="Cambria" panose="02040503050406030204" pitchFamily="18" charset="0"/>
            </a:endParaRPr>
          </a:p>
          <a:p>
            <a:pPr marL="714375" indent="-534988">
              <a:buFont typeface="+mj-lt"/>
              <a:buAutoNum type="arabicPeriod" startAt="4"/>
              <a:defRPr/>
            </a:pPr>
            <a:r>
              <a:rPr lang="hu-HU" sz="2400" b="1" dirty="0">
                <a:latin typeface="Cambria" panose="02040503050406030204" pitchFamily="18" charset="0"/>
                <a:ea typeface="Cambria" panose="02040503050406030204" pitchFamily="18" charset="0"/>
              </a:rPr>
              <a:t>Kommunikáció, együttműködés </a:t>
            </a:r>
            <a:r>
              <a:rPr lang="hu-HU" dirty="0">
                <a:latin typeface="Cambria" panose="02040503050406030204" pitchFamily="18" charset="0"/>
                <a:ea typeface="Cambria" panose="02040503050406030204" pitchFamily="18" charset="0"/>
              </a:rPr>
              <a:t>/2 részterület/</a:t>
            </a:r>
            <a:r>
              <a:rPr lang="hu-HU" sz="2400" b="1" dirty="0">
                <a:latin typeface="Cambria" panose="02040503050406030204" pitchFamily="18" charset="0"/>
                <a:ea typeface="Cambria" panose="02040503050406030204" pitchFamily="18" charset="0"/>
              </a:rPr>
              <a:t> </a:t>
            </a:r>
            <a:r>
              <a:rPr lang="hu-HU" dirty="0">
                <a:latin typeface="Abadi" panose="020F0502020204030204" pitchFamily="34" charset="0"/>
              </a:rPr>
              <a:t>(6 pont)</a:t>
            </a:r>
            <a:endParaRPr lang="hu-HU" sz="2400" b="1" dirty="0">
              <a:latin typeface="Cambria" panose="02040503050406030204" pitchFamily="18" charset="0"/>
              <a:ea typeface="Cambria" panose="02040503050406030204" pitchFamily="18" charset="0"/>
            </a:endParaRPr>
          </a:p>
          <a:p>
            <a:pPr marL="177800" indent="0">
              <a:buNone/>
              <a:tabLst>
                <a:tab pos="703263" algn="l"/>
              </a:tabLst>
              <a:defRPr/>
            </a:pPr>
            <a:r>
              <a:rPr lang="hu-HU" sz="2400" i="1" dirty="0">
                <a:latin typeface="Cambria" panose="02040503050406030204" pitchFamily="18" charset="0"/>
                <a:ea typeface="Cambria" panose="02040503050406030204" pitchFamily="18" charset="0"/>
              </a:rPr>
              <a:t>	mérési eszközök: </a:t>
            </a:r>
            <a:r>
              <a:rPr lang="hu-HU" i="1" dirty="0">
                <a:latin typeface="Cambria" panose="02040503050406030204" pitchFamily="18" charset="0"/>
                <a:ea typeface="Cambria" panose="02040503050406030204" pitchFamily="18" charset="0"/>
              </a:rPr>
              <a:t>osztály-és csoportjellemzések, helyzetelemzések, szülői 	reflexiók, </a:t>
            </a:r>
            <a:r>
              <a:rPr lang="hu-HU" sz="2400" i="1" dirty="0">
                <a:latin typeface="Cambria" panose="02040503050406030204" pitchFamily="18" charset="0"/>
                <a:ea typeface="Cambria" panose="02040503050406030204" pitchFamily="18" charset="0"/>
              </a:rPr>
              <a:t>munkaközösség-vezetői értékelés, partneri reflexiók 	</a:t>
            </a:r>
            <a:r>
              <a:rPr lang="hu-HU" sz="2400" i="1" u="sng" dirty="0">
                <a:latin typeface="Cambria" panose="02040503050406030204" pitchFamily="18" charset="0"/>
                <a:ea typeface="Cambria" panose="02040503050406030204" pitchFamily="18" charset="0"/>
              </a:rPr>
              <a:t>/dokumentumok: kérdőívek, tanulmányi rendszer, vezetői beszámoló, </a:t>
            </a:r>
            <a:r>
              <a:rPr lang="hu-HU" sz="2400" i="1" dirty="0">
                <a:latin typeface="Cambria" panose="02040503050406030204" pitchFamily="18" charset="0"/>
                <a:ea typeface="Cambria" panose="02040503050406030204" pitchFamily="18" charset="0"/>
              </a:rPr>
              <a:t>	</a:t>
            </a:r>
            <a:r>
              <a:rPr lang="hu-HU" i="1" u="sng" dirty="0">
                <a:latin typeface="Cambria" panose="02040503050406030204" pitchFamily="18" charset="0"/>
                <a:ea typeface="Cambria" panose="02040503050406030204" pitchFamily="18" charset="0"/>
              </a:rPr>
              <a:t>riportok, szülői kérdőívek, értekezletek jegyzőkönyvei /</a:t>
            </a:r>
            <a:endParaRPr lang="hu-HU" sz="2400" i="1" u="sng"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83252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1113502" y="1129071"/>
            <a:ext cx="10345215"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teljesítményértékelés mérési</a:t>
            </a:r>
            <a:r>
              <a:rPr lang="hu-HU" altLang="hu-HU" sz="4400" b="1" dirty="0">
                <a:latin typeface="Cambria" panose="02040503050406030204" pitchFamily="18" charset="0"/>
                <a:ea typeface="Cambria" panose="02040503050406030204" pitchFamily="18" charset="0"/>
              </a:rPr>
              <a:t> szempontjai</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és</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részterületei</a:t>
            </a:r>
            <a:r>
              <a:rPr lang="hu-HU" altLang="hu-HU" sz="4400" dirty="0">
                <a:latin typeface="Cambria" panose="02040503050406030204" pitchFamily="18" charset="0"/>
                <a:ea typeface="Cambria" panose="02040503050406030204" pitchFamily="18" charset="0"/>
              </a:rPr>
              <a:t> a beosztott pedagógusok esetén</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1113502" y="1961456"/>
            <a:ext cx="10525237" cy="4896544"/>
          </a:xfrm>
        </p:spPr>
        <p:txBody>
          <a:bodyPr rtlCol="0">
            <a:noAutofit/>
          </a:bodyPr>
          <a:lstStyle/>
          <a:p>
            <a:pPr>
              <a:buClr>
                <a:schemeClr val="accent3"/>
              </a:buClr>
              <a:defRPr/>
            </a:pPr>
            <a:r>
              <a:rPr lang="hu-HU" dirty="0">
                <a:latin typeface="Cambria" panose="02040503050406030204" pitchFamily="18" charset="0"/>
                <a:ea typeface="Cambria" panose="02040503050406030204" pitchFamily="18" charset="0"/>
              </a:rPr>
              <a:t>A beosztott pedagógusok </a:t>
            </a:r>
            <a:r>
              <a:rPr lang="hu-HU" b="1" dirty="0">
                <a:latin typeface="Cambria" panose="02040503050406030204" pitchFamily="18" charset="0"/>
                <a:ea typeface="Cambria" panose="02040503050406030204" pitchFamily="18" charset="0"/>
              </a:rPr>
              <a:t>teljesítményértékelésének szempontjai, részterületei </a:t>
            </a:r>
            <a:r>
              <a:rPr lang="hu-HU" dirty="0">
                <a:latin typeface="Cambria" panose="02040503050406030204" pitchFamily="18" charset="0"/>
                <a:ea typeface="Cambria" panose="02040503050406030204" pitchFamily="18" charset="0"/>
              </a:rPr>
              <a:t>és az </a:t>
            </a:r>
            <a:r>
              <a:rPr lang="hu-HU" dirty="0">
                <a:latin typeface="Abadi" panose="020F0502020204030204" pitchFamily="34" charset="0"/>
                <a:ea typeface="Cambria" panose="02040503050406030204" pitchFamily="18" charset="0"/>
                <a:cs typeface="Abadi" panose="020F0502020204030204" pitchFamily="34" charset="0"/>
              </a:rPr>
              <a:t>adható pontszám </a:t>
            </a:r>
            <a:r>
              <a:rPr lang="hu-HU" dirty="0">
                <a:latin typeface="Cambria" panose="02040503050406030204" pitchFamily="18" charset="0"/>
                <a:ea typeface="Cambria" panose="02040503050406030204" pitchFamily="18" charset="0"/>
              </a:rPr>
              <a:t>(folyt.): </a:t>
            </a:r>
          </a:p>
          <a:p>
            <a:pPr marL="714375" indent="-534988">
              <a:buFont typeface="+mj-lt"/>
              <a:buAutoNum type="arabicPeriod" startAt="5"/>
              <a:defRPr/>
            </a:pPr>
            <a:r>
              <a:rPr lang="hu-HU" sz="2400" b="1" dirty="0">
                <a:latin typeface="Cambria" panose="02040503050406030204" pitchFamily="18" charset="0"/>
                <a:ea typeface="Cambria" panose="02040503050406030204" pitchFamily="18" charset="0"/>
              </a:rPr>
              <a:t>Tehetséggondozás, felzárkóztatás </a:t>
            </a:r>
            <a:r>
              <a:rPr lang="hu-HU" b="1" dirty="0">
                <a:latin typeface="Cambria" panose="02040503050406030204" pitchFamily="18" charset="0"/>
                <a:ea typeface="Cambria" panose="02040503050406030204" pitchFamily="18" charset="0"/>
              </a:rPr>
              <a:t>/</a:t>
            </a:r>
            <a:r>
              <a:rPr lang="hu-HU" dirty="0">
                <a:latin typeface="Cambria" panose="02040503050406030204" pitchFamily="18" charset="0"/>
                <a:ea typeface="Cambria" panose="02040503050406030204" pitchFamily="18" charset="0"/>
              </a:rPr>
              <a:t>4 részterület/</a:t>
            </a:r>
            <a:r>
              <a:rPr lang="hu-HU" sz="2400" b="1" dirty="0">
                <a:latin typeface="Cambria" panose="02040503050406030204" pitchFamily="18" charset="0"/>
                <a:ea typeface="Cambria" panose="02040503050406030204" pitchFamily="18" charset="0"/>
              </a:rPr>
              <a:t> </a:t>
            </a:r>
            <a:r>
              <a:rPr lang="hu-HU" dirty="0">
                <a:latin typeface="Abadi" panose="020F0502020204030204" pitchFamily="34" charset="0"/>
              </a:rPr>
              <a:t>(8 pont)</a:t>
            </a:r>
            <a:endParaRPr lang="hu-HU" sz="2400" b="1" dirty="0">
              <a:latin typeface="Cambria" panose="02040503050406030204" pitchFamily="18" charset="0"/>
              <a:ea typeface="Cambria" panose="02040503050406030204" pitchFamily="18" charset="0"/>
            </a:endParaRPr>
          </a:p>
          <a:p>
            <a:pPr marL="0" indent="0" fontAlgn="auto">
              <a:spcAft>
                <a:spcPts val="0"/>
              </a:spcAft>
              <a:buClr>
                <a:schemeClr val="accent3"/>
              </a:buClr>
              <a:buFont typeface="Arial" panose="020B0604020202020204" pitchFamily="34" charset="0"/>
              <a:buNone/>
              <a:tabLst>
                <a:tab pos="749300" algn="l"/>
              </a:tabLst>
              <a:defRPr/>
            </a:pPr>
            <a:r>
              <a:rPr lang="hu-HU" sz="2400" i="1" dirty="0">
                <a:latin typeface="Cambria" panose="02040503050406030204" pitchFamily="18" charset="0"/>
                <a:ea typeface="Cambria" panose="02040503050406030204" pitchFamily="18" charset="0"/>
              </a:rPr>
              <a:t>	mérési eszközök: speciális köznevelési szolgáltatásokban való részvétel, 	egyéni fejlesztési terv, projekttervek </a:t>
            </a:r>
            <a:r>
              <a:rPr lang="hu-HU" sz="2400" i="1" u="sng" dirty="0">
                <a:latin typeface="Cambria" panose="02040503050406030204" pitchFamily="18" charset="0"/>
                <a:ea typeface="Cambria" panose="02040503050406030204" pitchFamily="18" charset="0"/>
              </a:rPr>
              <a:t>/dokumentumok: tanulmányi rendszer, </a:t>
            </a:r>
            <a:r>
              <a:rPr lang="hu-HU" sz="2400" i="1" dirty="0">
                <a:latin typeface="Cambria" panose="02040503050406030204" pitchFamily="18" charset="0"/>
                <a:ea typeface="Cambria" panose="02040503050406030204" pitchFamily="18" charset="0"/>
              </a:rPr>
              <a:t>	</a:t>
            </a:r>
            <a:r>
              <a:rPr lang="hu-HU" sz="2400" i="1" u="sng" dirty="0">
                <a:latin typeface="Cambria" panose="02040503050406030204" pitchFamily="18" charset="0"/>
                <a:ea typeface="Cambria" panose="02040503050406030204" pitchFamily="18" charset="0"/>
              </a:rPr>
              <a:t>statisztika, vezetői beszámoló, fejlesztési dokumentáció, szülői kérdőívek/</a:t>
            </a:r>
            <a:endParaRPr lang="hu-HU" sz="2400" dirty="0">
              <a:latin typeface="Cambria" panose="02040503050406030204" pitchFamily="18" charset="0"/>
              <a:ea typeface="Cambria" panose="02040503050406030204" pitchFamily="18" charset="0"/>
            </a:endParaRPr>
          </a:p>
          <a:p>
            <a:pPr marL="714375" indent="-534988">
              <a:buFont typeface="+mj-lt"/>
              <a:buAutoNum type="arabicPeriod" startAt="6"/>
              <a:defRPr/>
            </a:pPr>
            <a:r>
              <a:rPr lang="hu-HU" b="1" dirty="0">
                <a:latin typeface="Cambria" panose="02040503050406030204" pitchFamily="18" charset="0"/>
                <a:ea typeface="Cambria" panose="02040503050406030204" pitchFamily="18" charset="0"/>
              </a:rPr>
              <a:t>Motiváció, elkötelezettség, etikus magatartás /</a:t>
            </a:r>
            <a:r>
              <a:rPr lang="hu-HU" dirty="0">
                <a:latin typeface="Cambria" panose="02040503050406030204" pitchFamily="18" charset="0"/>
                <a:ea typeface="Cambria" panose="02040503050406030204" pitchFamily="18" charset="0"/>
              </a:rPr>
              <a:t>3 részterület/</a:t>
            </a:r>
            <a:r>
              <a:rPr lang="hu-HU" b="1" dirty="0">
                <a:latin typeface="Cambria" panose="02040503050406030204" pitchFamily="18" charset="0"/>
                <a:ea typeface="Cambria" panose="02040503050406030204" pitchFamily="18" charset="0"/>
              </a:rPr>
              <a:t> </a:t>
            </a:r>
            <a:r>
              <a:rPr lang="hu-HU" dirty="0">
                <a:latin typeface="Abadi" panose="020F0502020204030204" pitchFamily="34" charset="0"/>
              </a:rPr>
              <a:t>(6 pont)</a:t>
            </a:r>
            <a:endParaRPr lang="hu-HU" dirty="0">
              <a:latin typeface="Cambria" panose="02040503050406030204" pitchFamily="18" charset="0"/>
              <a:ea typeface="Cambria" panose="02040503050406030204" pitchFamily="18" charset="0"/>
            </a:endParaRPr>
          </a:p>
          <a:p>
            <a:pPr marL="177800" indent="0" fontAlgn="auto">
              <a:spcAft>
                <a:spcPts val="0"/>
              </a:spcAft>
              <a:buClrTx/>
              <a:buFont typeface="Arial" panose="020B0604020202020204" pitchFamily="34" charset="0"/>
              <a:buNone/>
              <a:tabLst>
                <a:tab pos="703263" algn="l"/>
              </a:tabLst>
              <a:defRPr/>
            </a:pPr>
            <a:r>
              <a:rPr lang="hu-HU" b="1" dirty="0">
                <a:latin typeface="Cambria" panose="02040503050406030204" pitchFamily="18" charset="0"/>
                <a:ea typeface="Cambria" panose="02040503050406030204" pitchFamily="18" charset="0"/>
              </a:rPr>
              <a:t>	</a:t>
            </a:r>
            <a:r>
              <a:rPr lang="hu-HU" i="1" dirty="0">
                <a:latin typeface="Cambria" panose="02040503050406030204" pitchFamily="18" charset="0"/>
              </a:rPr>
              <a:t>különös szempont: Nemzeti Pedagógus Kar Etikai Kódexe szerinti cselekvés</a:t>
            </a:r>
          </a:p>
          <a:p>
            <a:pPr marL="177800" indent="0" fontAlgn="auto">
              <a:spcAft>
                <a:spcPts val="0"/>
              </a:spcAft>
              <a:buClrTx/>
              <a:buFont typeface="Arial" panose="020B0604020202020204" pitchFamily="34" charset="0"/>
              <a:buNone/>
              <a:tabLst>
                <a:tab pos="703263" algn="l"/>
              </a:tabLst>
              <a:defRPr/>
            </a:pPr>
            <a:r>
              <a:rPr lang="hu-HU" b="1" i="1" dirty="0">
                <a:latin typeface="Cambria" panose="02040503050406030204" pitchFamily="18" charset="0"/>
                <a:ea typeface="Cambria" panose="02040503050406030204" pitchFamily="18" charset="0"/>
              </a:rPr>
              <a:t>	</a:t>
            </a:r>
            <a:r>
              <a:rPr lang="hu-HU" i="1" dirty="0">
                <a:latin typeface="Cambria" panose="02040503050406030204" pitchFamily="18" charset="0"/>
                <a:ea typeface="Cambria" panose="02040503050406030204" pitchFamily="18" charset="0"/>
              </a:rPr>
              <a:t>mérési eszközök: vezetői ellenőrzés, tapasztalati tények, munkatársak, 	partneri jelzések </a:t>
            </a:r>
            <a:r>
              <a:rPr lang="hu-HU" i="1" u="sng" dirty="0">
                <a:latin typeface="Cambria" panose="02040503050406030204" pitchFamily="18" charset="0"/>
                <a:ea typeface="Cambria" panose="02040503050406030204" pitchFamily="18" charset="0"/>
              </a:rPr>
              <a:t>/dokumentumok: tanulmányi rendszer, kérdőívek, </a:t>
            </a:r>
            <a:r>
              <a:rPr lang="hu-HU" i="1" dirty="0">
                <a:latin typeface="Cambria" panose="02040503050406030204" pitchFamily="18" charset="0"/>
                <a:ea typeface="Cambria" panose="02040503050406030204" pitchFamily="18" charset="0"/>
              </a:rPr>
              <a:t>	</a:t>
            </a:r>
            <a:r>
              <a:rPr lang="hu-HU" i="1" u="sng" dirty="0">
                <a:latin typeface="Cambria" panose="02040503050406030204" pitchFamily="18" charset="0"/>
                <a:ea typeface="Cambria" panose="02040503050406030204" pitchFamily="18" charset="0"/>
              </a:rPr>
              <a:t>feljegyzések, jegyzőkönyvek, szülői kérdőívek/</a:t>
            </a:r>
            <a:endParaRPr lang="hu-HU" b="1" dirty="0">
              <a:latin typeface="Cambria" panose="02040503050406030204" pitchFamily="18" charset="0"/>
              <a:ea typeface="Cambria" panose="02040503050406030204" pitchFamily="18" charset="0"/>
            </a:endParaRPr>
          </a:p>
          <a:p>
            <a:pPr marL="687387" indent="-457200" fontAlgn="auto">
              <a:spcAft>
                <a:spcPts val="0"/>
              </a:spcAft>
              <a:buClrTx/>
              <a:buFont typeface="+mj-lt"/>
              <a:buAutoNum type="arabicPeriod" startAt="6"/>
              <a:defRPr/>
            </a:pPr>
            <a:endParaRPr lang="hu-HU"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375561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1086003" y="1029072"/>
            <a:ext cx="10345215"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teljesítményértékelés mérési</a:t>
            </a:r>
            <a:r>
              <a:rPr lang="hu-HU" altLang="hu-HU" sz="4400" b="1" dirty="0">
                <a:latin typeface="Cambria" panose="02040503050406030204" pitchFamily="18" charset="0"/>
                <a:ea typeface="Cambria" panose="02040503050406030204" pitchFamily="18" charset="0"/>
              </a:rPr>
              <a:t> szempontjai</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és</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részterületei</a:t>
            </a:r>
            <a:r>
              <a:rPr lang="hu-HU" altLang="hu-HU" sz="4400" dirty="0">
                <a:latin typeface="Cambria" panose="02040503050406030204" pitchFamily="18" charset="0"/>
                <a:ea typeface="Cambria" panose="02040503050406030204" pitchFamily="18" charset="0"/>
              </a:rPr>
              <a:t> a beosztott pedagógusok esetén</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1086003" y="1844824"/>
            <a:ext cx="10481017" cy="4896544"/>
          </a:xfrm>
        </p:spPr>
        <p:txBody>
          <a:bodyPr rtlCol="0">
            <a:noAutofit/>
          </a:bodyPr>
          <a:lstStyle/>
          <a:p>
            <a:pPr>
              <a:buClr>
                <a:schemeClr val="accent3"/>
              </a:buClr>
              <a:defRPr/>
            </a:pPr>
            <a:r>
              <a:rPr lang="hu-HU" dirty="0">
                <a:latin typeface="Cambria" panose="02040503050406030204" pitchFamily="18" charset="0"/>
                <a:ea typeface="Cambria" panose="02040503050406030204" pitchFamily="18" charset="0"/>
              </a:rPr>
              <a:t>A beosztott pedagógusok </a:t>
            </a:r>
            <a:r>
              <a:rPr lang="hu-HU" b="1" dirty="0">
                <a:latin typeface="Cambria" panose="02040503050406030204" pitchFamily="18" charset="0"/>
                <a:ea typeface="Cambria" panose="02040503050406030204" pitchFamily="18" charset="0"/>
              </a:rPr>
              <a:t>teljesítményértékelésének szempontjai, részterületei </a:t>
            </a:r>
            <a:r>
              <a:rPr lang="hu-HU" dirty="0">
                <a:latin typeface="Cambria" panose="02040503050406030204" pitchFamily="18" charset="0"/>
                <a:ea typeface="Cambria" panose="02040503050406030204" pitchFamily="18" charset="0"/>
              </a:rPr>
              <a:t>és az </a:t>
            </a:r>
            <a:r>
              <a:rPr lang="hu-HU" dirty="0">
                <a:latin typeface="Abadi" panose="020F0502020204030204" pitchFamily="34" charset="0"/>
                <a:ea typeface="Cambria" panose="02040503050406030204" pitchFamily="18" charset="0"/>
                <a:cs typeface="Abadi" panose="020F0502020204030204" pitchFamily="34" charset="0"/>
              </a:rPr>
              <a:t>adható pontszám </a:t>
            </a:r>
            <a:r>
              <a:rPr lang="hu-HU" dirty="0">
                <a:latin typeface="Cambria" panose="02040503050406030204" pitchFamily="18" charset="0"/>
                <a:ea typeface="Cambria" panose="02040503050406030204" pitchFamily="18" charset="0"/>
              </a:rPr>
              <a:t>(folyt.): </a:t>
            </a:r>
          </a:p>
          <a:p>
            <a:pPr marL="714375" indent="-534988">
              <a:buFont typeface="+mj-lt"/>
              <a:buAutoNum type="arabicPeriod" startAt="7"/>
              <a:defRPr/>
            </a:pPr>
            <a:r>
              <a:rPr lang="hu-HU" b="1" dirty="0">
                <a:latin typeface="Cambria" panose="02040503050406030204" pitchFamily="18" charset="0"/>
                <a:ea typeface="Cambria" panose="02040503050406030204" pitchFamily="18" charset="0"/>
              </a:rPr>
              <a:t>Egyedi intézményi értékelési szempont </a:t>
            </a:r>
            <a:r>
              <a:rPr lang="hu-HU" dirty="0">
                <a:latin typeface="Cambria" panose="02040503050406030204" pitchFamily="18" charset="0"/>
                <a:ea typeface="Cambria" panose="02040503050406030204" pitchFamily="18" charset="0"/>
              </a:rPr>
              <a:t>(alapvetően a belső intézményi elvárásrendszer alapján, mely az ötévente kötelező intézményi tanfelügyeleti ellenőrzés alapja vagy más, az intézmény által megfogalmazott sikerkritérium – „</a:t>
            </a:r>
            <a:r>
              <a:rPr lang="hu-HU" i="1" dirty="0">
                <a:latin typeface="Cambria" panose="02040503050406030204" pitchFamily="18" charset="0"/>
                <a:ea typeface="Cambria" panose="02040503050406030204" pitchFamily="18" charset="0"/>
              </a:rPr>
              <a:t>lex loci</a:t>
            </a:r>
            <a:r>
              <a:rPr lang="hu-HU" dirty="0">
                <a:latin typeface="Cambria" panose="02040503050406030204" pitchFamily="18" charset="0"/>
                <a:ea typeface="Cambria" panose="02040503050406030204" pitchFamily="18" charset="0"/>
              </a:rPr>
              <a:t>” – szerint) </a:t>
            </a:r>
            <a:r>
              <a:rPr lang="hu-HU" dirty="0">
                <a:latin typeface="Abadi" panose="020F0502020204030204" pitchFamily="34" charset="0"/>
              </a:rPr>
              <a:t>(8 pont)</a:t>
            </a:r>
            <a:endParaRPr lang="hu-HU" dirty="0">
              <a:latin typeface="Cambria" panose="02040503050406030204" pitchFamily="18" charset="0"/>
              <a:ea typeface="Cambria" panose="02040503050406030204" pitchFamily="18" charset="0"/>
            </a:endParaRPr>
          </a:p>
          <a:p>
            <a:pPr marL="177800" indent="0" fontAlgn="auto">
              <a:spcAft>
                <a:spcPts val="0"/>
              </a:spcAft>
              <a:buClrTx/>
              <a:buFont typeface="Arial" panose="020B0604020202020204" pitchFamily="34" charset="0"/>
              <a:buNone/>
              <a:tabLst>
                <a:tab pos="703263" algn="l"/>
              </a:tabLst>
              <a:defRPr/>
            </a:pPr>
            <a:r>
              <a:rPr lang="hu-HU" i="1" dirty="0">
                <a:latin typeface="Cambria" panose="02040503050406030204" pitchFamily="18" charset="0"/>
                <a:ea typeface="Cambria" panose="02040503050406030204" pitchFamily="18" charset="0"/>
              </a:rPr>
              <a:t>	mérési eszközök: az intézmény és a TÉR dokumentumok szerint </a:t>
            </a:r>
            <a:endParaRPr lang="hu-HU" dirty="0">
              <a:latin typeface="Cambria" panose="02040503050406030204" pitchFamily="18" charset="0"/>
              <a:ea typeface="Cambria" panose="02040503050406030204" pitchFamily="18" charset="0"/>
            </a:endParaRPr>
          </a:p>
          <a:p>
            <a:pPr marL="177800" indent="0" fontAlgn="auto">
              <a:spcAft>
                <a:spcPts val="0"/>
              </a:spcAft>
              <a:buClrTx/>
              <a:buFont typeface="Arial" panose="020B0604020202020204" pitchFamily="34" charset="0"/>
              <a:buNone/>
              <a:tabLst>
                <a:tab pos="703263" algn="l"/>
              </a:tabLst>
              <a:defRPr/>
            </a:pPr>
            <a:r>
              <a:rPr lang="hu-HU" dirty="0">
                <a:latin typeface="Cambria" panose="02040503050406030204" pitchFamily="18" charset="0"/>
                <a:ea typeface="Cambria" panose="02040503050406030204" pitchFamily="18" charset="0"/>
              </a:rPr>
              <a:t>	</a:t>
            </a:r>
            <a:r>
              <a:rPr lang="hu-HU" i="1" u="sng" dirty="0">
                <a:latin typeface="Cambria" panose="02040503050406030204" pitchFamily="18" charset="0"/>
                <a:ea typeface="Cambria" panose="02040503050406030204" pitchFamily="18" charset="0"/>
              </a:rPr>
              <a:t>dokumentumok</a:t>
            </a:r>
            <a:r>
              <a:rPr lang="hu-HU" i="1" dirty="0">
                <a:latin typeface="Cambria" panose="02040503050406030204" pitchFamily="18" charset="0"/>
                <a:ea typeface="Cambria" panose="02040503050406030204" pitchFamily="18" charset="0"/>
              </a:rPr>
              <a:t>:  - pedagógiai program </a:t>
            </a:r>
          </a:p>
          <a:p>
            <a:pPr marL="177800" indent="0" fontAlgn="auto">
              <a:spcAft>
                <a:spcPts val="0"/>
              </a:spcAft>
              <a:buClrTx/>
              <a:buFont typeface="Arial" panose="020B0604020202020204" pitchFamily="34" charset="0"/>
              <a:buNone/>
              <a:tabLst>
                <a:tab pos="703263" algn="l"/>
              </a:tabLst>
              <a:defRPr/>
            </a:pPr>
            <a:r>
              <a:rPr lang="hu-HU" i="1" dirty="0">
                <a:latin typeface="Cambria" panose="02040503050406030204" pitchFamily="18" charset="0"/>
                <a:ea typeface="Cambria" panose="02040503050406030204" pitchFamily="18" charset="0"/>
              </a:rPr>
              <a:t>				   - ötéves intézményi fejlesztési terv </a:t>
            </a:r>
          </a:p>
          <a:p>
            <a:pPr marL="177800" indent="0" fontAlgn="auto">
              <a:spcAft>
                <a:spcPts val="0"/>
              </a:spcAft>
              <a:buClrTx/>
              <a:buFont typeface="Arial" panose="020B0604020202020204" pitchFamily="34" charset="0"/>
              <a:buNone/>
              <a:tabLst>
                <a:tab pos="703263" algn="l"/>
              </a:tabLst>
              <a:defRPr/>
            </a:pPr>
            <a:r>
              <a:rPr lang="hu-HU" i="1" dirty="0">
                <a:latin typeface="Cambria" panose="02040503050406030204" pitchFamily="18" charset="0"/>
                <a:ea typeface="Cambria" panose="02040503050406030204" pitchFamily="18" charset="0"/>
              </a:rPr>
              <a:t>				   - belső intézményi elvárásrendszer</a:t>
            </a:r>
          </a:p>
          <a:p>
            <a:pPr marL="177800" indent="0" fontAlgn="auto">
              <a:spcAft>
                <a:spcPts val="0"/>
              </a:spcAft>
              <a:buClrTx/>
              <a:buFont typeface="Arial" panose="020B0604020202020204" pitchFamily="34" charset="0"/>
              <a:buNone/>
              <a:tabLst>
                <a:tab pos="703263" algn="l"/>
              </a:tabLst>
              <a:defRPr/>
            </a:pPr>
            <a:r>
              <a:rPr lang="hu-HU" i="1" dirty="0">
                <a:latin typeface="Cambria" panose="02040503050406030204" pitchFamily="18" charset="0"/>
                <a:ea typeface="Cambria" panose="02040503050406030204" pitchFamily="18" charset="0"/>
              </a:rPr>
              <a:t>				   - egyedileg e célra elfogadott dokumentum   </a:t>
            </a:r>
            <a:endParaRPr lang="hu-HU" dirty="0">
              <a:latin typeface="Cambria" panose="02040503050406030204" pitchFamily="18" charset="0"/>
              <a:ea typeface="Cambria" panose="02040503050406030204" pitchFamily="18" charset="0"/>
            </a:endParaRPr>
          </a:p>
          <a:p>
            <a:pPr marL="230187" indent="0" fontAlgn="auto">
              <a:spcAft>
                <a:spcPts val="0"/>
              </a:spcAft>
              <a:buClrTx/>
              <a:buNone/>
              <a:defRPr/>
            </a:pPr>
            <a:endParaRPr lang="hu-HU"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128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1111475" y="1052736"/>
            <a:ext cx="10345215"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teljesítményértékelés mérési</a:t>
            </a:r>
            <a:r>
              <a:rPr lang="hu-HU" altLang="hu-HU" sz="4400" b="1" dirty="0">
                <a:latin typeface="Cambria" panose="02040503050406030204" pitchFamily="18" charset="0"/>
                <a:ea typeface="Cambria" panose="02040503050406030204" pitchFamily="18" charset="0"/>
              </a:rPr>
              <a:t> szempontjai</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és</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részterületei</a:t>
            </a:r>
            <a:r>
              <a:rPr lang="hu-HU" altLang="hu-HU" sz="4400" dirty="0">
                <a:latin typeface="Cambria" panose="02040503050406030204" pitchFamily="18" charset="0"/>
                <a:ea typeface="Cambria" panose="02040503050406030204" pitchFamily="18" charset="0"/>
              </a:rPr>
              <a:t> a beosztott pedagógusok esetén</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1119148" y="1934749"/>
            <a:ext cx="10435231" cy="4896544"/>
          </a:xfrm>
        </p:spPr>
        <p:txBody>
          <a:bodyPr rtlCol="0">
            <a:noAutofit/>
          </a:bodyPr>
          <a:lstStyle/>
          <a:p>
            <a:pPr>
              <a:buClr>
                <a:schemeClr val="accent3"/>
              </a:buClr>
              <a:defRPr/>
            </a:pPr>
            <a:r>
              <a:rPr lang="hu-HU" dirty="0">
                <a:latin typeface="Cambria" panose="02040503050406030204" pitchFamily="18" charset="0"/>
                <a:ea typeface="Cambria" panose="02040503050406030204" pitchFamily="18" charset="0"/>
              </a:rPr>
              <a:t>A beosztott pedagógusok </a:t>
            </a:r>
            <a:r>
              <a:rPr lang="hu-HU" b="1" dirty="0">
                <a:latin typeface="Cambria" panose="02040503050406030204" pitchFamily="18" charset="0"/>
                <a:ea typeface="Cambria" panose="02040503050406030204" pitchFamily="18" charset="0"/>
              </a:rPr>
              <a:t>teljesítményértékelésének szempontjai, részterületei </a:t>
            </a:r>
            <a:r>
              <a:rPr lang="hu-HU" dirty="0">
                <a:latin typeface="Cambria" panose="02040503050406030204" pitchFamily="18" charset="0"/>
                <a:ea typeface="Cambria" panose="02040503050406030204" pitchFamily="18" charset="0"/>
              </a:rPr>
              <a:t>és az </a:t>
            </a:r>
            <a:r>
              <a:rPr lang="hu-HU" dirty="0">
                <a:latin typeface="Abadi" panose="020F0502020204030204" pitchFamily="34" charset="0"/>
                <a:ea typeface="Cambria" panose="02040503050406030204" pitchFamily="18" charset="0"/>
                <a:cs typeface="Abadi" panose="020F0502020204030204" pitchFamily="34" charset="0"/>
              </a:rPr>
              <a:t>adható pontszám </a:t>
            </a:r>
            <a:r>
              <a:rPr lang="hu-HU" dirty="0">
                <a:latin typeface="Cambria" panose="02040503050406030204" pitchFamily="18" charset="0"/>
                <a:ea typeface="Cambria" panose="02040503050406030204" pitchFamily="18" charset="0"/>
              </a:rPr>
              <a:t>(folyt.): </a:t>
            </a:r>
          </a:p>
          <a:p>
            <a:pPr marL="714375" indent="-534988">
              <a:buFont typeface="+mj-lt"/>
              <a:buAutoNum type="arabicPeriod" startAt="8"/>
              <a:defRPr/>
            </a:pPr>
            <a:r>
              <a:rPr lang="hu-HU" b="1" dirty="0">
                <a:latin typeface="Cambria" panose="02040503050406030204" pitchFamily="18" charset="0"/>
                <a:ea typeface="Cambria" panose="02040503050406030204" pitchFamily="18" charset="0"/>
              </a:rPr>
              <a:t>Három, személyre szabott teljesítménycél </a:t>
            </a:r>
            <a:r>
              <a:rPr lang="hu-HU" dirty="0">
                <a:latin typeface="Abadi" panose="020F0502020204030204" pitchFamily="34" charset="0"/>
              </a:rPr>
              <a:t>(24 pont)</a:t>
            </a:r>
            <a:endParaRPr lang="hu-HU" b="1" dirty="0">
              <a:latin typeface="Cambria" panose="02040503050406030204" pitchFamily="18" charset="0"/>
              <a:ea typeface="Cambria" panose="02040503050406030204" pitchFamily="18" charset="0"/>
            </a:endParaRPr>
          </a:p>
          <a:p>
            <a:pPr marL="177800" indent="0" fontAlgn="auto">
              <a:spcAft>
                <a:spcPts val="0"/>
              </a:spcAft>
              <a:buClrTx/>
              <a:buNone/>
              <a:tabLst>
                <a:tab pos="709613" algn="l"/>
              </a:tabLst>
              <a:defRPr/>
            </a:pPr>
            <a:r>
              <a:rPr lang="hu-HU" i="1" dirty="0">
                <a:latin typeface="Cambria" panose="02040503050406030204" pitchFamily="18" charset="0"/>
                <a:ea typeface="Cambria" panose="02040503050406030204" pitchFamily="18" charset="0"/>
              </a:rPr>
              <a:t>        mérési eszközök: az intézmény és az érintett pedagógus által közösen   	kijelöltek az Oktatási Hivatal szakmai-módszertani útmutatója alapján   </a:t>
            </a:r>
            <a:endParaRPr lang="hu-HU" dirty="0">
              <a:latin typeface="Cambria" panose="02040503050406030204" pitchFamily="18" charset="0"/>
              <a:ea typeface="Cambria" panose="02040503050406030204" pitchFamily="18" charset="0"/>
            </a:endParaRPr>
          </a:p>
          <a:p>
            <a:pPr marL="177800" indent="0" fontAlgn="auto">
              <a:spcAft>
                <a:spcPts val="0"/>
              </a:spcAft>
              <a:buClrTx/>
              <a:buFont typeface="Arial" panose="020B0604020202020204" pitchFamily="34" charset="0"/>
              <a:buNone/>
              <a:tabLst>
                <a:tab pos="703263" algn="l"/>
              </a:tabLst>
              <a:defRPr/>
            </a:pPr>
            <a:r>
              <a:rPr lang="hu-HU" dirty="0">
                <a:latin typeface="Cambria" panose="02040503050406030204" pitchFamily="18" charset="0"/>
                <a:ea typeface="Cambria" panose="02040503050406030204" pitchFamily="18" charset="0"/>
              </a:rPr>
              <a:t>	</a:t>
            </a:r>
            <a:r>
              <a:rPr lang="hu-HU" i="1" u="sng" dirty="0">
                <a:latin typeface="Cambria" panose="02040503050406030204" pitchFamily="18" charset="0"/>
                <a:ea typeface="Cambria" panose="02040503050406030204" pitchFamily="18" charset="0"/>
              </a:rPr>
              <a:t>dokumentumok</a:t>
            </a:r>
            <a:r>
              <a:rPr lang="hu-HU" i="1" dirty="0">
                <a:latin typeface="Cambria" panose="02040503050406030204" pitchFamily="18" charset="0"/>
                <a:ea typeface="Cambria" panose="02040503050406030204" pitchFamily="18" charset="0"/>
              </a:rPr>
              <a:t>:  - pedagógiai program </a:t>
            </a:r>
          </a:p>
          <a:p>
            <a:pPr marL="177800" indent="0" fontAlgn="auto">
              <a:spcAft>
                <a:spcPts val="0"/>
              </a:spcAft>
              <a:buClrTx/>
              <a:buFont typeface="Arial" panose="020B0604020202020204" pitchFamily="34" charset="0"/>
              <a:buNone/>
              <a:tabLst>
                <a:tab pos="703263" algn="l"/>
              </a:tabLst>
              <a:defRPr/>
            </a:pPr>
            <a:r>
              <a:rPr lang="hu-HU" i="1" dirty="0">
                <a:latin typeface="Cambria" panose="02040503050406030204" pitchFamily="18" charset="0"/>
                <a:ea typeface="Cambria" panose="02040503050406030204" pitchFamily="18" charset="0"/>
              </a:rPr>
              <a:t>				   - ötéves intézményi fejlesztési terv </a:t>
            </a:r>
          </a:p>
          <a:p>
            <a:pPr marL="177800" indent="0" fontAlgn="auto">
              <a:spcAft>
                <a:spcPts val="0"/>
              </a:spcAft>
              <a:buClrTx/>
              <a:buFont typeface="Arial" panose="020B0604020202020204" pitchFamily="34" charset="0"/>
              <a:buNone/>
              <a:tabLst>
                <a:tab pos="703263" algn="l"/>
              </a:tabLst>
              <a:defRPr/>
            </a:pPr>
            <a:r>
              <a:rPr lang="hu-HU" i="1" dirty="0">
                <a:latin typeface="Cambria" panose="02040503050406030204" pitchFamily="18" charset="0"/>
                <a:ea typeface="Cambria" panose="02040503050406030204" pitchFamily="18" charset="0"/>
              </a:rPr>
              <a:t>				   - </a:t>
            </a:r>
            <a:r>
              <a:rPr lang="hu-HU" b="1" i="1" dirty="0">
                <a:latin typeface="Cambria" panose="02040503050406030204" pitchFamily="18" charset="0"/>
                <a:ea typeface="Cambria" panose="02040503050406030204" pitchFamily="18" charset="0"/>
              </a:rPr>
              <a:t>önfejlesztési terv (önértékelés)</a:t>
            </a:r>
          </a:p>
          <a:p>
            <a:pPr marL="177800" indent="0" fontAlgn="auto">
              <a:spcAft>
                <a:spcPts val="0"/>
              </a:spcAft>
              <a:buClrTx/>
              <a:buFont typeface="Arial" panose="020B0604020202020204" pitchFamily="34" charset="0"/>
              <a:buNone/>
              <a:tabLst>
                <a:tab pos="703263" algn="l"/>
              </a:tabLst>
              <a:defRPr/>
            </a:pPr>
            <a:r>
              <a:rPr lang="hu-HU" i="1" dirty="0">
                <a:latin typeface="Cambria" panose="02040503050406030204" pitchFamily="18" charset="0"/>
                <a:ea typeface="Cambria" panose="02040503050406030204" pitchFamily="18" charset="0"/>
              </a:rPr>
              <a:t>				   - belső intézményi elvárásrendszer</a:t>
            </a:r>
          </a:p>
          <a:p>
            <a:pPr marL="177800" indent="0" fontAlgn="auto">
              <a:spcAft>
                <a:spcPts val="0"/>
              </a:spcAft>
              <a:buClrTx/>
              <a:buFont typeface="Arial" panose="020B0604020202020204" pitchFamily="34" charset="0"/>
              <a:buNone/>
              <a:tabLst>
                <a:tab pos="703263" algn="l"/>
              </a:tabLst>
              <a:defRPr/>
            </a:pPr>
            <a:r>
              <a:rPr lang="hu-HU" i="1" dirty="0">
                <a:latin typeface="Cambria" panose="02040503050406030204" pitchFamily="18" charset="0"/>
                <a:ea typeface="Cambria" panose="02040503050406030204" pitchFamily="18" charset="0"/>
              </a:rPr>
              <a:t>				   - egyedileg meghatározott dokumentum   </a:t>
            </a:r>
            <a:endParaRPr lang="hu-HU" dirty="0">
              <a:latin typeface="Cambria" panose="02040503050406030204" pitchFamily="18" charset="0"/>
              <a:ea typeface="Cambria" panose="02040503050406030204" pitchFamily="18" charset="0"/>
            </a:endParaRPr>
          </a:p>
          <a:p>
            <a:pPr marL="230187" indent="0" fontAlgn="auto">
              <a:spcAft>
                <a:spcPts val="0"/>
              </a:spcAft>
              <a:buClrTx/>
              <a:buNone/>
              <a:defRPr/>
            </a:pPr>
            <a:endParaRPr lang="hu-HU"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6169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837526" y="30290"/>
            <a:ext cx="11350997" cy="1385233"/>
          </a:xfrm>
        </p:spPr>
        <p:txBody>
          <a:bodyPr rtlCol="0">
            <a:noAutofit/>
          </a:bodyPr>
          <a:lstStyle/>
          <a:p>
            <a:pPr rtl="0"/>
            <a:r>
              <a:rPr lang="hu-HU" altLang="hu-HU" sz="4200" b="1" dirty="0">
                <a:latin typeface="Cambria" panose="02040503050406030204" pitchFamily="18" charset="0"/>
                <a:ea typeface="Cambria" panose="02040503050406030204" pitchFamily="18" charset="0"/>
              </a:rPr>
              <a:t>A pedagógus szakképzettségű NOKS alkalmazottak teljesítményértékelése</a:t>
            </a:r>
            <a:endParaRPr lang="hu" sz="4200" b="1">
              <a:latin typeface="Cambria" panose="02040503050406030204" pitchFamily="18" charset="0"/>
              <a:ea typeface="Cambria" panose="02040503050406030204" pitchFamily="18" charset="0"/>
            </a:endParaRPr>
          </a:p>
        </p:txBody>
      </p:sp>
      <p:graphicFrame>
        <p:nvGraphicFramePr>
          <p:cNvPr id="2" name="Tartalom helye 1">
            <a:extLst>
              <a:ext uri="{FF2B5EF4-FFF2-40B4-BE49-F238E27FC236}">
                <a16:creationId xmlns:a16="http://schemas.microsoft.com/office/drawing/2014/main" id="{439CC262-4301-9F0A-CC67-CF1FE4714C17}"/>
              </a:ext>
            </a:extLst>
          </p:cNvPr>
          <p:cNvGraphicFramePr>
            <a:graphicFrameLocks noGrp="1"/>
          </p:cNvGraphicFramePr>
          <p:nvPr>
            <p:ph idx="1"/>
            <p:extLst>
              <p:ext uri="{D42A27DB-BD31-4B8C-83A1-F6EECF244321}">
                <p14:modId xmlns:p14="http://schemas.microsoft.com/office/powerpoint/2010/main" val="624753595"/>
              </p:ext>
            </p:extLst>
          </p:nvPr>
        </p:nvGraphicFramePr>
        <p:xfrm>
          <a:off x="981844" y="1484784"/>
          <a:ext cx="11017224" cy="5129649"/>
        </p:xfrm>
        <a:graphic>
          <a:graphicData uri="http://schemas.openxmlformats.org/drawingml/2006/table">
            <a:tbl>
              <a:tblPr firstRow="1" bandRow="1">
                <a:tableStyleId>{69012ECD-51FC-41F1-AA8D-1B2483CD663E}</a:tableStyleId>
              </a:tblPr>
              <a:tblGrid>
                <a:gridCol w="798813">
                  <a:extLst>
                    <a:ext uri="{9D8B030D-6E8A-4147-A177-3AD203B41FA5}">
                      <a16:colId xmlns:a16="http://schemas.microsoft.com/office/drawing/2014/main" val="1032482674"/>
                    </a:ext>
                  </a:extLst>
                </a:gridCol>
                <a:gridCol w="1487305">
                  <a:extLst>
                    <a:ext uri="{9D8B030D-6E8A-4147-A177-3AD203B41FA5}">
                      <a16:colId xmlns:a16="http://schemas.microsoft.com/office/drawing/2014/main" val="1026950405"/>
                    </a:ext>
                  </a:extLst>
                </a:gridCol>
                <a:gridCol w="6499202">
                  <a:extLst>
                    <a:ext uri="{9D8B030D-6E8A-4147-A177-3AD203B41FA5}">
                      <a16:colId xmlns:a16="http://schemas.microsoft.com/office/drawing/2014/main" val="2130407342"/>
                    </a:ext>
                  </a:extLst>
                </a:gridCol>
                <a:gridCol w="2231904">
                  <a:extLst>
                    <a:ext uri="{9D8B030D-6E8A-4147-A177-3AD203B41FA5}">
                      <a16:colId xmlns:a16="http://schemas.microsoft.com/office/drawing/2014/main" val="2412820802"/>
                    </a:ext>
                  </a:extLst>
                </a:gridCol>
              </a:tblGrid>
              <a:tr h="427721">
                <a:tc>
                  <a:txBody>
                    <a:bodyPr/>
                    <a:lstStyle/>
                    <a:p>
                      <a:endParaRPr lang="hu-HU" dirty="0"/>
                    </a:p>
                  </a:txBody>
                  <a:tcPr/>
                </a:tc>
                <a:tc>
                  <a:txBody>
                    <a:bodyPr/>
                    <a:lstStyle/>
                    <a:p>
                      <a:r>
                        <a:rPr lang="hu-HU" dirty="0"/>
                        <a:t>A</a:t>
                      </a:r>
                    </a:p>
                  </a:txBody>
                  <a:tcPr/>
                </a:tc>
                <a:tc>
                  <a:txBody>
                    <a:bodyPr/>
                    <a:lstStyle/>
                    <a:p>
                      <a:r>
                        <a:rPr lang="hu-HU" dirty="0"/>
                        <a:t>B</a:t>
                      </a:r>
                    </a:p>
                  </a:txBody>
                  <a:tcPr/>
                </a:tc>
                <a:tc>
                  <a:txBody>
                    <a:bodyPr/>
                    <a:lstStyle/>
                    <a:p>
                      <a:r>
                        <a:rPr lang="hu-HU" dirty="0"/>
                        <a:t>C</a:t>
                      </a:r>
                    </a:p>
                  </a:txBody>
                  <a:tcPr/>
                </a:tc>
                <a:extLst>
                  <a:ext uri="{0D108BD9-81ED-4DB2-BD59-A6C34878D82A}">
                    <a16:rowId xmlns:a16="http://schemas.microsoft.com/office/drawing/2014/main" val="653684980"/>
                  </a:ext>
                </a:extLst>
              </a:tr>
              <a:tr h="427721">
                <a:tc>
                  <a:txBody>
                    <a:bodyPr/>
                    <a:lstStyle/>
                    <a:p>
                      <a:r>
                        <a:rPr lang="hu-HU" dirty="0"/>
                        <a:t>1</a:t>
                      </a:r>
                    </a:p>
                  </a:txBody>
                  <a:tcPr/>
                </a:tc>
                <a:tc>
                  <a:txBody>
                    <a:bodyPr/>
                    <a:lstStyle/>
                    <a:p>
                      <a:r>
                        <a:rPr lang="hu-HU" i="1" dirty="0"/>
                        <a:t>Szempont sorszáma</a:t>
                      </a:r>
                    </a:p>
                  </a:txBody>
                  <a:tcPr/>
                </a:tc>
                <a:tc>
                  <a:txBody>
                    <a:bodyPr/>
                    <a:lstStyle/>
                    <a:p>
                      <a:r>
                        <a:rPr lang="hu-HU" i="1" dirty="0"/>
                        <a:t>Szempont megnevezése</a:t>
                      </a:r>
                    </a:p>
                  </a:txBody>
                  <a:tcPr/>
                </a:tc>
                <a:tc>
                  <a:txBody>
                    <a:bodyPr/>
                    <a:lstStyle/>
                    <a:p>
                      <a:r>
                        <a:rPr lang="hu-HU" i="1" dirty="0"/>
                        <a:t>Adható pontszám</a:t>
                      </a:r>
                    </a:p>
                  </a:txBody>
                  <a:tcPr/>
                </a:tc>
                <a:extLst>
                  <a:ext uri="{0D108BD9-81ED-4DB2-BD59-A6C34878D82A}">
                    <a16:rowId xmlns:a16="http://schemas.microsoft.com/office/drawing/2014/main" val="3318774466"/>
                  </a:ext>
                </a:extLst>
              </a:tr>
              <a:tr h="427721">
                <a:tc>
                  <a:txBody>
                    <a:bodyPr/>
                    <a:lstStyle/>
                    <a:p>
                      <a:r>
                        <a:rPr lang="hu-HU" dirty="0"/>
                        <a:t>2</a:t>
                      </a:r>
                    </a:p>
                  </a:txBody>
                  <a:tcPr/>
                </a:tc>
                <a:tc>
                  <a:txBody>
                    <a:bodyPr/>
                    <a:lstStyle/>
                    <a:p>
                      <a:r>
                        <a:rPr lang="hu-HU" dirty="0"/>
                        <a:t>1</a:t>
                      </a:r>
                    </a:p>
                  </a:txBody>
                  <a:tcPr/>
                </a:tc>
                <a:tc>
                  <a:txBody>
                    <a:bodyPr/>
                    <a:lstStyle/>
                    <a:p>
                      <a:r>
                        <a:rPr lang="hu-HU" dirty="0"/>
                        <a:t>Pedagógiai munka támogatásának minősége, eredményessége</a:t>
                      </a:r>
                    </a:p>
                  </a:txBody>
                  <a:tcPr/>
                </a:tc>
                <a:tc>
                  <a:txBody>
                    <a:bodyPr/>
                    <a:lstStyle/>
                    <a:p>
                      <a:r>
                        <a:rPr lang="hu-HU" dirty="0"/>
                        <a:t>20</a:t>
                      </a:r>
                    </a:p>
                  </a:txBody>
                  <a:tcPr/>
                </a:tc>
                <a:extLst>
                  <a:ext uri="{0D108BD9-81ED-4DB2-BD59-A6C34878D82A}">
                    <a16:rowId xmlns:a16="http://schemas.microsoft.com/office/drawing/2014/main" val="2656331506"/>
                  </a:ext>
                </a:extLst>
              </a:tr>
              <a:tr h="427721">
                <a:tc>
                  <a:txBody>
                    <a:bodyPr/>
                    <a:lstStyle/>
                    <a:p>
                      <a:r>
                        <a:rPr lang="hu-HU" dirty="0"/>
                        <a:t>3</a:t>
                      </a:r>
                    </a:p>
                  </a:txBody>
                  <a:tcPr/>
                </a:tc>
                <a:tc>
                  <a:txBody>
                    <a:bodyPr/>
                    <a:lstStyle/>
                    <a:p>
                      <a:r>
                        <a:rPr lang="hu-HU" dirty="0"/>
                        <a:t>2</a:t>
                      </a:r>
                    </a:p>
                  </a:txBody>
                  <a:tcPr/>
                </a:tc>
                <a:tc>
                  <a:txBody>
                    <a:bodyPr/>
                    <a:lstStyle/>
                    <a:p>
                      <a:r>
                        <a:rPr lang="hu-HU" dirty="0"/>
                        <a:t>Feladatvállalás mennyiségi mutatói </a:t>
                      </a:r>
                    </a:p>
                  </a:txBody>
                  <a:tcPr/>
                </a:tc>
                <a:tc>
                  <a:txBody>
                    <a:bodyPr/>
                    <a:lstStyle/>
                    <a:p>
                      <a:r>
                        <a:rPr lang="hu-HU" dirty="0"/>
                        <a:t>12</a:t>
                      </a:r>
                    </a:p>
                  </a:txBody>
                  <a:tcPr/>
                </a:tc>
                <a:extLst>
                  <a:ext uri="{0D108BD9-81ED-4DB2-BD59-A6C34878D82A}">
                    <a16:rowId xmlns:a16="http://schemas.microsoft.com/office/drawing/2014/main" val="3786078540"/>
                  </a:ext>
                </a:extLst>
              </a:tr>
              <a:tr h="427721">
                <a:tc>
                  <a:txBody>
                    <a:bodyPr/>
                    <a:lstStyle/>
                    <a:p>
                      <a:r>
                        <a:rPr lang="hu-HU" dirty="0"/>
                        <a:t>4</a:t>
                      </a:r>
                    </a:p>
                  </a:txBody>
                  <a:tcPr/>
                </a:tc>
                <a:tc>
                  <a:txBody>
                    <a:bodyPr/>
                    <a:lstStyle/>
                    <a:p>
                      <a:r>
                        <a:rPr lang="hu-HU" dirty="0"/>
                        <a:t>3</a:t>
                      </a:r>
                    </a:p>
                  </a:txBody>
                  <a:tcPr/>
                </a:tc>
                <a:tc>
                  <a:txBody>
                    <a:bodyPr/>
                    <a:lstStyle/>
                    <a:p>
                      <a:r>
                        <a:rPr lang="hu-HU" dirty="0"/>
                        <a:t>Munkavégzés megbízhatósága, határidők betartása </a:t>
                      </a:r>
                    </a:p>
                  </a:txBody>
                  <a:tcPr/>
                </a:tc>
                <a:tc>
                  <a:txBody>
                    <a:bodyPr/>
                    <a:lstStyle/>
                    <a:p>
                      <a:r>
                        <a:rPr lang="hu-HU" dirty="0"/>
                        <a:t>10</a:t>
                      </a:r>
                    </a:p>
                  </a:txBody>
                  <a:tcPr/>
                </a:tc>
                <a:extLst>
                  <a:ext uri="{0D108BD9-81ED-4DB2-BD59-A6C34878D82A}">
                    <a16:rowId xmlns:a16="http://schemas.microsoft.com/office/drawing/2014/main" val="1046491242"/>
                  </a:ext>
                </a:extLst>
              </a:tr>
              <a:tr h="427721">
                <a:tc>
                  <a:txBody>
                    <a:bodyPr/>
                    <a:lstStyle/>
                    <a:p>
                      <a:r>
                        <a:rPr lang="hu-HU" dirty="0"/>
                        <a:t>5</a:t>
                      </a:r>
                    </a:p>
                  </a:txBody>
                  <a:tcPr/>
                </a:tc>
                <a:tc>
                  <a:txBody>
                    <a:bodyPr/>
                    <a:lstStyle/>
                    <a:p>
                      <a:r>
                        <a:rPr lang="hu-HU" dirty="0"/>
                        <a:t>4</a:t>
                      </a:r>
                    </a:p>
                  </a:txBody>
                  <a:tcPr/>
                </a:tc>
                <a:tc>
                  <a:txBody>
                    <a:bodyPr/>
                    <a:lstStyle/>
                    <a:p>
                      <a:r>
                        <a:rPr lang="hu-HU" dirty="0"/>
                        <a:t>Kommunikáció, együttműködés</a:t>
                      </a:r>
                    </a:p>
                  </a:txBody>
                  <a:tcPr/>
                </a:tc>
                <a:tc>
                  <a:txBody>
                    <a:bodyPr/>
                    <a:lstStyle/>
                    <a:p>
                      <a:r>
                        <a:rPr lang="hu-HU" dirty="0"/>
                        <a:t>8</a:t>
                      </a:r>
                    </a:p>
                  </a:txBody>
                  <a:tcPr/>
                </a:tc>
                <a:extLst>
                  <a:ext uri="{0D108BD9-81ED-4DB2-BD59-A6C34878D82A}">
                    <a16:rowId xmlns:a16="http://schemas.microsoft.com/office/drawing/2014/main" val="59972811"/>
                  </a:ext>
                </a:extLst>
              </a:tr>
              <a:tr h="427721">
                <a:tc>
                  <a:txBody>
                    <a:bodyPr/>
                    <a:lstStyle/>
                    <a:p>
                      <a:r>
                        <a:rPr lang="hu-HU" dirty="0"/>
                        <a:t>6</a:t>
                      </a:r>
                    </a:p>
                  </a:txBody>
                  <a:tcPr/>
                </a:tc>
                <a:tc>
                  <a:txBody>
                    <a:bodyPr/>
                    <a:lstStyle/>
                    <a:p>
                      <a:r>
                        <a:rPr lang="hu-HU" dirty="0"/>
                        <a:t>5</a:t>
                      </a:r>
                    </a:p>
                  </a:txBody>
                  <a:tcPr/>
                </a:tc>
                <a:tc>
                  <a:txBody>
                    <a:bodyPr/>
                    <a:lstStyle/>
                    <a:p>
                      <a:r>
                        <a:rPr lang="hu-HU" dirty="0"/>
                        <a:t>Szakmai felelősségvállalás, elkötelezettség</a:t>
                      </a:r>
                    </a:p>
                  </a:txBody>
                  <a:tcPr/>
                </a:tc>
                <a:tc>
                  <a:txBody>
                    <a:bodyPr/>
                    <a:lstStyle/>
                    <a:p>
                      <a:r>
                        <a:rPr lang="hu-HU" dirty="0"/>
                        <a:t>10</a:t>
                      </a:r>
                    </a:p>
                  </a:txBody>
                  <a:tcPr/>
                </a:tc>
                <a:extLst>
                  <a:ext uri="{0D108BD9-81ED-4DB2-BD59-A6C34878D82A}">
                    <a16:rowId xmlns:a16="http://schemas.microsoft.com/office/drawing/2014/main" val="1787053232"/>
                  </a:ext>
                </a:extLst>
              </a:tr>
              <a:tr h="427721">
                <a:tc>
                  <a:txBody>
                    <a:bodyPr/>
                    <a:lstStyle/>
                    <a:p>
                      <a:r>
                        <a:rPr lang="hu-HU" dirty="0"/>
                        <a:t>7</a:t>
                      </a:r>
                    </a:p>
                  </a:txBody>
                  <a:tcPr/>
                </a:tc>
                <a:tc>
                  <a:txBody>
                    <a:bodyPr/>
                    <a:lstStyle/>
                    <a:p>
                      <a:r>
                        <a:rPr lang="hu-HU" dirty="0"/>
                        <a:t>6</a:t>
                      </a:r>
                    </a:p>
                  </a:txBody>
                  <a:tcPr/>
                </a:tc>
                <a:tc>
                  <a:txBody>
                    <a:bodyPr/>
                    <a:lstStyle/>
                    <a:p>
                      <a:r>
                        <a:rPr lang="hu-HU" dirty="0"/>
                        <a:t>Munkakörhöz kötődő támogató, etikus magatartás</a:t>
                      </a:r>
                    </a:p>
                  </a:txBody>
                  <a:tcPr/>
                </a:tc>
                <a:tc>
                  <a:txBody>
                    <a:bodyPr/>
                    <a:lstStyle/>
                    <a:p>
                      <a:r>
                        <a:rPr lang="hu-HU" dirty="0"/>
                        <a:t>8</a:t>
                      </a:r>
                    </a:p>
                  </a:txBody>
                  <a:tcPr/>
                </a:tc>
                <a:extLst>
                  <a:ext uri="{0D108BD9-81ED-4DB2-BD59-A6C34878D82A}">
                    <a16:rowId xmlns:a16="http://schemas.microsoft.com/office/drawing/2014/main" val="2093946222"/>
                  </a:ext>
                </a:extLst>
              </a:tr>
              <a:tr h="427721">
                <a:tc>
                  <a:txBody>
                    <a:bodyPr/>
                    <a:lstStyle/>
                    <a:p>
                      <a:r>
                        <a:rPr lang="hu-HU" dirty="0"/>
                        <a:t>8</a:t>
                      </a:r>
                    </a:p>
                  </a:txBody>
                  <a:tcPr/>
                </a:tc>
                <a:tc>
                  <a:txBody>
                    <a:bodyPr/>
                    <a:lstStyle/>
                    <a:p>
                      <a:r>
                        <a:rPr lang="hu-HU" dirty="0"/>
                        <a:t>7</a:t>
                      </a:r>
                    </a:p>
                  </a:txBody>
                  <a:tcPr/>
                </a:tc>
                <a:tc>
                  <a:txBody>
                    <a:bodyPr/>
                    <a:lstStyle/>
                    <a:p>
                      <a:r>
                        <a:rPr lang="hu-HU" dirty="0"/>
                        <a:t>Egyedi intézményi értékelési szempont </a:t>
                      </a:r>
                    </a:p>
                  </a:txBody>
                  <a:tcPr/>
                </a:tc>
                <a:tc>
                  <a:txBody>
                    <a:bodyPr/>
                    <a:lstStyle/>
                    <a:p>
                      <a:r>
                        <a:rPr lang="hu-HU" dirty="0"/>
                        <a:t>8</a:t>
                      </a:r>
                    </a:p>
                  </a:txBody>
                  <a:tcPr/>
                </a:tc>
                <a:extLst>
                  <a:ext uri="{0D108BD9-81ED-4DB2-BD59-A6C34878D82A}">
                    <a16:rowId xmlns:a16="http://schemas.microsoft.com/office/drawing/2014/main" val="3582795562"/>
                  </a:ext>
                </a:extLst>
              </a:tr>
              <a:tr h="427721">
                <a:tc>
                  <a:txBody>
                    <a:bodyPr/>
                    <a:lstStyle/>
                    <a:p>
                      <a:r>
                        <a:rPr lang="hu-HU" dirty="0"/>
                        <a:t>9</a:t>
                      </a:r>
                    </a:p>
                  </a:txBody>
                  <a:tcPr/>
                </a:tc>
                <a:tc>
                  <a:txBody>
                    <a:bodyPr/>
                    <a:lstStyle/>
                    <a:p>
                      <a:r>
                        <a:rPr lang="hu-HU" dirty="0"/>
                        <a:t>8</a:t>
                      </a:r>
                    </a:p>
                  </a:txBody>
                  <a:tcPr/>
                </a:tc>
                <a:tc>
                  <a:txBody>
                    <a:bodyPr/>
                    <a:lstStyle/>
                    <a:p>
                      <a:r>
                        <a:rPr lang="hu-HU" dirty="0"/>
                        <a:t>Három, személyre szabott teljesítménycél</a:t>
                      </a:r>
                    </a:p>
                  </a:txBody>
                  <a:tcPr/>
                </a:tc>
                <a:tc>
                  <a:txBody>
                    <a:bodyPr/>
                    <a:lstStyle/>
                    <a:p>
                      <a:r>
                        <a:rPr lang="hu-HU" dirty="0"/>
                        <a:t>24</a:t>
                      </a:r>
                    </a:p>
                  </a:txBody>
                  <a:tcPr/>
                </a:tc>
                <a:extLst>
                  <a:ext uri="{0D108BD9-81ED-4DB2-BD59-A6C34878D82A}">
                    <a16:rowId xmlns:a16="http://schemas.microsoft.com/office/drawing/2014/main" val="354127711"/>
                  </a:ext>
                </a:extLst>
              </a:tr>
              <a:tr h="427721">
                <a:tc>
                  <a:txBody>
                    <a:bodyPr/>
                    <a:lstStyle/>
                    <a:p>
                      <a:r>
                        <a:rPr lang="hu-HU" dirty="0"/>
                        <a:t>10</a:t>
                      </a:r>
                    </a:p>
                  </a:txBody>
                  <a:tcPr/>
                </a:tc>
                <a:tc>
                  <a:txBody>
                    <a:bodyPr/>
                    <a:lstStyle/>
                    <a:p>
                      <a:endParaRPr lang="hu-HU" dirty="0"/>
                    </a:p>
                  </a:txBody>
                  <a:tcPr/>
                </a:tc>
                <a:tc>
                  <a:txBody>
                    <a:bodyPr/>
                    <a:lstStyle/>
                    <a:p>
                      <a:r>
                        <a:rPr lang="hu-HU" dirty="0"/>
                        <a:t>Összesen</a:t>
                      </a:r>
                    </a:p>
                  </a:txBody>
                  <a:tcPr/>
                </a:tc>
                <a:tc>
                  <a:txBody>
                    <a:bodyPr/>
                    <a:lstStyle/>
                    <a:p>
                      <a:r>
                        <a:rPr lang="hu-HU" dirty="0"/>
                        <a:t>100</a:t>
                      </a:r>
                    </a:p>
                  </a:txBody>
                  <a:tcPr/>
                </a:tc>
                <a:extLst>
                  <a:ext uri="{0D108BD9-81ED-4DB2-BD59-A6C34878D82A}">
                    <a16:rowId xmlns:a16="http://schemas.microsoft.com/office/drawing/2014/main" val="3081043412"/>
                  </a:ext>
                </a:extLst>
              </a:tr>
            </a:tbl>
          </a:graphicData>
        </a:graphic>
      </p:graphicFrame>
    </p:spTree>
    <p:extLst>
      <p:ext uri="{BB962C8B-B14F-4D97-AF65-F5344CB8AC3E}">
        <p14:creationId xmlns:p14="http://schemas.microsoft.com/office/powerpoint/2010/main" val="382926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1033826" y="116632"/>
            <a:ext cx="10345215" cy="1268759"/>
          </a:xfrm>
        </p:spPr>
        <p:txBody>
          <a:bodyPr rtlCol="0">
            <a:noAutofit/>
          </a:bodyPr>
          <a:lstStyle/>
          <a:p>
            <a:pPr rtl="0"/>
            <a:r>
              <a:rPr lang="hu-HU" altLang="hu-HU" sz="4400" i="1" dirty="0">
                <a:latin typeface="Cambria" panose="02040503050406030204" pitchFamily="18" charset="0"/>
                <a:ea typeface="Cambria" panose="02040503050406030204" pitchFamily="18" charset="0"/>
              </a:rPr>
              <a:t>„Quis custodiet ipsos custodes?”</a:t>
            </a:r>
            <a:br>
              <a:rPr lang="hu-HU" altLang="hu-HU" sz="4400" i="1" dirty="0">
                <a:latin typeface="Cambria" panose="02040503050406030204" pitchFamily="18" charset="0"/>
                <a:ea typeface="Cambria" panose="02040503050406030204" pitchFamily="18" charset="0"/>
              </a:rPr>
            </a:br>
            <a:r>
              <a:rPr lang="hu-HU" altLang="hu-HU" sz="4400" b="1" dirty="0">
                <a:latin typeface="Cambria" panose="02040503050406030204" pitchFamily="18" charset="0"/>
                <a:ea typeface="Cambria" panose="02040503050406030204" pitchFamily="18" charset="0"/>
              </a:rPr>
              <a:t>A vezetők teljesítményértékelése</a:t>
            </a:r>
            <a:endParaRPr lang="hu" sz="4400" b="1">
              <a:latin typeface="Cambria" panose="02040503050406030204" pitchFamily="18" charset="0"/>
              <a:ea typeface="Cambria" panose="02040503050406030204" pitchFamily="18" charset="0"/>
            </a:endParaRPr>
          </a:p>
        </p:txBody>
      </p:sp>
      <p:graphicFrame>
        <p:nvGraphicFramePr>
          <p:cNvPr id="2" name="Tartalom helye 1">
            <a:extLst>
              <a:ext uri="{FF2B5EF4-FFF2-40B4-BE49-F238E27FC236}">
                <a16:creationId xmlns:a16="http://schemas.microsoft.com/office/drawing/2014/main" id="{439CC262-4301-9F0A-CC67-CF1FE4714C17}"/>
              </a:ext>
            </a:extLst>
          </p:cNvPr>
          <p:cNvGraphicFramePr>
            <a:graphicFrameLocks noGrp="1"/>
          </p:cNvGraphicFramePr>
          <p:nvPr>
            <p:ph idx="1"/>
          </p:nvPr>
        </p:nvGraphicFramePr>
        <p:xfrm>
          <a:off x="1038862" y="1484784"/>
          <a:ext cx="10101184" cy="5129649"/>
        </p:xfrm>
        <a:graphic>
          <a:graphicData uri="http://schemas.openxmlformats.org/drawingml/2006/table">
            <a:tbl>
              <a:tblPr firstRow="1" bandRow="1">
                <a:tableStyleId>{69012ECD-51FC-41F1-AA8D-1B2483CD663E}</a:tableStyleId>
              </a:tblPr>
              <a:tblGrid>
                <a:gridCol w="732395">
                  <a:extLst>
                    <a:ext uri="{9D8B030D-6E8A-4147-A177-3AD203B41FA5}">
                      <a16:colId xmlns:a16="http://schemas.microsoft.com/office/drawing/2014/main" val="1032482674"/>
                    </a:ext>
                  </a:extLst>
                </a:gridCol>
                <a:gridCol w="1363641">
                  <a:extLst>
                    <a:ext uri="{9D8B030D-6E8A-4147-A177-3AD203B41FA5}">
                      <a16:colId xmlns:a16="http://schemas.microsoft.com/office/drawing/2014/main" val="1026950405"/>
                    </a:ext>
                  </a:extLst>
                </a:gridCol>
                <a:gridCol w="5909110">
                  <a:extLst>
                    <a:ext uri="{9D8B030D-6E8A-4147-A177-3AD203B41FA5}">
                      <a16:colId xmlns:a16="http://schemas.microsoft.com/office/drawing/2014/main" val="2130407342"/>
                    </a:ext>
                  </a:extLst>
                </a:gridCol>
                <a:gridCol w="2096038">
                  <a:extLst>
                    <a:ext uri="{9D8B030D-6E8A-4147-A177-3AD203B41FA5}">
                      <a16:colId xmlns:a16="http://schemas.microsoft.com/office/drawing/2014/main" val="2412820802"/>
                    </a:ext>
                  </a:extLst>
                </a:gridCol>
              </a:tblGrid>
              <a:tr h="427721">
                <a:tc>
                  <a:txBody>
                    <a:bodyPr/>
                    <a:lstStyle/>
                    <a:p>
                      <a:endParaRPr lang="hu-HU" dirty="0"/>
                    </a:p>
                  </a:txBody>
                  <a:tcPr/>
                </a:tc>
                <a:tc>
                  <a:txBody>
                    <a:bodyPr/>
                    <a:lstStyle/>
                    <a:p>
                      <a:r>
                        <a:rPr lang="hu-HU" dirty="0"/>
                        <a:t>A</a:t>
                      </a:r>
                    </a:p>
                  </a:txBody>
                  <a:tcPr/>
                </a:tc>
                <a:tc>
                  <a:txBody>
                    <a:bodyPr/>
                    <a:lstStyle/>
                    <a:p>
                      <a:r>
                        <a:rPr lang="hu-HU" dirty="0"/>
                        <a:t>B</a:t>
                      </a:r>
                    </a:p>
                  </a:txBody>
                  <a:tcPr/>
                </a:tc>
                <a:tc>
                  <a:txBody>
                    <a:bodyPr/>
                    <a:lstStyle/>
                    <a:p>
                      <a:r>
                        <a:rPr lang="hu-HU" dirty="0"/>
                        <a:t>C</a:t>
                      </a:r>
                    </a:p>
                  </a:txBody>
                  <a:tcPr/>
                </a:tc>
                <a:extLst>
                  <a:ext uri="{0D108BD9-81ED-4DB2-BD59-A6C34878D82A}">
                    <a16:rowId xmlns:a16="http://schemas.microsoft.com/office/drawing/2014/main" val="653684980"/>
                  </a:ext>
                </a:extLst>
              </a:tr>
              <a:tr h="427721">
                <a:tc>
                  <a:txBody>
                    <a:bodyPr/>
                    <a:lstStyle/>
                    <a:p>
                      <a:r>
                        <a:rPr lang="hu-HU" dirty="0"/>
                        <a:t>1</a:t>
                      </a:r>
                    </a:p>
                  </a:txBody>
                  <a:tcPr/>
                </a:tc>
                <a:tc>
                  <a:txBody>
                    <a:bodyPr/>
                    <a:lstStyle/>
                    <a:p>
                      <a:r>
                        <a:rPr lang="hu-HU" i="1" dirty="0"/>
                        <a:t>Szempont sorszáma</a:t>
                      </a:r>
                    </a:p>
                  </a:txBody>
                  <a:tcPr/>
                </a:tc>
                <a:tc>
                  <a:txBody>
                    <a:bodyPr/>
                    <a:lstStyle/>
                    <a:p>
                      <a:r>
                        <a:rPr lang="hu-HU" i="1" dirty="0"/>
                        <a:t>Szempont megnevezése</a:t>
                      </a:r>
                    </a:p>
                  </a:txBody>
                  <a:tcPr/>
                </a:tc>
                <a:tc>
                  <a:txBody>
                    <a:bodyPr/>
                    <a:lstStyle/>
                    <a:p>
                      <a:r>
                        <a:rPr lang="hu-HU" i="1" dirty="0"/>
                        <a:t>Adható pontszám</a:t>
                      </a:r>
                    </a:p>
                  </a:txBody>
                  <a:tcPr/>
                </a:tc>
                <a:extLst>
                  <a:ext uri="{0D108BD9-81ED-4DB2-BD59-A6C34878D82A}">
                    <a16:rowId xmlns:a16="http://schemas.microsoft.com/office/drawing/2014/main" val="3318774466"/>
                  </a:ext>
                </a:extLst>
              </a:tr>
              <a:tr h="427721">
                <a:tc>
                  <a:txBody>
                    <a:bodyPr/>
                    <a:lstStyle/>
                    <a:p>
                      <a:r>
                        <a:rPr lang="hu-HU" dirty="0"/>
                        <a:t>2</a:t>
                      </a:r>
                    </a:p>
                  </a:txBody>
                  <a:tcPr/>
                </a:tc>
                <a:tc>
                  <a:txBody>
                    <a:bodyPr/>
                    <a:lstStyle/>
                    <a:p>
                      <a:r>
                        <a:rPr lang="hu-HU" dirty="0"/>
                        <a:t>1</a:t>
                      </a:r>
                    </a:p>
                  </a:txBody>
                  <a:tcPr/>
                </a:tc>
                <a:tc>
                  <a:txBody>
                    <a:bodyPr/>
                    <a:lstStyle/>
                    <a:p>
                      <a:r>
                        <a:rPr lang="hu-HU" dirty="0"/>
                        <a:t>Intézményi feladatellátás eredményessége</a:t>
                      </a:r>
                    </a:p>
                  </a:txBody>
                  <a:tcPr/>
                </a:tc>
                <a:tc>
                  <a:txBody>
                    <a:bodyPr/>
                    <a:lstStyle/>
                    <a:p>
                      <a:r>
                        <a:rPr lang="hu-HU" dirty="0"/>
                        <a:t>10</a:t>
                      </a:r>
                    </a:p>
                  </a:txBody>
                  <a:tcPr/>
                </a:tc>
                <a:extLst>
                  <a:ext uri="{0D108BD9-81ED-4DB2-BD59-A6C34878D82A}">
                    <a16:rowId xmlns:a16="http://schemas.microsoft.com/office/drawing/2014/main" val="2656331506"/>
                  </a:ext>
                </a:extLst>
              </a:tr>
              <a:tr h="427721">
                <a:tc>
                  <a:txBody>
                    <a:bodyPr/>
                    <a:lstStyle/>
                    <a:p>
                      <a:r>
                        <a:rPr lang="hu-HU" dirty="0"/>
                        <a:t>3</a:t>
                      </a:r>
                    </a:p>
                  </a:txBody>
                  <a:tcPr/>
                </a:tc>
                <a:tc>
                  <a:txBody>
                    <a:bodyPr/>
                    <a:lstStyle/>
                    <a:p>
                      <a:r>
                        <a:rPr lang="hu-HU" dirty="0"/>
                        <a:t>2</a:t>
                      </a:r>
                    </a:p>
                  </a:txBody>
                  <a:tcPr/>
                </a:tc>
                <a:tc>
                  <a:txBody>
                    <a:bodyPr/>
                    <a:lstStyle/>
                    <a:p>
                      <a:r>
                        <a:rPr lang="hu-HU" dirty="0"/>
                        <a:t>Erőforrásokkal való gazdálkodás</a:t>
                      </a:r>
                    </a:p>
                  </a:txBody>
                  <a:tcPr/>
                </a:tc>
                <a:tc>
                  <a:txBody>
                    <a:bodyPr/>
                    <a:lstStyle/>
                    <a:p>
                      <a:r>
                        <a:rPr lang="hu-HU" dirty="0"/>
                        <a:t>10</a:t>
                      </a:r>
                    </a:p>
                  </a:txBody>
                  <a:tcPr/>
                </a:tc>
                <a:extLst>
                  <a:ext uri="{0D108BD9-81ED-4DB2-BD59-A6C34878D82A}">
                    <a16:rowId xmlns:a16="http://schemas.microsoft.com/office/drawing/2014/main" val="3786078540"/>
                  </a:ext>
                </a:extLst>
              </a:tr>
              <a:tr h="427721">
                <a:tc>
                  <a:txBody>
                    <a:bodyPr/>
                    <a:lstStyle/>
                    <a:p>
                      <a:r>
                        <a:rPr lang="hu-HU" dirty="0"/>
                        <a:t>4</a:t>
                      </a:r>
                    </a:p>
                  </a:txBody>
                  <a:tcPr/>
                </a:tc>
                <a:tc>
                  <a:txBody>
                    <a:bodyPr/>
                    <a:lstStyle/>
                    <a:p>
                      <a:r>
                        <a:rPr lang="hu-HU" dirty="0"/>
                        <a:t>3</a:t>
                      </a:r>
                    </a:p>
                  </a:txBody>
                  <a:tcPr/>
                </a:tc>
                <a:tc>
                  <a:txBody>
                    <a:bodyPr/>
                    <a:lstStyle/>
                    <a:p>
                      <a:r>
                        <a:rPr lang="hu-HU" dirty="0"/>
                        <a:t>Stratégiai szemlélet</a:t>
                      </a:r>
                    </a:p>
                  </a:txBody>
                  <a:tcPr/>
                </a:tc>
                <a:tc>
                  <a:txBody>
                    <a:bodyPr/>
                    <a:lstStyle/>
                    <a:p>
                      <a:r>
                        <a:rPr lang="hu-HU" dirty="0"/>
                        <a:t>10</a:t>
                      </a:r>
                    </a:p>
                  </a:txBody>
                  <a:tcPr/>
                </a:tc>
                <a:extLst>
                  <a:ext uri="{0D108BD9-81ED-4DB2-BD59-A6C34878D82A}">
                    <a16:rowId xmlns:a16="http://schemas.microsoft.com/office/drawing/2014/main" val="1046491242"/>
                  </a:ext>
                </a:extLst>
              </a:tr>
              <a:tr h="427721">
                <a:tc>
                  <a:txBody>
                    <a:bodyPr/>
                    <a:lstStyle/>
                    <a:p>
                      <a:r>
                        <a:rPr lang="hu-HU" dirty="0"/>
                        <a:t>5</a:t>
                      </a:r>
                    </a:p>
                  </a:txBody>
                  <a:tcPr/>
                </a:tc>
                <a:tc>
                  <a:txBody>
                    <a:bodyPr/>
                    <a:lstStyle/>
                    <a:p>
                      <a:r>
                        <a:rPr lang="hu-HU" dirty="0"/>
                        <a:t>4</a:t>
                      </a:r>
                    </a:p>
                  </a:txBody>
                  <a:tcPr/>
                </a:tc>
                <a:tc>
                  <a:txBody>
                    <a:bodyPr/>
                    <a:lstStyle/>
                    <a:p>
                      <a:r>
                        <a:rPr lang="hu-HU" dirty="0"/>
                        <a:t>Vezetői kommunikáció és irányítás</a:t>
                      </a:r>
                    </a:p>
                  </a:txBody>
                  <a:tcPr/>
                </a:tc>
                <a:tc>
                  <a:txBody>
                    <a:bodyPr/>
                    <a:lstStyle/>
                    <a:p>
                      <a:r>
                        <a:rPr lang="hu-HU" dirty="0"/>
                        <a:t>10</a:t>
                      </a:r>
                    </a:p>
                  </a:txBody>
                  <a:tcPr/>
                </a:tc>
                <a:extLst>
                  <a:ext uri="{0D108BD9-81ED-4DB2-BD59-A6C34878D82A}">
                    <a16:rowId xmlns:a16="http://schemas.microsoft.com/office/drawing/2014/main" val="59972811"/>
                  </a:ext>
                </a:extLst>
              </a:tr>
              <a:tr h="427721">
                <a:tc>
                  <a:txBody>
                    <a:bodyPr/>
                    <a:lstStyle/>
                    <a:p>
                      <a:r>
                        <a:rPr lang="hu-HU" dirty="0"/>
                        <a:t>6</a:t>
                      </a:r>
                    </a:p>
                  </a:txBody>
                  <a:tcPr/>
                </a:tc>
                <a:tc>
                  <a:txBody>
                    <a:bodyPr/>
                    <a:lstStyle/>
                    <a:p>
                      <a:r>
                        <a:rPr lang="hu-HU" dirty="0"/>
                        <a:t>5</a:t>
                      </a:r>
                    </a:p>
                  </a:txBody>
                  <a:tcPr/>
                </a:tc>
                <a:tc>
                  <a:txBody>
                    <a:bodyPr/>
                    <a:lstStyle/>
                    <a:p>
                      <a:r>
                        <a:rPr lang="hu-HU" dirty="0"/>
                        <a:t>Külső kapcsolatok</a:t>
                      </a:r>
                    </a:p>
                  </a:txBody>
                  <a:tcPr/>
                </a:tc>
                <a:tc>
                  <a:txBody>
                    <a:bodyPr/>
                    <a:lstStyle/>
                    <a:p>
                      <a:r>
                        <a:rPr lang="hu-HU" dirty="0"/>
                        <a:t>10</a:t>
                      </a:r>
                    </a:p>
                  </a:txBody>
                  <a:tcPr/>
                </a:tc>
                <a:extLst>
                  <a:ext uri="{0D108BD9-81ED-4DB2-BD59-A6C34878D82A}">
                    <a16:rowId xmlns:a16="http://schemas.microsoft.com/office/drawing/2014/main" val="1787053232"/>
                  </a:ext>
                </a:extLst>
              </a:tr>
              <a:tr h="427721">
                <a:tc>
                  <a:txBody>
                    <a:bodyPr/>
                    <a:lstStyle/>
                    <a:p>
                      <a:r>
                        <a:rPr lang="hu-HU" dirty="0"/>
                        <a:t>7</a:t>
                      </a:r>
                    </a:p>
                  </a:txBody>
                  <a:tcPr/>
                </a:tc>
                <a:tc>
                  <a:txBody>
                    <a:bodyPr/>
                    <a:lstStyle/>
                    <a:p>
                      <a:r>
                        <a:rPr lang="hu-HU" dirty="0"/>
                        <a:t>6</a:t>
                      </a:r>
                    </a:p>
                  </a:txBody>
                  <a:tcPr/>
                </a:tc>
                <a:tc>
                  <a:txBody>
                    <a:bodyPr/>
                    <a:lstStyle/>
                    <a:p>
                      <a:r>
                        <a:rPr lang="hu-HU" dirty="0"/>
                        <a:t>Motiváció, elkötelezettség, etikus magatartás</a:t>
                      </a:r>
                    </a:p>
                  </a:txBody>
                  <a:tcPr/>
                </a:tc>
                <a:tc>
                  <a:txBody>
                    <a:bodyPr/>
                    <a:lstStyle/>
                    <a:p>
                      <a:r>
                        <a:rPr lang="hu-HU" dirty="0"/>
                        <a:t>5</a:t>
                      </a:r>
                    </a:p>
                  </a:txBody>
                  <a:tcPr/>
                </a:tc>
                <a:extLst>
                  <a:ext uri="{0D108BD9-81ED-4DB2-BD59-A6C34878D82A}">
                    <a16:rowId xmlns:a16="http://schemas.microsoft.com/office/drawing/2014/main" val="2093946222"/>
                  </a:ext>
                </a:extLst>
              </a:tr>
              <a:tr h="427721">
                <a:tc>
                  <a:txBody>
                    <a:bodyPr/>
                    <a:lstStyle/>
                    <a:p>
                      <a:r>
                        <a:rPr lang="hu-HU" dirty="0"/>
                        <a:t>8</a:t>
                      </a:r>
                    </a:p>
                  </a:txBody>
                  <a:tcPr/>
                </a:tc>
                <a:tc>
                  <a:txBody>
                    <a:bodyPr/>
                    <a:lstStyle/>
                    <a:p>
                      <a:r>
                        <a:rPr lang="hu-HU" dirty="0"/>
                        <a:t>7</a:t>
                      </a:r>
                    </a:p>
                  </a:txBody>
                  <a:tcPr/>
                </a:tc>
                <a:tc>
                  <a:txBody>
                    <a:bodyPr/>
                    <a:lstStyle/>
                    <a:p>
                      <a:r>
                        <a:rPr lang="hu-HU" dirty="0"/>
                        <a:t>Fenntartó által meghatározott, az adott intézmény sajátos helyzetét tükröző értékelési szempont</a:t>
                      </a:r>
                    </a:p>
                  </a:txBody>
                  <a:tcPr/>
                </a:tc>
                <a:tc>
                  <a:txBody>
                    <a:bodyPr/>
                    <a:lstStyle/>
                    <a:p>
                      <a:r>
                        <a:rPr lang="hu-HU" dirty="0"/>
                        <a:t>5</a:t>
                      </a:r>
                    </a:p>
                  </a:txBody>
                  <a:tcPr/>
                </a:tc>
                <a:extLst>
                  <a:ext uri="{0D108BD9-81ED-4DB2-BD59-A6C34878D82A}">
                    <a16:rowId xmlns:a16="http://schemas.microsoft.com/office/drawing/2014/main" val="3582795562"/>
                  </a:ext>
                </a:extLst>
              </a:tr>
              <a:tr h="427721">
                <a:tc>
                  <a:txBody>
                    <a:bodyPr/>
                    <a:lstStyle/>
                    <a:p>
                      <a:r>
                        <a:rPr lang="hu-HU" dirty="0"/>
                        <a:t>9</a:t>
                      </a:r>
                    </a:p>
                  </a:txBody>
                  <a:tcPr/>
                </a:tc>
                <a:tc>
                  <a:txBody>
                    <a:bodyPr/>
                    <a:lstStyle/>
                    <a:p>
                      <a:r>
                        <a:rPr lang="hu-HU" dirty="0"/>
                        <a:t>8</a:t>
                      </a:r>
                    </a:p>
                  </a:txBody>
                  <a:tcPr/>
                </a:tc>
                <a:tc>
                  <a:txBody>
                    <a:bodyPr/>
                    <a:lstStyle/>
                    <a:p>
                      <a:r>
                        <a:rPr lang="hu-HU" dirty="0"/>
                        <a:t>Négy, személyre szabott teljesítménycél</a:t>
                      </a:r>
                    </a:p>
                  </a:txBody>
                  <a:tcPr/>
                </a:tc>
                <a:tc>
                  <a:txBody>
                    <a:bodyPr/>
                    <a:lstStyle/>
                    <a:p>
                      <a:r>
                        <a:rPr lang="hu-HU" dirty="0"/>
                        <a:t>40</a:t>
                      </a:r>
                    </a:p>
                  </a:txBody>
                  <a:tcPr/>
                </a:tc>
                <a:extLst>
                  <a:ext uri="{0D108BD9-81ED-4DB2-BD59-A6C34878D82A}">
                    <a16:rowId xmlns:a16="http://schemas.microsoft.com/office/drawing/2014/main" val="354127711"/>
                  </a:ext>
                </a:extLst>
              </a:tr>
              <a:tr h="427721">
                <a:tc>
                  <a:txBody>
                    <a:bodyPr/>
                    <a:lstStyle/>
                    <a:p>
                      <a:r>
                        <a:rPr lang="hu-HU" dirty="0"/>
                        <a:t>10</a:t>
                      </a:r>
                    </a:p>
                  </a:txBody>
                  <a:tcPr/>
                </a:tc>
                <a:tc>
                  <a:txBody>
                    <a:bodyPr/>
                    <a:lstStyle/>
                    <a:p>
                      <a:endParaRPr lang="hu-HU" dirty="0"/>
                    </a:p>
                  </a:txBody>
                  <a:tcPr/>
                </a:tc>
                <a:tc>
                  <a:txBody>
                    <a:bodyPr/>
                    <a:lstStyle/>
                    <a:p>
                      <a:r>
                        <a:rPr lang="hu-HU" dirty="0"/>
                        <a:t>Összesen</a:t>
                      </a:r>
                    </a:p>
                  </a:txBody>
                  <a:tcPr/>
                </a:tc>
                <a:tc>
                  <a:txBody>
                    <a:bodyPr/>
                    <a:lstStyle/>
                    <a:p>
                      <a:r>
                        <a:rPr lang="hu-HU" dirty="0"/>
                        <a:t>100</a:t>
                      </a:r>
                    </a:p>
                  </a:txBody>
                  <a:tcPr/>
                </a:tc>
                <a:extLst>
                  <a:ext uri="{0D108BD9-81ED-4DB2-BD59-A6C34878D82A}">
                    <a16:rowId xmlns:a16="http://schemas.microsoft.com/office/drawing/2014/main" val="3081043412"/>
                  </a:ext>
                </a:extLst>
              </a:tr>
            </a:tbl>
          </a:graphicData>
        </a:graphic>
      </p:graphicFrame>
    </p:spTree>
    <p:extLst>
      <p:ext uri="{BB962C8B-B14F-4D97-AF65-F5344CB8AC3E}">
        <p14:creationId xmlns:p14="http://schemas.microsoft.com/office/powerpoint/2010/main" val="780552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30041" y="692696"/>
            <a:ext cx="10345215"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teljesítményértékelés alapján </a:t>
            </a:r>
            <a:r>
              <a:rPr lang="hu-HU" altLang="hu-HU" sz="4400" b="1" dirty="0">
                <a:latin typeface="Cambria" panose="02040503050406030204" pitchFamily="18" charset="0"/>
                <a:ea typeface="Cambria" panose="02040503050406030204" pitchFamily="18" charset="0"/>
              </a:rPr>
              <a:t>eltérített havi illetmény </a:t>
            </a:r>
            <a:r>
              <a:rPr lang="hu-HU" altLang="hu-HU" sz="4400" dirty="0">
                <a:latin typeface="Cambria" panose="02040503050406030204" pitchFamily="18" charset="0"/>
                <a:ea typeface="Cambria" panose="02040503050406030204" pitchFamily="18" charset="0"/>
              </a:rPr>
              <a:t>megállapítása</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930041" y="1628800"/>
            <a:ext cx="10551725" cy="4896544"/>
          </a:xfrm>
        </p:spPr>
        <p:txBody>
          <a:bodyPr rtlCol="0">
            <a:noAutofit/>
          </a:bodyPr>
          <a:lstStyle/>
          <a:p>
            <a:pPr fontAlgn="auto">
              <a:spcAft>
                <a:spcPts val="0"/>
              </a:spcAft>
              <a:buClr>
                <a:schemeClr val="accent3"/>
              </a:buClr>
              <a:defRPr/>
            </a:pPr>
            <a:r>
              <a:rPr lang="hu-HU" dirty="0">
                <a:latin typeface="Cambria" panose="02040503050406030204" pitchFamily="18" charset="0"/>
                <a:ea typeface="Cambria" panose="02040503050406030204" pitchFamily="18" charset="0"/>
                <a:cs typeface="Calibri" panose="020F0502020204030204" pitchFamily="34" charset="0"/>
              </a:rPr>
              <a:t>A havi illetmény fizetési fokozatok szerinti </a:t>
            </a:r>
            <a:r>
              <a:rPr lang="hu-HU" b="1" dirty="0">
                <a:latin typeface="Cambria" panose="02040503050406030204" pitchFamily="18" charset="0"/>
                <a:ea typeface="Cambria" panose="02040503050406030204" pitchFamily="18" charset="0"/>
                <a:cs typeface="Calibri" panose="020F0502020204030204" pitchFamily="34" charset="0"/>
              </a:rPr>
              <a:t>illetménysávok</a:t>
            </a:r>
            <a:r>
              <a:rPr lang="hu-HU" dirty="0">
                <a:latin typeface="Cambria" panose="02040503050406030204" pitchFamily="18" charset="0"/>
                <a:ea typeface="Cambria" panose="02040503050406030204" pitchFamily="18" charset="0"/>
                <a:cs typeface="Calibri" panose="020F0502020204030204" pitchFamily="34" charset="0"/>
              </a:rPr>
              <a:t>ban kerül megállapításra a </a:t>
            </a:r>
            <a:r>
              <a:rPr lang="hu-HU" b="1" dirty="0">
                <a:latin typeface="Cambria" panose="02040503050406030204" pitchFamily="18" charset="0"/>
                <a:ea typeface="Cambria" panose="02040503050406030204" pitchFamily="18" charset="0"/>
                <a:cs typeface="Calibri" panose="020F0502020204030204" pitchFamily="34" charset="0"/>
              </a:rPr>
              <a:t>munkáltató döntése</a:t>
            </a:r>
            <a:r>
              <a:rPr lang="hu-HU" dirty="0">
                <a:latin typeface="Cambria" panose="02040503050406030204" pitchFamily="18" charset="0"/>
                <a:ea typeface="Cambria" panose="02040503050406030204" pitchFamily="18" charset="0"/>
                <a:cs typeface="Calibri" panose="020F0502020204030204" pitchFamily="34" charset="0"/>
              </a:rPr>
              <a:t> alapján a következők szerint: </a:t>
            </a:r>
          </a:p>
          <a:p>
            <a:pPr indent="17463" fontAlgn="auto">
              <a:spcAft>
                <a:spcPts val="0"/>
              </a:spcAft>
              <a:buClr>
                <a:schemeClr val="accent3"/>
              </a:buClr>
              <a:buFont typeface="Wingdings" panose="05000000000000000000" pitchFamily="2" charset="2"/>
              <a:buChar char="Ø"/>
              <a:defRPr/>
            </a:pPr>
            <a:r>
              <a:rPr lang="hu-HU" dirty="0">
                <a:latin typeface="Cambria" panose="02040503050406030204" pitchFamily="18" charset="0"/>
                <a:ea typeface="Cambria" panose="02040503050406030204" pitchFamily="18" charset="0"/>
                <a:cs typeface="Calibri" panose="020F0502020204030204" pitchFamily="34" charset="0"/>
              </a:rPr>
              <a:t> Pedagógus I. fokozat esetén 538 000 Ft-tól </a:t>
            </a:r>
            <a:r>
              <a:rPr lang="hu-HU" b="1" dirty="0">
                <a:latin typeface="Cambria" panose="02040503050406030204" pitchFamily="18" charset="0"/>
                <a:ea typeface="Cambria" panose="02040503050406030204" pitchFamily="18" charset="0"/>
                <a:cs typeface="Calibri" panose="020F0502020204030204" pitchFamily="34" charset="0"/>
              </a:rPr>
              <a:t>1 065 000 Ft-</a:t>
            </a:r>
            <a:r>
              <a:rPr lang="hu-HU" dirty="0">
                <a:latin typeface="Cambria" panose="02040503050406030204" pitchFamily="18" charset="0"/>
                <a:ea typeface="Cambria" panose="02040503050406030204" pitchFamily="18" charset="0"/>
                <a:cs typeface="Calibri" panose="020F0502020204030204" pitchFamily="34" charset="0"/>
              </a:rPr>
              <a:t>ig, </a:t>
            </a:r>
          </a:p>
          <a:p>
            <a:pPr indent="17463" fontAlgn="auto">
              <a:spcAft>
                <a:spcPts val="0"/>
              </a:spcAft>
              <a:buClr>
                <a:schemeClr val="accent3"/>
              </a:buClr>
              <a:buFont typeface="Wingdings" panose="05000000000000000000" pitchFamily="2" charset="2"/>
              <a:buChar char="Ø"/>
              <a:defRPr/>
            </a:pPr>
            <a:r>
              <a:rPr lang="hu-HU" dirty="0">
                <a:latin typeface="Cambria" panose="02040503050406030204" pitchFamily="18" charset="0"/>
                <a:ea typeface="Cambria" panose="02040503050406030204" pitchFamily="18" charset="0"/>
                <a:cs typeface="Calibri" panose="020F0502020204030204" pitchFamily="34" charset="0"/>
              </a:rPr>
              <a:t> Pedagógus II. fokozat esetén 555 000 Ft-tól </a:t>
            </a:r>
            <a:r>
              <a:rPr lang="hu-HU" b="1" dirty="0">
                <a:latin typeface="Cambria" panose="02040503050406030204" pitchFamily="18" charset="0"/>
                <a:ea typeface="Cambria" panose="02040503050406030204" pitchFamily="18" charset="0"/>
                <a:cs typeface="Calibri" panose="020F0502020204030204" pitchFamily="34" charset="0"/>
              </a:rPr>
              <a:t>1 135 000 Ft</a:t>
            </a:r>
            <a:r>
              <a:rPr lang="hu-HU" dirty="0">
                <a:latin typeface="Cambria" panose="02040503050406030204" pitchFamily="18" charset="0"/>
                <a:ea typeface="Cambria" panose="02040503050406030204" pitchFamily="18" charset="0"/>
                <a:cs typeface="Calibri" panose="020F0502020204030204" pitchFamily="34" charset="0"/>
              </a:rPr>
              <a:t>-ig,</a:t>
            </a:r>
          </a:p>
          <a:p>
            <a:pPr indent="17463" fontAlgn="auto">
              <a:spcAft>
                <a:spcPts val="0"/>
              </a:spcAft>
              <a:buClr>
                <a:schemeClr val="accent3"/>
              </a:buClr>
              <a:buFont typeface="Wingdings" panose="05000000000000000000" pitchFamily="2" charset="2"/>
              <a:buChar char="Ø"/>
              <a:defRPr/>
            </a:pPr>
            <a:r>
              <a:rPr lang="hu-HU" dirty="0">
                <a:latin typeface="Cambria" panose="02040503050406030204" pitchFamily="18" charset="0"/>
                <a:ea typeface="Cambria" panose="02040503050406030204" pitchFamily="18" charset="0"/>
                <a:cs typeface="Calibri" panose="020F0502020204030204" pitchFamily="34" charset="0"/>
              </a:rPr>
              <a:t> Mesterpedagógus fokozat esetén 630 000 Ft-tól </a:t>
            </a:r>
            <a:r>
              <a:rPr lang="hu-HU" b="1" dirty="0">
                <a:latin typeface="Cambria" panose="02040503050406030204" pitchFamily="18" charset="0"/>
                <a:ea typeface="Cambria" panose="02040503050406030204" pitchFamily="18" charset="0"/>
                <a:cs typeface="Calibri" panose="020F0502020204030204" pitchFamily="34" charset="0"/>
              </a:rPr>
              <a:t>1 365 000 Ft</a:t>
            </a:r>
            <a:r>
              <a:rPr lang="hu-HU" dirty="0">
                <a:latin typeface="Cambria" panose="02040503050406030204" pitchFamily="18" charset="0"/>
                <a:ea typeface="Cambria" panose="02040503050406030204" pitchFamily="18" charset="0"/>
                <a:cs typeface="Calibri" panose="020F0502020204030204" pitchFamily="34" charset="0"/>
              </a:rPr>
              <a:t>-ig, </a:t>
            </a:r>
          </a:p>
          <a:p>
            <a:pPr indent="17463" fontAlgn="auto">
              <a:spcAft>
                <a:spcPts val="0"/>
              </a:spcAft>
              <a:buClr>
                <a:schemeClr val="accent3"/>
              </a:buClr>
              <a:buFont typeface="Wingdings" panose="05000000000000000000" pitchFamily="2" charset="2"/>
              <a:buChar char="Ø"/>
              <a:defRPr/>
            </a:pPr>
            <a:r>
              <a:rPr lang="hu-HU" dirty="0">
                <a:latin typeface="Cambria" panose="02040503050406030204" pitchFamily="18" charset="0"/>
                <a:ea typeface="Cambria" panose="02040503050406030204" pitchFamily="18" charset="0"/>
                <a:cs typeface="Calibri" panose="020F0502020204030204" pitchFamily="34" charset="0"/>
              </a:rPr>
              <a:t> Kutatótanár fokozat esetén 750 000 Ft-tól </a:t>
            </a:r>
            <a:r>
              <a:rPr lang="hu-HU" b="1" dirty="0">
                <a:latin typeface="Cambria" panose="02040503050406030204" pitchFamily="18" charset="0"/>
                <a:ea typeface="Cambria" panose="02040503050406030204" pitchFamily="18" charset="0"/>
                <a:cs typeface="Calibri" panose="020F0502020204030204" pitchFamily="34" charset="0"/>
              </a:rPr>
              <a:t>1 470 000 Ft</a:t>
            </a:r>
            <a:r>
              <a:rPr lang="hu-HU" dirty="0">
                <a:latin typeface="Cambria" panose="02040503050406030204" pitchFamily="18" charset="0"/>
                <a:ea typeface="Cambria" panose="02040503050406030204" pitchFamily="18" charset="0"/>
                <a:cs typeface="Calibri" panose="020F0502020204030204" pitchFamily="34" charset="0"/>
              </a:rPr>
              <a:t>-ig [Púétv. vhr. 88/A. § (1) bek.].  </a:t>
            </a:r>
          </a:p>
          <a:p>
            <a:pPr marL="263525" indent="-263525" fontAlgn="auto">
              <a:spcAft>
                <a:spcPts val="0"/>
              </a:spcAft>
              <a:buClr>
                <a:schemeClr val="accent3"/>
              </a:buClr>
              <a:defRPr/>
            </a:pPr>
            <a:r>
              <a:rPr lang="hu-HU" b="1" i="1" dirty="0">
                <a:latin typeface="Cambria" panose="02040503050406030204" pitchFamily="18" charset="0"/>
                <a:ea typeface="Cambria" panose="02040503050406030204" pitchFamily="18" charset="0"/>
                <a:cs typeface="Calibri" panose="020F0502020204030204" pitchFamily="34" charset="0"/>
              </a:rPr>
              <a:t>A Púétv. 98. § (3) bekezdésének alkalmazásakor a munkáltató a pedagógus havi illetményét a teljesítményértékelés eredményének figyelembe vételével alacsonyabb összegben nem állapíthatja meg </a:t>
            </a:r>
            <a:r>
              <a:rPr lang="hu-HU" dirty="0">
                <a:latin typeface="Cambria" panose="02040503050406030204" pitchFamily="18" charset="0"/>
                <a:ea typeface="Cambria" panose="02040503050406030204" pitchFamily="18" charset="0"/>
                <a:cs typeface="Calibri" panose="020F0502020204030204" pitchFamily="34" charset="0"/>
              </a:rPr>
              <a:t>[Púétv. vhr. 95/D. §].  </a:t>
            </a:r>
          </a:p>
        </p:txBody>
      </p:sp>
    </p:spTree>
    <p:extLst>
      <p:ext uri="{BB962C8B-B14F-4D97-AF65-F5344CB8AC3E}">
        <p14:creationId xmlns:p14="http://schemas.microsoft.com/office/powerpoint/2010/main" val="1292068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92126" y="11289"/>
            <a:ext cx="10345215" cy="815752"/>
          </a:xfrm>
        </p:spPr>
        <p:txBody>
          <a:bodyPr rtlCol="0">
            <a:noAutofit/>
          </a:bodyPr>
          <a:lstStyle/>
          <a:p>
            <a:pPr rtl="0"/>
            <a:r>
              <a:rPr lang="hu-HU" altLang="hu-HU" sz="4400" b="1" dirty="0">
                <a:latin typeface="Cambria" panose="02040503050406030204" pitchFamily="18" charset="0"/>
                <a:ea typeface="Cambria" panose="02040503050406030204" pitchFamily="18" charset="0"/>
              </a:rPr>
              <a:t>A pedagógus illetménystruktúra </a:t>
            </a:r>
            <a:endParaRPr lang="hu" sz="4400" b="1">
              <a:latin typeface="Cambria" panose="02040503050406030204" pitchFamily="18" charset="0"/>
              <a:ea typeface="Cambria" panose="02040503050406030204" pitchFamily="18" charset="0"/>
            </a:endParaRPr>
          </a:p>
        </p:txBody>
      </p:sp>
      <p:sp>
        <p:nvSpPr>
          <p:cNvPr id="5" name="Szövegdoboz 4">
            <a:extLst>
              <a:ext uri="{FF2B5EF4-FFF2-40B4-BE49-F238E27FC236}">
                <a16:creationId xmlns:a16="http://schemas.microsoft.com/office/drawing/2014/main" id="{0F90D4C6-4394-A230-2092-15726CBAB3BF}"/>
              </a:ext>
            </a:extLst>
          </p:cNvPr>
          <p:cNvSpPr txBox="1"/>
          <p:nvPr/>
        </p:nvSpPr>
        <p:spPr>
          <a:xfrm>
            <a:off x="1030874" y="950412"/>
            <a:ext cx="9937104" cy="1708160"/>
          </a:xfrm>
          <a:prstGeom prst="rect">
            <a:avLst/>
          </a:prstGeom>
          <a:effectLst>
            <a:outerShdw blurRad="50800" dist="38100" dir="8100000" algn="tr"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eaLnBrk="1" fontAlgn="auto" hangingPunct="1">
              <a:spcBef>
                <a:spcPts val="0"/>
              </a:spcBef>
              <a:spcAft>
                <a:spcPts val="0"/>
              </a:spcAft>
              <a:defRPr/>
            </a:pPr>
            <a:r>
              <a:rPr lang="hu-HU" sz="2100" b="1" u="sng" dirty="0">
                <a:latin typeface="Calibri" panose="020F0502020204030204" pitchFamily="34" charset="0"/>
                <a:ea typeface="Calibri" panose="020F0502020204030204" pitchFamily="34" charset="0"/>
                <a:cs typeface="Calibri" panose="020F0502020204030204" pitchFamily="34" charset="0"/>
              </a:rPr>
              <a:t>Megállapított havi illetmény</a:t>
            </a:r>
            <a:r>
              <a:rPr lang="hu-HU" sz="2100" dirty="0">
                <a:latin typeface="Calibri" panose="020F0502020204030204" pitchFamily="34" charset="0"/>
                <a:ea typeface="Calibri" panose="020F0502020204030204" pitchFamily="34" charset="0"/>
                <a:cs typeface="Calibri" panose="020F0502020204030204" pitchFamily="34" charset="0"/>
              </a:rPr>
              <a:t>: az igazgató – a tankerületi központ vezetője az igazgató javaslatára és egyetértésével – az egyes fizetési fokozatokhoz tartozó illetménysávok határain belül a fenntartó költségvetési keretének (központi költségvetési törvény által biztosított bérkeret) megfelelően 2024. január 1-jén a törvényi szempontok mérlegelése alapján meghatározza az illetményt [Púétv. 98. § (2) bek., 159. § (3) bek.].   </a:t>
            </a:r>
          </a:p>
        </p:txBody>
      </p:sp>
      <p:sp>
        <p:nvSpPr>
          <p:cNvPr id="6" name="Szövegdoboz 5">
            <a:extLst>
              <a:ext uri="{FF2B5EF4-FFF2-40B4-BE49-F238E27FC236}">
                <a16:creationId xmlns:a16="http://schemas.microsoft.com/office/drawing/2014/main" id="{450AF267-65C0-962A-B1CB-6354C2688484}"/>
              </a:ext>
            </a:extLst>
          </p:cNvPr>
          <p:cNvSpPr txBox="1"/>
          <p:nvPr/>
        </p:nvSpPr>
        <p:spPr>
          <a:xfrm>
            <a:off x="1025256" y="2809750"/>
            <a:ext cx="9937104" cy="1061829"/>
          </a:xfrm>
          <a:prstGeom prst="rect">
            <a:avLst/>
          </a:prstGeom>
          <a:effectLst>
            <a:outerShdw blurRad="50800" dist="38100" dir="5400000" algn="t"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eaLnBrk="1" fontAlgn="auto" hangingPunct="1">
              <a:spcBef>
                <a:spcPts val="0"/>
              </a:spcBef>
              <a:spcAft>
                <a:spcPts val="0"/>
              </a:spcAft>
              <a:defRPr/>
            </a:pPr>
            <a:r>
              <a:rPr lang="hu-HU" sz="2100" b="1" u="sng" dirty="0">
                <a:latin typeface="Calibri" panose="020F0502020204030204" pitchFamily="34" charset="0"/>
                <a:ea typeface="Calibri" panose="020F0502020204030204" pitchFamily="34" charset="0"/>
                <a:cs typeface="Calibri" panose="020F0502020204030204" pitchFamily="34" charset="0"/>
              </a:rPr>
              <a:t>Esélyteremtési illetményrésszel emelt illetmény</a:t>
            </a:r>
            <a:r>
              <a:rPr lang="hu-HU" sz="2100" dirty="0">
                <a:latin typeface="Calibri" panose="020F0502020204030204" pitchFamily="34" charset="0"/>
                <a:ea typeface="Calibri" panose="020F0502020204030204" pitchFamily="34" charset="0"/>
                <a:cs typeface="Calibri" panose="020F0502020204030204" pitchFamily="34" charset="0"/>
              </a:rPr>
              <a:t>: a megállapított havi illetmény 20 %-kal emelt összege a nehéz körülmények között végzett munka relevanciája alapján </a:t>
            </a:r>
            <a:r>
              <a:rPr lang="hu-HU" sz="2100" i="1" dirty="0">
                <a:latin typeface="Calibri" panose="020F0502020204030204" pitchFamily="34" charset="0"/>
                <a:ea typeface="Calibri" panose="020F0502020204030204" pitchFamily="34" charset="0"/>
                <a:cs typeface="Calibri" panose="020F0502020204030204" pitchFamily="34" charset="0"/>
              </a:rPr>
              <a:t>(ex lege illetményeltérítés) </a:t>
            </a:r>
            <a:r>
              <a:rPr lang="hu-HU" sz="2100" dirty="0">
                <a:latin typeface="Calibri" panose="020F0502020204030204" pitchFamily="34" charset="0"/>
                <a:ea typeface="Calibri" panose="020F0502020204030204" pitchFamily="34" charset="0"/>
                <a:cs typeface="Calibri" panose="020F0502020204030204" pitchFamily="34" charset="0"/>
              </a:rPr>
              <a:t>2023. november 1-től [Púétv. 98. § (5) bek., 157. § (13)-(15) bek.].  </a:t>
            </a:r>
          </a:p>
        </p:txBody>
      </p:sp>
      <p:sp>
        <p:nvSpPr>
          <p:cNvPr id="7" name="Szövegdoboz 6">
            <a:extLst>
              <a:ext uri="{FF2B5EF4-FFF2-40B4-BE49-F238E27FC236}">
                <a16:creationId xmlns:a16="http://schemas.microsoft.com/office/drawing/2014/main" id="{87FCDCCC-8750-66C9-C5C4-A3B524188941}"/>
              </a:ext>
            </a:extLst>
          </p:cNvPr>
          <p:cNvSpPr txBox="1"/>
          <p:nvPr/>
        </p:nvSpPr>
        <p:spPr>
          <a:xfrm>
            <a:off x="1005153" y="4018661"/>
            <a:ext cx="9962825" cy="964880"/>
          </a:xfrm>
          <a:prstGeom prst="rect">
            <a:avLst/>
          </a:prstGeom>
          <a:solidFill>
            <a:srgbClr val="FFFF00"/>
          </a:solidFill>
          <a:effectLst>
            <a:outerShdw blurRad="50800" dist="38100" dir="8100000" algn="tr" rotWithShape="0">
              <a:prstClr val="black">
                <a:alpha val="40000"/>
              </a:prstClr>
            </a:outerShdw>
          </a:effectLst>
        </p:spPr>
        <p:txBody>
          <a:bodyPr wrap="square" rtlCol="0">
            <a:spAutoFit/>
          </a:bodyPr>
          <a:lstStyle/>
          <a:p>
            <a:pPr>
              <a:lnSpc>
                <a:spcPct val="90000"/>
              </a:lnSpc>
            </a:pPr>
            <a:r>
              <a:rPr lang="hu-HU" sz="2100" b="1" u="sng" dirty="0">
                <a:latin typeface="Calibri" panose="020F0502020204030204" pitchFamily="34" charset="0"/>
                <a:ea typeface="Calibri" panose="020F0502020204030204" pitchFamily="34" charset="0"/>
                <a:cs typeface="Calibri" panose="020F0502020204030204" pitchFamily="34" charset="0"/>
              </a:rPr>
              <a:t>Egyéb illetményelemek</a:t>
            </a:r>
            <a:r>
              <a:rPr lang="hu-HU" sz="2100" dirty="0">
                <a:latin typeface="Calibri" panose="020F0502020204030204" pitchFamily="34" charset="0"/>
                <a:ea typeface="Calibri" panose="020F0502020204030204" pitchFamily="34" charset="0"/>
                <a:cs typeface="Calibri" panose="020F0502020204030204" pitchFamily="34" charset="0"/>
              </a:rPr>
              <a:t>: köznevelési megbízási díj, eseti és tartós pótlékok, többlettanítási óradíj, kereset-kiegészítés (vezetők), jutalom, illetménynövekedés [Púétv. 101-104. §, Púétv. vhr. 88/A. § (2)-(3) bek., 95/A. §]. </a:t>
            </a:r>
          </a:p>
        </p:txBody>
      </p:sp>
      <p:sp>
        <p:nvSpPr>
          <p:cNvPr id="8" name="Szövegdoboz 7">
            <a:extLst>
              <a:ext uri="{FF2B5EF4-FFF2-40B4-BE49-F238E27FC236}">
                <a16:creationId xmlns:a16="http://schemas.microsoft.com/office/drawing/2014/main" id="{56E30414-9728-6613-3600-019E51ACF115}"/>
              </a:ext>
            </a:extLst>
          </p:cNvPr>
          <p:cNvSpPr txBox="1"/>
          <p:nvPr/>
        </p:nvSpPr>
        <p:spPr>
          <a:xfrm>
            <a:off x="992126" y="5134299"/>
            <a:ext cx="9965807" cy="1546577"/>
          </a:xfrm>
          <a:prstGeom prst="rect">
            <a:avLst/>
          </a:prstGeom>
          <a:solidFill>
            <a:srgbClr val="00FF00"/>
          </a:solidFill>
          <a:effectLst>
            <a:outerShdw blurRad="50800" dist="38100" dir="8100000" algn="tr" rotWithShape="0">
              <a:prstClr val="black">
                <a:alpha val="40000"/>
              </a:prstClr>
            </a:outerShdw>
          </a:effectLst>
        </p:spPr>
        <p:txBody>
          <a:bodyPr wrap="square" rtlCol="0">
            <a:spAutoFit/>
          </a:bodyPr>
          <a:lstStyle/>
          <a:p>
            <a:pPr>
              <a:lnSpc>
                <a:spcPct val="90000"/>
              </a:lnSpc>
            </a:pPr>
            <a:r>
              <a:rPr lang="hu-HU" sz="2100" b="1" u="sng" dirty="0">
                <a:latin typeface="Calibri" panose="020F0502020204030204" pitchFamily="34" charset="0"/>
                <a:ea typeface="Calibri" panose="020F0502020204030204" pitchFamily="34" charset="0"/>
                <a:cs typeface="Calibri" panose="020F0502020204030204" pitchFamily="34" charset="0"/>
              </a:rPr>
              <a:t>Eltérített illetmény</a:t>
            </a:r>
            <a:r>
              <a:rPr lang="hu-HU" sz="2100" dirty="0">
                <a:latin typeface="Calibri" panose="020F0502020204030204" pitchFamily="34" charset="0"/>
                <a:ea typeface="Calibri" panose="020F0502020204030204" pitchFamily="34" charset="0"/>
                <a:cs typeface="Calibri" panose="020F0502020204030204" pitchFamily="34" charset="0"/>
              </a:rPr>
              <a:t>: a teljesítményértékelés alapján az igazgató – a tankerületi központ vezetője az igazgató javaslatára és egyetértésével –  munkáltatói jogkörében eljárva mérlegelés alapján a havi illetménysávok felső határáig terjedően megállapíthatja a differenciált havi illetményt 2025. szeptember 1-jétől [Púétv. 98. § (3) bek., 160. § (7) bek.].  </a:t>
            </a:r>
          </a:p>
        </p:txBody>
      </p:sp>
    </p:spTree>
    <p:extLst>
      <p:ext uri="{BB962C8B-B14F-4D97-AF65-F5344CB8AC3E}">
        <p14:creationId xmlns:p14="http://schemas.microsoft.com/office/powerpoint/2010/main" val="1140972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Cím 1">
            <a:extLst>
              <a:ext uri="{FF2B5EF4-FFF2-40B4-BE49-F238E27FC236}">
                <a16:creationId xmlns:a16="http://schemas.microsoft.com/office/drawing/2014/main" id="{696D7A7D-5423-90D0-D3F0-3A954A1D5E27}"/>
              </a:ext>
            </a:extLst>
          </p:cNvPr>
          <p:cNvSpPr>
            <a:spLocks noGrp="1"/>
          </p:cNvSpPr>
          <p:nvPr>
            <p:ph type="title"/>
          </p:nvPr>
        </p:nvSpPr>
        <p:spPr>
          <a:xfrm>
            <a:off x="549796" y="116632"/>
            <a:ext cx="11305256" cy="1280778"/>
          </a:xfrm>
        </p:spPr>
        <p:txBody>
          <a:bodyPr>
            <a:noAutofit/>
          </a:bodyPr>
          <a:lstStyle/>
          <a:p>
            <a:pPr algn="ctr">
              <a:defRPr/>
            </a:pPr>
            <a:r>
              <a:rPr lang="hu-HU" altLang="hu-HU" sz="4400" b="1" dirty="0">
                <a:latin typeface="Cambria" panose="02040503050406030204" pitchFamily="18" charset="0"/>
              </a:rPr>
              <a:t>A végzettségi szinthez kötött illetménynövekedés</a:t>
            </a:r>
          </a:p>
        </p:txBody>
      </p:sp>
      <p:sp>
        <p:nvSpPr>
          <p:cNvPr id="39938" name="Tartalom helye 2">
            <a:extLst>
              <a:ext uri="{FF2B5EF4-FFF2-40B4-BE49-F238E27FC236}">
                <a16:creationId xmlns:a16="http://schemas.microsoft.com/office/drawing/2014/main" id="{24780DF6-74C5-DE5A-7D03-E09542679497}"/>
              </a:ext>
            </a:extLst>
          </p:cNvPr>
          <p:cNvSpPr>
            <a:spLocks noGrp="1"/>
          </p:cNvSpPr>
          <p:nvPr>
            <p:ph idx="1"/>
          </p:nvPr>
        </p:nvSpPr>
        <p:spPr>
          <a:xfrm>
            <a:off x="909836" y="1412334"/>
            <a:ext cx="10720769" cy="4632705"/>
          </a:xfrm>
        </p:spPr>
        <p:txBody>
          <a:bodyPr>
            <a:noAutofit/>
          </a:bodyPr>
          <a:lstStyle/>
          <a:p>
            <a:pPr algn="just"/>
            <a:r>
              <a:rPr lang="hu-HU" altLang="hu-HU" b="1" dirty="0">
                <a:latin typeface="Cambria" panose="02040503050406030204" pitchFamily="18" charset="0"/>
              </a:rPr>
              <a:t>Ha az érintett pedagógus</a:t>
            </a:r>
            <a:r>
              <a:rPr lang="hu-HU" altLang="hu-HU" dirty="0">
                <a:latin typeface="Cambria" panose="02040503050406030204" pitchFamily="18" charset="0"/>
              </a:rPr>
              <a:t>, valamint a pedagógus szakképesítéssel vagy szakképzettséggel rendelkező nevelő-oktató munkát közvetlenül segítő munkakörben foglalkoztatott </a:t>
            </a:r>
            <a:r>
              <a:rPr lang="hu-HU" altLang="hu-HU" b="1" dirty="0">
                <a:latin typeface="Cambria" panose="02040503050406030204" pitchFamily="18" charset="0"/>
              </a:rPr>
              <a:t>a munkaköre betöltéséhez előírt szakképzettséget mesterképzésben szerezte</a:t>
            </a:r>
            <a:r>
              <a:rPr lang="hu-HU" altLang="hu-HU" dirty="0">
                <a:latin typeface="Cambria" panose="02040503050406030204" pitchFamily="18" charset="0"/>
              </a:rPr>
              <a:t>, </a:t>
            </a:r>
            <a:r>
              <a:rPr lang="hu-HU" altLang="hu-HU" b="1" dirty="0">
                <a:latin typeface="Cambria" panose="02040503050406030204" pitchFamily="18" charset="0"/>
              </a:rPr>
              <a:t>akkor </a:t>
            </a:r>
            <a:r>
              <a:rPr lang="hu-HU" altLang="hu-HU" dirty="0">
                <a:latin typeface="Cambria" panose="02040503050406030204" pitchFamily="18" charset="0"/>
              </a:rPr>
              <a:t>a pótlék és egyes köznevelési feladatokért járó megbízási díj nélkül számított – a Púétv. 98. § (5) bekezdése szerinti esélyteremtési illetményrészt nem tartalmazó – </a:t>
            </a:r>
            <a:r>
              <a:rPr lang="hu-HU" altLang="hu-HU" b="1" dirty="0">
                <a:latin typeface="Cambria" panose="02040503050406030204" pitchFamily="18" charset="0"/>
              </a:rPr>
              <a:t>havi illetményét</a:t>
            </a:r>
            <a:r>
              <a:rPr lang="hu-HU" altLang="hu-HU" dirty="0">
                <a:latin typeface="Cambria" panose="02040503050406030204" pitchFamily="18" charset="0"/>
              </a:rPr>
              <a:t> a Púétv. vhr. 88/A. § (1) bekezdése figyelembevételével meghatározott összegnél </a:t>
            </a:r>
            <a:r>
              <a:rPr lang="hu-HU" altLang="hu-HU" b="1" dirty="0">
                <a:latin typeface="Cambria" panose="02040503050406030204" pitchFamily="18" charset="0"/>
              </a:rPr>
              <a:t>2%-kal magasabb mértékben kell meghatározni </a:t>
            </a:r>
            <a:r>
              <a:rPr lang="hu-HU" altLang="hu-HU" dirty="0">
                <a:latin typeface="Cambria" panose="02040503050406030204" pitchFamily="18" charset="0"/>
              </a:rPr>
              <a:t>[Púétv. vhr. 95/A. § (1) bek.].  </a:t>
            </a:r>
          </a:p>
          <a:p>
            <a:pPr algn="just"/>
            <a:r>
              <a:rPr lang="hu-HU" altLang="hu-HU" dirty="0">
                <a:latin typeface="Cambria" panose="02040503050406030204" pitchFamily="18" charset="0"/>
              </a:rPr>
              <a:t>Nem feltétele az illetmény növelésének az, hogy jogszabály előírja a mesterfokozat meglétét a munkakör betöltéséhez, így általános iskolai tanár is részesül egyetemi végzettség esetén az illetménynövelésben, ha oklevele az általa tanított szakjára képesít.   </a:t>
            </a:r>
          </a:p>
          <a:p>
            <a:pPr algn="just"/>
            <a:r>
              <a:rPr lang="hu-HU" altLang="hu-HU" sz="2400" u="sng" dirty="0">
                <a:latin typeface="Cambria" panose="02040503050406030204" pitchFamily="18" charset="0"/>
              </a:rPr>
              <a:t>Koherencia</a:t>
            </a:r>
            <a:r>
              <a:rPr lang="hu-HU" altLang="hu-HU" sz="2400" dirty="0">
                <a:latin typeface="Cambria" panose="02040503050406030204" pitchFamily="18" charset="0"/>
              </a:rPr>
              <a:t>: Púétv. 98. § (2) bek. </a:t>
            </a:r>
            <a:r>
              <a:rPr lang="hu-HU" altLang="hu-HU" dirty="0">
                <a:latin typeface="Cambria" panose="02040503050406030204" pitchFamily="18" charset="0"/>
              </a:rPr>
              <a:t>b</a:t>
            </a:r>
            <a:r>
              <a:rPr lang="hu-HU" altLang="hu-HU" sz="2400" dirty="0">
                <a:latin typeface="Cambria" panose="02040503050406030204" pitchFamily="18" charset="0"/>
              </a:rPr>
              <a:t>) pont</a:t>
            </a:r>
            <a:r>
              <a:rPr lang="hu-HU" altLang="hu-HU" sz="2400" u="sng" dirty="0">
                <a:latin typeface="Cambria" panose="02040503050406030204" pitchFamily="18" charset="0"/>
              </a:rPr>
              <a:t>  </a:t>
            </a:r>
          </a:p>
          <a:p>
            <a:pPr marL="0" indent="0" algn="just">
              <a:buNone/>
            </a:pPr>
            <a:endParaRPr lang="hu-HU" altLang="hu-HU" dirty="0">
              <a:solidFill>
                <a:srgbClr val="000000"/>
              </a:solidFill>
              <a:latin typeface="Cambria" panose="0204050305040603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Cím 1">
            <a:extLst>
              <a:ext uri="{FF2B5EF4-FFF2-40B4-BE49-F238E27FC236}">
                <a16:creationId xmlns:a16="http://schemas.microsoft.com/office/drawing/2014/main" id="{9102F3C8-9FA5-1AC6-A941-1A62EA3D32BC}"/>
              </a:ext>
            </a:extLst>
          </p:cNvPr>
          <p:cNvSpPr>
            <a:spLocks noGrp="1"/>
          </p:cNvSpPr>
          <p:nvPr>
            <p:ph type="title"/>
          </p:nvPr>
        </p:nvSpPr>
        <p:spPr>
          <a:xfrm>
            <a:off x="621804" y="116632"/>
            <a:ext cx="10720769" cy="1280779"/>
          </a:xfrm>
        </p:spPr>
        <p:txBody>
          <a:bodyPr>
            <a:noAutofit/>
          </a:bodyPr>
          <a:lstStyle/>
          <a:p>
            <a:pPr algn="ctr">
              <a:defRPr/>
            </a:pPr>
            <a:r>
              <a:rPr lang="hu-HU" altLang="hu-HU" sz="4400" b="1" dirty="0">
                <a:latin typeface="Cambria" panose="02040503050406030204" pitchFamily="18" charset="0"/>
              </a:rPr>
              <a:t>Egyes tantárgyak után járó illetményemelés</a:t>
            </a:r>
            <a:endParaRPr lang="hu-HU" altLang="hu-HU" sz="4400" dirty="0">
              <a:latin typeface="Cambria" panose="02040503050406030204" pitchFamily="18" charset="0"/>
            </a:endParaRPr>
          </a:p>
        </p:txBody>
      </p:sp>
      <p:sp>
        <p:nvSpPr>
          <p:cNvPr id="32770" name="Tartalom helye 2">
            <a:extLst>
              <a:ext uri="{FF2B5EF4-FFF2-40B4-BE49-F238E27FC236}">
                <a16:creationId xmlns:a16="http://schemas.microsoft.com/office/drawing/2014/main" id="{F9948F7D-A6F3-4BEC-EBB5-4C662B5B00C3}"/>
              </a:ext>
            </a:extLst>
          </p:cNvPr>
          <p:cNvSpPr>
            <a:spLocks noGrp="1"/>
          </p:cNvSpPr>
          <p:nvPr>
            <p:ph idx="1"/>
          </p:nvPr>
        </p:nvSpPr>
        <p:spPr>
          <a:xfrm>
            <a:off x="734027" y="1484784"/>
            <a:ext cx="10720769" cy="5157192"/>
          </a:xfrm>
        </p:spPr>
        <p:txBody>
          <a:bodyPr>
            <a:normAutofit fontScale="92500" lnSpcReduction="10000"/>
          </a:bodyPr>
          <a:lstStyle/>
          <a:p>
            <a:pPr algn="just">
              <a:defRPr/>
            </a:pPr>
            <a:r>
              <a:rPr lang="hu-HU" altLang="hu-HU" sz="2600" b="1" dirty="0">
                <a:latin typeface="Cambria" panose="02040503050406030204" pitchFamily="18" charset="0"/>
              </a:rPr>
              <a:t>Matematika, digitális kultúra, természettudomány, integrált természettudomány, fizika, kémia, biológia, földrajz tantárgyat </a:t>
            </a:r>
            <a:r>
              <a:rPr lang="hu-HU" altLang="hu-HU" sz="2600" dirty="0">
                <a:latin typeface="Cambria" panose="02040503050406030204" pitchFamily="18" charset="0"/>
              </a:rPr>
              <a:t>az előírt szakképzettséggel </a:t>
            </a:r>
            <a:r>
              <a:rPr lang="hu-HU" altLang="hu-HU" sz="2600" b="1" dirty="0">
                <a:latin typeface="Cambria" panose="02040503050406030204" pitchFamily="18" charset="0"/>
              </a:rPr>
              <a:t>tanító</a:t>
            </a:r>
            <a:r>
              <a:rPr lang="hu-HU" altLang="hu-HU" sz="2600" dirty="0">
                <a:latin typeface="Cambria" panose="02040503050406030204" pitchFamily="18" charset="0"/>
              </a:rPr>
              <a:t> </a:t>
            </a:r>
            <a:r>
              <a:rPr lang="hu-HU" altLang="hu-HU" sz="2600" b="1" dirty="0">
                <a:latin typeface="Cambria" panose="02040503050406030204" pitchFamily="18" charset="0"/>
              </a:rPr>
              <a:t>pedagógus</a:t>
            </a:r>
            <a:r>
              <a:rPr lang="hu-HU" altLang="hu-HU" sz="2600" dirty="0">
                <a:latin typeface="Cambria" panose="02040503050406030204" pitchFamily="18" charset="0"/>
              </a:rPr>
              <a:t> esélyteremtési illetményrészt nem tartalmazó, pótlékok és megbízási díj nélküli számított </a:t>
            </a:r>
            <a:r>
              <a:rPr lang="hu-HU" altLang="hu-HU" sz="2600" b="1" dirty="0">
                <a:latin typeface="Cambria" panose="02040503050406030204" pitchFamily="18" charset="0"/>
              </a:rPr>
              <a:t>havi illetményét </a:t>
            </a:r>
            <a:r>
              <a:rPr lang="hu-HU" altLang="hu-HU" sz="2600" dirty="0">
                <a:latin typeface="Cambria" panose="02040503050406030204" pitchFamily="18" charset="0"/>
              </a:rPr>
              <a:t>a tantárgy tanításának teljes tartama alatt – a tantárgyfelosztásban kijelölt időszakra vonatkozóan – </a:t>
            </a:r>
            <a:r>
              <a:rPr lang="hu-HU" altLang="hu-HU" sz="2600" b="1" dirty="0">
                <a:latin typeface="Cambria" panose="02040503050406030204" pitchFamily="18" charset="0"/>
              </a:rPr>
              <a:t>meg kell növelni 4 %-kal </a:t>
            </a:r>
            <a:r>
              <a:rPr lang="hu-HU" altLang="hu-HU" sz="2600" dirty="0">
                <a:latin typeface="Cambria" panose="02040503050406030204" pitchFamily="18" charset="0"/>
              </a:rPr>
              <a:t>[Púétv. vhr. 95/A. § (2) bek.]. </a:t>
            </a:r>
            <a:r>
              <a:rPr lang="hu-HU" altLang="hu-HU" sz="2600" b="1" dirty="0">
                <a:latin typeface="Cambria" panose="02040503050406030204" pitchFamily="18" charset="0"/>
              </a:rPr>
              <a:t>   </a:t>
            </a:r>
          </a:p>
          <a:p>
            <a:pPr algn="just">
              <a:defRPr/>
            </a:pPr>
            <a:r>
              <a:rPr lang="hu-HU" altLang="hu-HU" sz="2600" dirty="0">
                <a:latin typeface="Cambria" panose="02040503050406030204" pitchFamily="18" charset="0"/>
              </a:rPr>
              <a:t>Az illetménynövekedés a Púétv. vhr. 5. mellékletében felsorolt tantárgyak tanítása esetén a tanított tantárgyak számától függetlenül a tanórai szakfeladat-ellátás tantárgyfelosztásban meghatározott idejére szól [Púétv. vhr. 95/A. § (4) bek.].    </a:t>
            </a:r>
          </a:p>
          <a:p>
            <a:pPr algn="just">
              <a:defRPr/>
            </a:pPr>
            <a:r>
              <a:rPr lang="hu-HU" altLang="hu-HU" sz="2600" b="1" dirty="0">
                <a:latin typeface="Cambria" panose="02040503050406030204" pitchFamily="18" charset="0"/>
              </a:rPr>
              <a:t>Amennyiben a tantárgyfelosztás a tanítási év végéig terjedő időszakra írja elő az adott tantárgy tanítását, az illetménynövekedés a tanítási évet követő nyári szünet teljes tartamára is jár az érintett pedagógusnak.   </a:t>
            </a:r>
          </a:p>
          <a:p>
            <a:pPr algn="just">
              <a:defRPr/>
            </a:pPr>
            <a:r>
              <a:rPr lang="hu-HU" altLang="hu-HU" sz="2600" u="sng" dirty="0">
                <a:latin typeface="Cambria" panose="02040503050406030204" pitchFamily="18" charset="0"/>
              </a:rPr>
              <a:t>Koherencia</a:t>
            </a:r>
            <a:r>
              <a:rPr lang="hu-HU" altLang="hu-HU" sz="2600" dirty="0">
                <a:latin typeface="Cambria" panose="02040503050406030204" pitchFamily="18" charset="0"/>
              </a:rPr>
              <a:t>: Púétv. 98. § (2) bek. g) pont</a:t>
            </a:r>
            <a:r>
              <a:rPr lang="hu-HU" altLang="hu-HU" sz="2600" u="sng" dirty="0">
                <a:latin typeface="Cambria" panose="02040503050406030204" pitchFamily="18" charset="0"/>
              </a:rPr>
              <a:t>  </a:t>
            </a:r>
          </a:p>
          <a:p>
            <a:pPr marL="0" indent="0" algn="just">
              <a:buNone/>
              <a:defRPr/>
            </a:pPr>
            <a:endParaRPr lang="hu-HU" altLang="hu-HU" sz="2199" u="sng"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1041783" y="1124744"/>
            <a:ext cx="10345215"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köznevelési intézmény </a:t>
            </a:r>
            <a:r>
              <a:rPr lang="hu-HU" altLang="hu-HU" sz="4400" b="1" dirty="0">
                <a:latin typeface="Cambria" panose="02040503050406030204" pitchFamily="18" charset="0"/>
                <a:ea typeface="Cambria" panose="02040503050406030204" pitchFamily="18" charset="0"/>
              </a:rPr>
              <a:t>igazgató</a:t>
            </a:r>
            <a:r>
              <a:rPr lang="hu-HU" altLang="hu-HU" sz="4400" dirty="0">
                <a:latin typeface="Cambria" panose="02040503050406030204" pitchFamily="18" charset="0"/>
                <a:ea typeface="Cambria" panose="02040503050406030204" pitchFamily="18" charset="0"/>
              </a:rPr>
              <a:t>jának a teljesítményértékelés kötelezőségével kapcsolatos új </a:t>
            </a:r>
            <a:r>
              <a:rPr lang="hu-HU" altLang="hu-HU" sz="4400" b="1" dirty="0">
                <a:latin typeface="Cambria" panose="02040503050406030204" pitchFamily="18" charset="0"/>
                <a:ea typeface="Cambria" panose="02040503050406030204" pitchFamily="18" charset="0"/>
              </a:rPr>
              <a:t>feladat- és hatásköre</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1041783" y="2060848"/>
            <a:ext cx="10525237" cy="4464496"/>
          </a:xfrm>
        </p:spPr>
        <p:txBody>
          <a:bodyPr rtlCol="0">
            <a:noAutofit/>
          </a:bodyPr>
          <a:lstStyle/>
          <a:p>
            <a:pPr fontAlgn="auto">
              <a:spcAft>
                <a:spcPts val="0"/>
              </a:spcAft>
              <a:buClr>
                <a:schemeClr val="accent3"/>
              </a:buClr>
              <a:defRPr/>
            </a:pPr>
            <a:r>
              <a:rPr lang="hu-HU" dirty="0">
                <a:latin typeface="Cambria" panose="02040503050406030204" pitchFamily="18" charset="0"/>
                <a:ea typeface="Cambria" panose="02040503050406030204" pitchFamily="18" charset="0"/>
              </a:rPr>
              <a:t>A nevelési-oktatási intézmény </a:t>
            </a:r>
            <a:r>
              <a:rPr lang="hu-HU" b="1" dirty="0">
                <a:latin typeface="Cambria" panose="02040503050406030204" pitchFamily="18" charset="0"/>
                <a:ea typeface="Cambria" panose="02040503050406030204" pitchFamily="18" charset="0"/>
              </a:rPr>
              <a:t>igazgató</a:t>
            </a:r>
            <a:r>
              <a:rPr lang="hu-HU" dirty="0">
                <a:latin typeface="Cambria" panose="02040503050406030204" pitchFamily="18" charset="0"/>
                <a:ea typeface="Cambria" panose="02040503050406030204" pitchFamily="18" charset="0"/>
              </a:rPr>
              <a:t>jának </a:t>
            </a:r>
            <a:r>
              <a:rPr lang="hu-HU" b="1" dirty="0">
                <a:latin typeface="Cambria" panose="02040503050406030204" pitchFamily="18" charset="0"/>
                <a:ea typeface="Cambria" panose="02040503050406030204" pitchFamily="18" charset="0"/>
              </a:rPr>
              <a:t>új felelősségi kompetenciája </a:t>
            </a:r>
            <a:r>
              <a:rPr lang="hu-HU" dirty="0">
                <a:latin typeface="Cambria" panose="02040503050406030204" pitchFamily="18" charset="0"/>
                <a:ea typeface="Cambria" panose="02040503050406030204" pitchFamily="18" charset="0"/>
              </a:rPr>
              <a:t>a teljesítményértékelés [Púétv. 75. § (2) bek. k) pont].  </a:t>
            </a:r>
          </a:p>
          <a:p>
            <a:pPr fontAlgn="auto">
              <a:spcAft>
                <a:spcPts val="0"/>
              </a:spcAft>
              <a:buClr>
                <a:schemeClr val="accent3"/>
              </a:buClr>
              <a:defRPr/>
            </a:pPr>
            <a:r>
              <a:rPr lang="hu-HU" b="1" dirty="0">
                <a:latin typeface="Cambria" panose="02040503050406030204" pitchFamily="18" charset="0"/>
                <a:ea typeface="Cambria" panose="02040503050406030204" pitchFamily="18" charset="0"/>
              </a:rPr>
              <a:t>A teljesítményértékelés </a:t>
            </a:r>
            <a:r>
              <a:rPr lang="hu-HU" dirty="0">
                <a:latin typeface="Cambria" panose="02040503050406030204" pitchFamily="18" charset="0"/>
                <a:ea typeface="Cambria" panose="02040503050406030204" pitchFamily="18" charset="0"/>
              </a:rPr>
              <a:t>az annak lefolytatását követő tanévben realizálódik a </a:t>
            </a:r>
            <a:r>
              <a:rPr lang="hu-HU" b="1" dirty="0">
                <a:latin typeface="Cambria" panose="02040503050406030204" pitchFamily="18" charset="0"/>
                <a:ea typeface="Cambria" panose="02040503050406030204" pitchFamily="18" charset="0"/>
              </a:rPr>
              <a:t>munkáltatói jogkörben meghozott döntés szerint eltérített </a:t>
            </a:r>
            <a:r>
              <a:rPr lang="hu-HU" dirty="0">
                <a:latin typeface="Cambria" panose="02040503050406030204" pitchFamily="18" charset="0"/>
                <a:ea typeface="Cambria" panose="02040503050406030204" pitchFamily="18" charset="0"/>
              </a:rPr>
              <a:t>(módosított)</a:t>
            </a:r>
            <a:r>
              <a:rPr lang="hu-HU" b="1" dirty="0">
                <a:latin typeface="Cambria" panose="02040503050406030204" pitchFamily="18" charset="0"/>
                <a:ea typeface="Cambria" panose="02040503050406030204" pitchFamily="18" charset="0"/>
              </a:rPr>
              <a:t> illetményben</a:t>
            </a:r>
            <a:r>
              <a:rPr lang="hu-HU" dirty="0">
                <a:latin typeface="Cambria" panose="02040503050406030204" pitchFamily="18" charset="0"/>
                <a:ea typeface="Cambria" panose="02040503050406030204" pitchFamily="18" charset="0"/>
              </a:rPr>
              <a:t>, és egy tanévre szól [Púétv. 98. § (3) bek.]. </a:t>
            </a:r>
          </a:p>
          <a:p>
            <a:pPr>
              <a:buClr>
                <a:schemeClr val="accent3"/>
              </a:buClr>
              <a:defRPr/>
            </a:pPr>
            <a:r>
              <a:rPr lang="hu-HU" b="1" kern="0" dirty="0">
                <a:effectLst/>
                <a:latin typeface="Cambria" panose="02040503050406030204" pitchFamily="18" charset="0"/>
                <a:ea typeface="Cambria" panose="02040503050406030204" pitchFamily="18" charset="0"/>
              </a:rPr>
              <a:t>Az igazgató gyakorolja</a:t>
            </a:r>
            <a:r>
              <a:rPr lang="hu-HU" kern="0" dirty="0">
                <a:effectLst/>
                <a:latin typeface="Cambria" panose="02040503050406030204" pitchFamily="18" charset="0"/>
                <a:ea typeface="Cambria" panose="02040503050406030204" pitchFamily="18" charset="0"/>
              </a:rPr>
              <a:t> a teljesítmény értékelésével és az annak alapján történő, </a:t>
            </a:r>
            <a:r>
              <a:rPr lang="hu-HU" b="1" kern="0" dirty="0">
                <a:effectLst/>
                <a:latin typeface="Cambria" panose="02040503050406030204" pitchFamily="18" charset="0"/>
                <a:ea typeface="Cambria" panose="02040503050406030204" pitchFamily="18" charset="0"/>
              </a:rPr>
              <a:t>az illetményeltérítés százalékos mértékére történő döntéssel vagy javaslattétellel</a:t>
            </a:r>
            <a:r>
              <a:rPr lang="hu-HU" kern="0" dirty="0">
                <a:effectLst/>
                <a:latin typeface="Cambria" panose="02040503050406030204" pitchFamily="18" charset="0"/>
                <a:ea typeface="Cambria" panose="02040503050406030204" pitchFamily="18" charset="0"/>
              </a:rPr>
              <a:t> kapcsolatos munkáltatói </a:t>
            </a:r>
            <a:r>
              <a:rPr lang="hu-HU" b="1" kern="0" dirty="0">
                <a:effectLst/>
                <a:latin typeface="Cambria" panose="02040503050406030204" pitchFamily="18" charset="0"/>
                <a:ea typeface="Cambria" panose="02040503050406030204" pitchFamily="18" charset="0"/>
              </a:rPr>
              <a:t>jogot</a:t>
            </a:r>
            <a:r>
              <a:rPr lang="hu-HU" kern="0" dirty="0">
                <a:effectLst/>
                <a:latin typeface="Cambria" panose="02040503050406030204" pitchFamily="18" charset="0"/>
                <a:ea typeface="Cambria" panose="02040503050406030204" pitchFamily="18" charset="0"/>
              </a:rPr>
              <a:t> [Púétv. 17. § (5) bek.]. </a:t>
            </a:r>
            <a:endParaRPr lang="hu-HU" dirty="0">
              <a:latin typeface="Cambria" panose="02040503050406030204" pitchFamily="18" charset="0"/>
              <a:ea typeface="Cambria" panose="02040503050406030204" pitchFamily="18" charset="0"/>
            </a:endParaRPr>
          </a:p>
          <a:p>
            <a:pPr fontAlgn="auto">
              <a:spcAft>
                <a:spcPts val="0"/>
              </a:spcAft>
              <a:buClr>
                <a:schemeClr val="accent3"/>
              </a:buClr>
              <a:defRPr/>
            </a:pPr>
            <a:r>
              <a:rPr lang="hu-HU" b="1" dirty="0">
                <a:latin typeface="Cambria" panose="02040503050406030204" pitchFamily="18" charset="0"/>
                <a:ea typeface="Cambria" panose="02040503050406030204" pitchFamily="18" charset="0"/>
              </a:rPr>
              <a:t>Az illetményeltérítés</a:t>
            </a:r>
            <a:r>
              <a:rPr lang="hu-HU" dirty="0">
                <a:latin typeface="Cambria" panose="02040503050406030204" pitchFamily="18" charset="0"/>
                <a:ea typeface="Cambria" panose="02040503050406030204" pitchFamily="18" charset="0"/>
              </a:rPr>
              <a:t> </a:t>
            </a:r>
            <a:r>
              <a:rPr lang="hu-HU" b="1" dirty="0">
                <a:latin typeface="Cambria" panose="02040503050406030204" pitchFamily="18" charset="0"/>
                <a:ea typeface="Cambria" panose="02040503050406030204" pitchFamily="18" charset="0"/>
              </a:rPr>
              <a:t>megállapítását érintő munkáltatói jogkört a tankerületi központ </a:t>
            </a:r>
            <a:r>
              <a:rPr lang="hu-HU" dirty="0">
                <a:latin typeface="Cambria" panose="02040503050406030204" pitchFamily="18" charset="0"/>
                <a:ea typeface="Cambria" panose="02040503050406030204" pitchFamily="18" charset="0"/>
              </a:rPr>
              <a:t>az igazgató egyetértésével </a:t>
            </a:r>
            <a:r>
              <a:rPr lang="hu-HU" b="1" dirty="0">
                <a:latin typeface="Cambria" panose="02040503050406030204" pitchFamily="18" charset="0"/>
                <a:ea typeface="Cambria" panose="02040503050406030204" pitchFamily="18" charset="0"/>
              </a:rPr>
              <a:t>gyakorolja</a:t>
            </a:r>
            <a:r>
              <a:rPr lang="hu-HU" dirty="0">
                <a:latin typeface="Cambria" panose="02040503050406030204" pitchFamily="18" charset="0"/>
                <a:ea typeface="Cambria" panose="02040503050406030204" pitchFamily="18" charset="0"/>
              </a:rPr>
              <a:t>. Egyetértés hiányában a döntést az oktatási központ vezetője hozza meg [Púétv. 17. § (6) bek.]. </a:t>
            </a:r>
          </a:p>
        </p:txBody>
      </p:sp>
    </p:spTree>
    <p:extLst>
      <p:ext uri="{BB962C8B-B14F-4D97-AF65-F5344CB8AC3E}">
        <p14:creationId xmlns:p14="http://schemas.microsoft.com/office/powerpoint/2010/main" val="3301254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1017959" y="476672"/>
            <a:ext cx="10345215"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teljesítményértékeléssel kapcsolatos</a:t>
            </a:r>
            <a:r>
              <a:rPr lang="hu-HU" altLang="hu-HU" sz="4400" b="1" dirty="0">
                <a:latin typeface="Cambria" panose="02040503050406030204" pitchFamily="18" charset="0"/>
                <a:ea typeface="Cambria" panose="02040503050406030204" pitchFamily="18" charset="0"/>
              </a:rPr>
              <a:t> további foglalkoztatási jogi normák</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1017958" y="1412776"/>
            <a:ext cx="10345215" cy="5168266"/>
          </a:xfrm>
        </p:spPr>
        <p:txBody>
          <a:bodyPr rtlCol="0">
            <a:noAutofit/>
          </a:bodyPr>
          <a:lstStyle/>
          <a:p>
            <a:r>
              <a:rPr lang="hu-HU" altLang="hu-HU" sz="2400" dirty="0">
                <a:latin typeface="Cambria" panose="02040503050406030204" pitchFamily="18" charset="0"/>
                <a:ea typeface="Cambria" panose="02040503050406030204" pitchFamily="18" charset="0"/>
              </a:rPr>
              <a:t>A teljesítményértékelést </a:t>
            </a:r>
            <a:r>
              <a:rPr lang="hu-HU" altLang="hu-HU" sz="2400" b="1" dirty="0">
                <a:latin typeface="Cambria" panose="02040503050406030204" pitchFamily="18" charset="0"/>
                <a:ea typeface="Cambria" panose="02040503050406030204" pitchFamily="18" charset="0"/>
              </a:rPr>
              <a:t>írásba kell foglalni</a:t>
            </a:r>
            <a:r>
              <a:rPr lang="hu-HU" altLang="hu-HU" b="1" dirty="0">
                <a:latin typeface="Cambria" panose="02040503050406030204" pitchFamily="18" charset="0"/>
                <a:ea typeface="Cambria" panose="02040503050406030204" pitchFamily="18" charset="0"/>
              </a:rPr>
              <a:t> az E-KRÉTA teljesítményértékelési felületén </a:t>
            </a:r>
            <a:r>
              <a:rPr lang="hu-HU" altLang="hu-HU" sz="2400" dirty="0">
                <a:latin typeface="Cambria" panose="02040503050406030204" pitchFamily="18" charset="0"/>
                <a:ea typeface="Cambria" panose="02040503050406030204" pitchFamily="18" charset="0"/>
              </a:rPr>
              <a:t>(</a:t>
            </a:r>
            <a:r>
              <a:rPr lang="hu-HU" altLang="hu-HU" sz="2400" u="sng" dirty="0">
                <a:latin typeface="Cambria" panose="02040503050406030204" pitchFamily="18" charset="0"/>
                <a:ea typeface="Cambria" panose="02040503050406030204" pitchFamily="18" charset="0"/>
              </a:rPr>
              <a:t>első dokumentációs szint</a:t>
            </a:r>
            <a:r>
              <a:rPr lang="hu-HU" altLang="hu-HU" sz="2400" dirty="0">
                <a:latin typeface="Cambria" panose="02040503050406030204" pitchFamily="18" charset="0"/>
                <a:ea typeface="Cambria" panose="02040503050406030204" pitchFamily="18" charset="0"/>
              </a:rPr>
              <a:t>)</a:t>
            </a:r>
            <a:r>
              <a:rPr lang="hu-HU" altLang="hu-HU" sz="2400" b="1" dirty="0">
                <a:latin typeface="Cambria" panose="02040503050406030204" pitchFamily="18" charset="0"/>
                <a:ea typeface="Cambria" panose="02040503050406030204" pitchFamily="18" charset="0"/>
              </a:rPr>
              <a:t> </a:t>
            </a:r>
            <a:r>
              <a:rPr lang="hu-HU" altLang="hu-HU" sz="2400" dirty="0">
                <a:latin typeface="Cambria" panose="02040503050406030204" pitchFamily="18" charset="0"/>
                <a:ea typeface="Cambria" panose="02040503050406030204" pitchFamily="18" charset="0"/>
              </a:rPr>
              <a:t>[Púétv. 98. § (3) bek. </a:t>
            </a:r>
            <a:r>
              <a:rPr lang="hu-HU" altLang="hu-HU" dirty="0">
                <a:latin typeface="Cambria" panose="02040503050406030204" pitchFamily="18" charset="0"/>
                <a:ea typeface="Cambria" panose="02040503050406030204" pitchFamily="18" charset="0"/>
              </a:rPr>
              <a:t>h</a:t>
            </a:r>
            <a:r>
              <a:rPr lang="hu-HU" altLang="hu-HU" sz="2400" dirty="0">
                <a:latin typeface="Cambria" panose="02040503050406030204" pitchFamily="18" charset="0"/>
                <a:ea typeface="Cambria" panose="02040503050406030204" pitchFamily="18" charset="0"/>
              </a:rPr>
              <a:t>armadik mondata].</a:t>
            </a:r>
          </a:p>
          <a:p>
            <a:r>
              <a:rPr lang="hu-HU" altLang="hu-HU" sz="2400" dirty="0">
                <a:latin typeface="Cambria" panose="02040503050406030204" pitchFamily="18" charset="0"/>
                <a:ea typeface="Cambria" panose="02040503050406030204" pitchFamily="18" charset="0"/>
              </a:rPr>
              <a:t>A teljesítményértékelést </a:t>
            </a:r>
            <a:r>
              <a:rPr lang="hu-HU" altLang="hu-HU" sz="2400" b="1" dirty="0">
                <a:latin typeface="Cambria" panose="02040503050406030204" pitchFamily="18" charset="0"/>
                <a:ea typeface="Cambria" panose="02040503050406030204" pitchFamily="18" charset="0"/>
              </a:rPr>
              <a:t>évenként</a:t>
            </a:r>
            <a:r>
              <a:rPr lang="hu-HU" altLang="hu-HU" sz="2400" dirty="0">
                <a:latin typeface="Cambria" panose="02040503050406030204" pitchFamily="18" charset="0"/>
                <a:ea typeface="Cambria" panose="02040503050406030204" pitchFamily="18" charset="0"/>
              </a:rPr>
              <a:t> – nevelési évenkénti, tanévenkénti periodicitással – </a:t>
            </a:r>
            <a:r>
              <a:rPr lang="hu-HU" altLang="hu-HU" sz="2400" b="1" dirty="0">
                <a:latin typeface="Cambria" panose="02040503050406030204" pitchFamily="18" charset="0"/>
                <a:ea typeface="Cambria" panose="02040503050406030204" pitchFamily="18" charset="0"/>
              </a:rPr>
              <a:t>kell lefolytatni </a:t>
            </a:r>
            <a:r>
              <a:rPr lang="hu-HU" altLang="hu-HU" sz="2400" dirty="0">
                <a:latin typeface="Cambria" panose="02040503050406030204" pitchFamily="18" charset="0"/>
                <a:ea typeface="Cambria" panose="02040503050406030204" pitchFamily="18" charset="0"/>
              </a:rPr>
              <a:t>alakszerű, formalizált, a köznevelésért felelős miniszter rendeletében meghatározott processzusként [Púétv. 98. § (3) bek. </a:t>
            </a:r>
            <a:r>
              <a:rPr lang="hu-HU" altLang="hu-HU" dirty="0">
                <a:latin typeface="Cambria" panose="02040503050406030204" pitchFamily="18" charset="0"/>
                <a:ea typeface="Cambria" panose="02040503050406030204" pitchFamily="18" charset="0"/>
              </a:rPr>
              <a:t>e</a:t>
            </a:r>
            <a:r>
              <a:rPr lang="hu-HU" altLang="hu-HU" sz="2400" dirty="0">
                <a:latin typeface="Cambria" panose="02040503050406030204" pitchFamily="18" charset="0"/>
                <a:ea typeface="Cambria" panose="02040503050406030204" pitchFamily="18" charset="0"/>
              </a:rPr>
              <a:t>lső mondata].</a:t>
            </a:r>
          </a:p>
          <a:p>
            <a:r>
              <a:rPr lang="hu-HU" altLang="hu-HU" sz="2400" dirty="0">
                <a:latin typeface="Cambria" panose="02040503050406030204" pitchFamily="18" charset="0"/>
                <a:ea typeface="Cambria" panose="02040503050406030204" pitchFamily="18" charset="0"/>
              </a:rPr>
              <a:t>Az illetmény eltérítéséről szóló munkáltatói döntést, tehát a teljesítményértékelés eredményét a </a:t>
            </a:r>
            <a:r>
              <a:rPr lang="hu-HU" altLang="hu-HU" sz="2400" b="1" dirty="0">
                <a:latin typeface="Cambria" panose="02040503050406030204" pitchFamily="18" charset="0"/>
                <a:ea typeface="Cambria" panose="02040503050406030204" pitchFamily="18" charset="0"/>
              </a:rPr>
              <a:t>kinevezésben</a:t>
            </a:r>
            <a:r>
              <a:rPr lang="hu-HU" altLang="hu-HU" sz="2400" dirty="0">
                <a:latin typeface="Cambria" panose="02040503050406030204" pitchFamily="18" charset="0"/>
                <a:ea typeface="Cambria" panose="02040503050406030204" pitchFamily="18" charset="0"/>
              </a:rPr>
              <a:t> – annak egyoldalú módosításával – </a:t>
            </a:r>
            <a:r>
              <a:rPr lang="hu-HU" altLang="hu-HU" sz="2400" b="1" dirty="0">
                <a:latin typeface="Cambria" panose="02040503050406030204" pitchFamily="18" charset="0"/>
                <a:ea typeface="Cambria" panose="02040503050406030204" pitchFamily="18" charset="0"/>
              </a:rPr>
              <a:t>kell rögzíteni </a:t>
            </a:r>
            <a:r>
              <a:rPr lang="hu-HU" altLang="hu-HU" sz="2400" dirty="0">
                <a:latin typeface="Cambria" panose="02040503050406030204" pitchFamily="18" charset="0"/>
                <a:ea typeface="Cambria" panose="02040503050406030204" pitchFamily="18" charset="0"/>
              </a:rPr>
              <a:t>(</a:t>
            </a:r>
            <a:r>
              <a:rPr lang="hu-HU" altLang="hu-HU" sz="2400" u="sng" dirty="0">
                <a:latin typeface="Cambria" panose="02040503050406030204" pitchFamily="18" charset="0"/>
                <a:ea typeface="Cambria" panose="02040503050406030204" pitchFamily="18" charset="0"/>
              </a:rPr>
              <a:t>második dokumentációs szint</a:t>
            </a:r>
            <a:r>
              <a:rPr lang="hu-HU" altLang="hu-HU" sz="2400" dirty="0">
                <a:latin typeface="Cambria" panose="02040503050406030204" pitchFamily="18" charset="0"/>
                <a:ea typeface="Cambria" panose="02040503050406030204" pitchFamily="18" charset="0"/>
              </a:rPr>
              <a:t>) [Púétv. 43. § (1) bek.].  </a:t>
            </a:r>
          </a:p>
          <a:p>
            <a:r>
              <a:rPr lang="hu-HU" altLang="hu-HU" sz="2400" dirty="0">
                <a:latin typeface="Cambria" panose="02040503050406030204" pitchFamily="18" charset="0"/>
                <a:ea typeface="Cambria" panose="02040503050406030204" pitchFamily="18" charset="0"/>
              </a:rPr>
              <a:t>A 2024/2025. </a:t>
            </a:r>
            <a:r>
              <a:rPr lang="hu-HU" altLang="hu-HU" dirty="0">
                <a:latin typeface="Cambria" panose="02040503050406030204" pitchFamily="18" charset="0"/>
                <a:ea typeface="Cambria" panose="02040503050406030204" pitchFamily="18" charset="0"/>
              </a:rPr>
              <a:t>nevelési évtől az óvodák számára is kötelező lesz az E-KRÉTA és az annak részét képező teljesítményértékelési elektronikus rendszer használata is [Nkt. 57. § (6) bek.].   </a:t>
            </a:r>
            <a:endParaRPr lang="hu-HU" altLang="hu-HU" sz="2400" dirty="0">
              <a:latin typeface="Cambria" panose="02040503050406030204" pitchFamily="18" charset="0"/>
              <a:ea typeface="Cambria" panose="02040503050406030204" pitchFamily="18" charset="0"/>
            </a:endParaRPr>
          </a:p>
          <a:p>
            <a:pPr marL="0" indent="0" fontAlgn="auto">
              <a:spcAft>
                <a:spcPts val="0"/>
              </a:spcAft>
              <a:buClr>
                <a:schemeClr val="accent3"/>
              </a:buClr>
              <a:buNone/>
              <a:defRPr/>
            </a:pPr>
            <a:endParaRPr lang="hu-H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6474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873323" y="548680"/>
            <a:ext cx="10345215"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teljesítményértékeléssel kapcsolatos</a:t>
            </a:r>
            <a:r>
              <a:rPr lang="hu-HU" altLang="hu-HU" sz="4400" b="1" dirty="0">
                <a:latin typeface="Cambria" panose="02040503050406030204" pitchFamily="18" charset="0"/>
                <a:ea typeface="Cambria" panose="02040503050406030204" pitchFamily="18" charset="0"/>
              </a:rPr>
              <a:t> további foglalkoztatási jogi normák</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873323" y="1412776"/>
            <a:ext cx="10789232" cy="5168266"/>
          </a:xfrm>
        </p:spPr>
        <p:txBody>
          <a:bodyPr rtlCol="0">
            <a:noAutofit/>
          </a:bodyPr>
          <a:lstStyle/>
          <a:p>
            <a:pPr fontAlgn="auto">
              <a:spcAft>
                <a:spcPts val="0"/>
              </a:spcAft>
              <a:buClr>
                <a:schemeClr val="accent3"/>
              </a:buClr>
              <a:defRPr/>
            </a:pPr>
            <a:r>
              <a:rPr lang="hu-HU" sz="2400" dirty="0">
                <a:latin typeface="Cambria" panose="02040503050406030204" pitchFamily="18" charset="0"/>
                <a:ea typeface="Cambria" panose="02040503050406030204" pitchFamily="18" charset="0"/>
              </a:rPr>
              <a:t>A teljesítményértékelés megállapítása munkáltatói jognyilatkozatnak minősül, így a köznevelési foglakoztatotti jogviszonyban álló korlátozott lehetőségek között </a:t>
            </a:r>
            <a:r>
              <a:rPr lang="hu-HU" dirty="0">
                <a:latin typeface="Cambria" panose="02040503050406030204" pitchFamily="18" charset="0"/>
                <a:ea typeface="Cambria" panose="02040503050406030204" pitchFamily="18" charset="0"/>
              </a:rPr>
              <a:t>élhet ellene jogorvoslattal. </a:t>
            </a:r>
            <a:endParaRPr lang="hu-HU" sz="2400" dirty="0">
              <a:latin typeface="Cambria" panose="02040503050406030204" pitchFamily="18" charset="0"/>
              <a:ea typeface="Cambria" panose="02040503050406030204" pitchFamily="18" charset="0"/>
            </a:endParaRPr>
          </a:p>
          <a:p>
            <a:pPr fontAlgn="auto">
              <a:spcAft>
                <a:spcPts val="0"/>
              </a:spcAft>
              <a:buClr>
                <a:schemeClr val="accent3"/>
              </a:buClr>
              <a:defRPr/>
            </a:pPr>
            <a:r>
              <a:rPr lang="hu-HU" sz="2400" u="sng" dirty="0">
                <a:latin typeface="Cambria" panose="02040503050406030204" pitchFamily="18" charset="0"/>
                <a:ea typeface="Cambria" panose="02040503050406030204" pitchFamily="18" charset="0"/>
              </a:rPr>
              <a:t>Jogorvoslat formája</a:t>
            </a:r>
            <a:r>
              <a:rPr lang="hu-HU" sz="2400" dirty="0">
                <a:latin typeface="Cambria" panose="02040503050406030204" pitchFamily="18" charset="0"/>
                <a:ea typeface="Cambria" panose="02040503050406030204" pitchFamily="18" charset="0"/>
              </a:rPr>
              <a:t>: közigazgatási per kezdeményezése [Púétv. 127. § (1) bek.]  </a:t>
            </a:r>
          </a:p>
          <a:p>
            <a:pPr algn="just" fontAlgn="auto">
              <a:spcAft>
                <a:spcPts val="0"/>
              </a:spcAft>
              <a:buClr>
                <a:schemeClr val="accent3"/>
              </a:buClr>
              <a:defRPr/>
            </a:pPr>
            <a:r>
              <a:rPr lang="hu-HU" sz="2400" b="1" dirty="0">
                <a:latin typeface="Cambria" panose="02040503050406030204" pitchFamily="18" charset="0"/>
                <a:ea typeface="Cambria" panose="02040503050406030204" pitchFamily="18" charset="0"/>
              </a:rPr>
              <a:t>A keresetlevelet </a:t>
            </a:r>
            <a:r>
              <a:rPr lang="hu-HU" sz="2400" dirty="0">
                <a:latin typeface="Cambria" panose="02040503050406030204" pitchFamily="18" charset="0"/>
                <a:ea typeface="Cambria" panose="02040503050406030204" pitchFamily="18" charset="0"/>
              </a:rPr>
              <a:t>a munkáltatói jognyilatkozat közlésétől számított </a:t>
            </a:r>
            <a:r>
              <a:rPr lang="hu-HU" sz="2400" b="1" dirty="0">
                <a:latin typeface="Cambria" panose="02040503050406030204" pitchFamily="18" charset="0"/>
                <a:ea typeface="Cambria" panose="02040503050406030204" pitchFamily="18" charset="0"/>
              </a:rPr>
              <a:t>harminc napon belül kell előterjeszteni</a:t>
            </a:r>
            <a:r>
              <a:rPr lang="hu-HU" sz="2400" dirty="0">
                <a:latin typeface="Cambria" panose="02040503050406030204" pitchFamily="18" charset="0"/>
                <a:ea typeface="Cambria" panose="02040503050406030204" pitchFamily="18" charset="0"/>
              </a:rPr>
              <a:t> a </a:t>
            </a:r>
            <a:r>
              <a:rPr lang="hu-HU" sz="2400" b="1" dirty="0">
                <a:latin typeface="Cambria" panose="02040503050406030204" pitchFamily="18" charset="0"/>
                <a:ea typeface="Cambria" panose="02040503050406030204" pitchFamily="18" charset="0"/>
              </a:rPr>
              <a:t>teljesítményértékelés valótlan ténymegállapításával kapcsolatos igény érvényesítése iránt </a:t>
            </a:r>
            <a:r>
              <a:rPr lang="hu-HU" sz="2400" dirty="0">
                <a:latin typeface="Cambria" panose="02040503050406030204" pitchFamily="18" charset="0"/>
                <a:ea typeface="Cambria" panose="02040503050406030204" pitchFamily="18" charset="0"/>
              </a:rPr>
              <a:t>[Púétv. 129. § (1) bek. e) pont vö. 97. § (7) bek.].</a:t>
            </a:r>
          </a:p>
          <a:p>
            <a:pPr algn="just" fontAlgn="auto">
              <a:spcAft>
                <a:spcPts val="0"/>
              </a:spcAft>
              <a:buClr>
                <a:schemeClr val="accent3"/>
              </a:buClr>
              <a:defRPr/>
            </a:pPr>
            <a:r>
              <a:rPr lang="hu-HU" i="1" dirty="0">
                <a:latin typeface="Cambria" panose="02040503050406030204" pitchFamily="18" charset="0"/>
                <a:ea typeface="Cambria" panose="02040503050406030204" pitchFamily="18" charset="0"/>
              </a:rPr>
              <a:t>Dogmatikai aspektus: </a:t>
            </a:r>
            <a:r>
              <a:rPr lang="hu-HU" dirty="0">
                <a:latin typeface="Cambria" panose="02040503050406030204" pitchFamily="18" charset="0"/>
                <a:ea typeface="Cambria" panose="02040503050406030204" pitchFamily="18" charset="0"/>
              </a:rPr>
              <a:t>e jogorvoslat nem minősül köznevelési foglalkoztatotti jogviszonyból eredő igénynek [Púétv. 128. § (1) bek.]. </a:t>
            </a:r>
            <a:endParaRPr lang="hu-HU" sz="2400" dirty="0">
              <a:latin typeface="Cambria" panose="02040503050406030204" pitchFamily="18" charset="0"/>
              <a:ea typeface="Cambria" panose="02040503050406030204" pitchFamily="18" charset="0"/>
            </a:endParaRPr>
          </a:p>
          <a:p>
            <a:pPr algn="just" fontAlgn="auto">
              <a:spcAft>
                <a:spcPts val="0"/>
              </a:spcAft>
              <a:buClr>
                <a:schemeClr val="accent3"/>
              </a:buClr>
              <a:defRPr/>
            </a:pPr>
            <a:r>
              <a:rPr lang="hu-HU" sz="2400" dirty="0">
                <a:latin typeface="Cambria" panose="02040503050406030204" pitchFamily="18" charset="0"/>
                <a:ea typeface="Cambria" panose="02040503050406030204" pitchFamily="18" charset="0"/>
              </a:rPr>
              <a:t>A teljesítményértékelés időpontját és eredményét – mely szenzitív személyes adatnak minősül – rögzíteni kell a </a:t>
            </a:r>
            <a:r>
              <a:rPr lang="hu-HU" sz="2400" b="1" dirty="0">
                <a:latin typeface="Cambria" panose="02040503050406030204" pitchFamily="18" charset="0"/>
                <a:ea typeface="Cambria" panose="02040503050406030204" pitchFamily="18" charset="0"/>
              </a:rPr>
              <a:t>foglalkoztatotti alapnyilvántartás</a:t>
            </a:r>
            <a:r>
              <a:rPr lang="hu-HU" sz="2400" dirty="0">
                <a:latin typeface="Cambria" panose="02040503050406030204" pitchFamily="18" charset="0"/>
                <a:ea typeface="Cambria" panose="02040503050406030204" pitchFamily="18" charset="0"/>
              </a:rPr>
              <a:t>ban, (</a:t>
            </a:r>
            <a:r>
              <a:rPr lang="hu-HU" sz="2400" u="sng" dirty="0">
                <a:latin typeface="Cambria" panose="02040503050406030204" pitchFamily="18" charset="0"/>
                <a:ea typeface="Cambria" panose="02040503050406030204" pitchFamily="18" charset="0"/>
              </a:rPr>
              <a:t>harmadik dokumentációs szint</a:t>
            </a:r>
            <a:r>
              <a:rPr lang="hu-HU" sz="2400" dirty="0">
                <a:latin typeface="Cambria" panose="02040503050406030204" pitchFamily="18" charset="0"/>
                <a:ea typeface="Cambria" panose="02040503050406030204" pitchFamily="18" charset="0"/>
              </a:rPr>
              <a:t>) [Púétv. 4. mell. IV. pont 7. alpont].</a:t>
            </a:r>
          </a:p>
          <a:p>
            <a:endParaRPr lang="hu-H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5180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08287" y="1124744"/>
            <a:ext cx="10965483"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Az</a:t>
            </a:r>
            <a:r>
              <a:rPr lang="hu-HU" altLang="hu-HU" sz="4400" b="1" dirty="0">
                <a:latin typeface="Cambria" panose="02040503050406030204" pitchFamily="18" charset="0"/>
                <a:ea typeface="Cambria" panose="02040503050406030204" pitchFamily="18" charset="0"/>
              </a:rPr>
              <a:t> országos pedagógiai-szakmai ellenőrzés, </a:t>
            </a:r>
            <a:r>
              <a:rPr lang="hu-HU" altLang="hu-HU" sz="4400" dirty="0">
                <a:latin typeface="Cambria" panose="02040503050406030204" pitchFamily="18" charset="0"/>
                <a:ea typeface="Cambria" panose="02040503050406030204" pitchFamily="18" charset="0"/>
              </a:rPr>
              <a:t>az önértékelés </a:t>
            </a:r>
            <a:r>
              <a:rPr lang="hu-HU" altLang="hu-HU" sz="4400" b="1" dirty="0">
                <a:latin typeface="Cambria" panose="02040503050406030204" pitchFamily="18" charset="0"/>
                <a:ea typeface="Cambria" panose="02040503050406030204" pitchFamily="18" charset="0"/>
              </a:rPr>
              <a:t>és a teljesítményértékelés </a:t>
            </a:r>
            <a:r>
              <a:rPr lang="hu-HU" altLang="hu-HU" sz="4400" dirty="0">
                <a:latin typeface="Cambria" panose="02040503050406030204" pitchFamily="18" charset="0"/>
                <a:ea typeface="Cambria" panose="02040503050406030204" pitchFamily="18" charset="0"/>
              </a:rPr>
              <a:t>kapcsolódási pontjai </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908287" y="2060848"/>
            <a:ext cx="10965483" cy="4536504"/>
          </a:xfrm>
        </p:spPr>
        <p:txBody>
          <a:bodyPr rtlCol="0">
            <a:noAutofit/>
          </a:bodyPr>
          <a:lstStyle/>
          <a:p>
            <a:pPr fontAlgn="auto">
              <a:spcAft>
                <a:spcPts val="0"/>
              </a:spcAft>
              <a:buClr>
                <a:schemeClr val="accent3"/>
              </a:buClr>
              <a:defRPr/>
            </a:pPr>
            <a:r>
              <a:rPr lang="hu-HU" dirty="0">
                <a:latin typeface="Cambria" panose="02040503050406030204" pitchFamily="18" charset="0"/>
                <a:ea typeface="Cambria" panose="02040503050406030204" pitchFamily="18" charset="0"/>
              </a:rPr>
              <a:t>2023. október 22-én jelentős mértékben módosultak az országos pedagógiai-szakmai ellenőrzésre vonatkozó rendeleti szabályok, melynek érdemi jelentősége az, hogy </a:t>
            </a:r>
            <a:r>
              <a:rPr lang="hu-HU" b="1" dirty="0">
                <a:latin typeface="Cambria" panose="02040503050406030204" pitchFamily="18" charset="0"/>
                <a:ea typeface="Cambria" panose="02040503050406030204" pitchFamily="18" charset="0"/>
              </a:rPr>
              <a:t>a pedagógusok és az intézményvezető önálló eljárás keretében történő pedagógiai-szakmai ellenőrzése helyébe a komplex ellenőrzés lép</a:t>
            </a:r>
            <a:r>
              <a:rPr lang="hu-HU" dirty="0">
                <a:latin typeface="Cambria" panose="02040503050406030204" pitchFamily="18" charset="0"/>
                <a:ea typeface="Cambria" panose="02040503050406030204" pitchFamily="18" charset="0"/>
              </a:rPr>
              <a:t>.  </a:t>
            </a:r>
          </a:p>
          <a:p>
            <a:pPr fontAlgn="auto">
              <a:spcAft>
                <a:spcPts val="0"/>
              </a:spcAft>
              <a:buClr>
                <a:schemeClr val="accent3"/>
              </a:buClr>
              <a:defRPr/>
            </a:pPr>
            <a:r>
              <a:rPr lang="hu-HU" dirty="0">
                <a:latin typeface="Cambria" panose="02040503050406030204" pitchFamily="18" charset="0"/>
                <a:ea typeface="Cambria" panose="02040503050406030204" pitchFamily="18" charset="0"/>
              </a:rPr>
              <a:t>A komplex ellenőrzés során indokolt esetben az igazgató és az intézmény pedagógusának tevékenysége is vizsgálható [Műkr. 151. § (2) bek.]. </a:t>
            </a:r>
          </a:p>
          <a:p>
            <a:pPr fontAlgn="auto">
              <a:spcAft>
                <a:spcPts val="0"/>
              </a:spcAft>
              <a:buClr>
                <a:schemeClr val="accent3"/>
              </a:buClr>
              <a:defRPr/>
            </a:pPr>
            <a:r>
              <a:rPr lang="hu-HU" u="sng" dirty="0">
                <a:latin typeface="Cambria" panose="02040503050406030204" pitchFamily="18" charset="0"/>
                <a:ea typeface="Cambria" panose="02040503050406030204" pitchFamily="18" charset="0"/>
              </a:rPr>
              <a:t>Konnexió</a:t>
            </a:r>
            <a:r>
              <a:rPr lang="hu-HU" dirty="0">
                <a:latin typeface="Cambria" panose="02040503050406030204" pitchFamily="18" charset="0"/>
                <a:ea typeface="Cambria" panose="02040503050406030204" pitchFamily="18" charset="0"/>
              </a:rPr>
              <a:t>: </a:t>
            </a:r>
            <a:r>
              <a:rPr lang="hu-HU" b="1" dirty="0">
                <a:latin typeface="Cambria" panose="02040503050406030204" pitchFamily="18" charset="0"/>
                <a:ea typeface="Cambria" panose="02040503050406030204" pitchFamily="18" charset="0"/>
              </a:rPr>
              <a:t>a komplex ellenőrzés egyes területei </a:t>
            </a:r>
            <a:r>
              <a:rPr lang="hu-HU" dirty="0">
                <a:latin typeface="Cambria" panose="02040503050406030204" pitchFamily="18" charset="0"/>
                <a:ea typeface="Cambria" panose="02040503050406030204" pitchFamily="18" charset="0"/>
              </a:rPr>
              <a:t>– a pedagógusok minősítésének indikátorterületeivel együtt, ahhoz mintegy kapcsolódva – gyakorlatilag </a:t>
            </a:r>
            <a:r>
              <a:rPr lang="hu-HU" b="1" dirty="0">
                <a:latin typeface="Cambria" panose="02040503050406030204" pitchFamily="18" charset="0"/>
                <a:ea typeface="Cambria" panose="02040503050406030204" pitchFamily="18" charset="0"/>
              </a:rPr>
              <a:t>lefedik a teljesítményértékelés szegmentumait</a:t>
            </a:r>
            <a:r>
              <a:rPr lang="hu-HU" dirty="0">
                <a:latin typeface="Cambria" panose="02040503050406030204" pitchFamily="18" charset="0"/>
                <a:ea typeface="Cambria" panose="02040503050406030204" pitchFamily="18" charset="0"/>
              </a:rPr>
              <a:t>.  </a:t>
            </a:r>
          </a:p>
          <a:p>
            <a:pPr fontAlgn="auto">
              <a:spcAft>
                <a:spcPts val="0"/>
              </a:spcAft>
              <a:buClr>
                <a:schemeClr val="accent3"/>
              </a:buClr>
              <a:defRPr/>
            </a:pPr>
            <a:r>
              <a:rPr lang="hu-HU" u="sng" dirty="0">
                <a:latin typeface="Cambria" panose="02040503050406030204" pitchFamily="18" charset="0"/>
                <a:ea typeface="Cambria" panose="02040503050406030204" pitchFamily="18" charset="0"/>
              </a:rPr>
              <a:t>Jogforrás</a:t>
            </a:r>
            <a:r>
              <a:rPr lang="hu-HU" dirty="0">
                <a:latin typeface="Cambria" panose="02040503050406030204" pitchFamily="18" charset="0"/>
                <a:ea typeface="Cambria" panose="02040503050406030204" pitchFamily="18" charset="0"/>
              </a:rPr>
              <a:t>: </a:t>
            </a:r>
            <a:r>
              <a:rPr lang="hu-HU" i="1" dirty="0">
                <a:latin typeface="Cambria" panose="02040503050406030204" pitchFamily="18" charset="0"/>
                <a:ea typeface="Cambria" panose="02040503050406030204" pitchFamily="18" charset="0"/>
              </a:rPr>
              <a:t>a pedagógusok új életpályájáról szóló 2023. évi LII. törvény hatálybalépésével kapcsolatos egyes köznevelési tárgyú miniszteri rendeletek módosításáról szóló 44/2023. (X. 19.) BM rendelet </a:t>
            </a:r>
          </a:p>
        </p:txBody>
      </p:sp>
    </p:spTree>
    <p:extLst>
      <p:ext uri="{BB962C8B-B14F-4D97-AF65-F5344CB8AC3E}">
        <p14:creationId xmlns:p14="http://schemas.microsoft.com/office/powerpoint/2010/main" val="399671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899702" y="1124744"/>
            <a:ext cx="10893475"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Az</a:t>
            </a:r>
            <a:r>
              <a:rPr lang="hu-HU" altLang="hu-HU" sz="4400" b="1" dirty="0">
                <a:latin typeface="Cambria" panose="02040503050406030204" pitchFamily="18" charset="0"/>
                <a:ea typeface="Cambria" panose="02040503050406030204" pitchFamily="18" charset="0"/>
              </a:rPr>
              <a:t> országos pedagógiai-szakmai ellenőrzés</a:t>
            </a:r>
            <a:r>
              <a:rPr lang="hu-HU" altLang="hu-HU" sz="4400" dirty="0">
                <a:latin typeface="Cambria" panose="02040503050406030204" pitchFamily="18" charset="0"/>
                <a:ea typeface="Cambria" panose="02040503050406030204" pitchFamily="18" charset="0"/>
              </a:rPr>
              <a:t>, az önértékelés</a:t>
            </a:r>
            <a:r>
              <a:rPr lang="hu-HU" altLang="hu-HU" sz="4400" b="1" dirty="0">
                <a:latin typeface="Cambria" panose="02040503050406030204" pitchFamily="18" charset="0"/>
                <a:ea typeface="Cambria" panose="02040503050406030204" pitchFamily="18" charset="0"/>
              </a:rPr>
              <a:t> és a </a:t>
            </a:r>
            <a:r>
              <a:rPr lang="hu-HU" altLang="hu-HU" sz="4400" b="1" i="1" dirty="0">
                <a:solidFill>
                  <a:schemeClr val="tx2"/>
                </a:solidFill>
                <a:latin typeface="Cambria" panose="02040503050406030204" pitchFamily="18" charset="0"/>
                <a:ea typeface="Cambria" panose="02040503050406030204" pitchFamily="18" charset="0"/>
              </a:rPr>
              <a:t>teljesítményértékelés</a:t>
            </a:r>
            <a:r>
              <a:rPr lang="hu-HU" altLang="hu-HU" sz="4400" b="1" dirty="0">
                <a:latin typeface="Cambria" panose="02040503050406030204" pitchFamily="18" charset="0"/>
                <a:ea typeface="Cambria" panose="02040503050406030204" pitchFamily="18" charset="0"/>
              </a:rPr>
              <a:t> </a:t>
            </a:r>
            <a:r>
              <a:rPr lang="hu-HU" altLang="hu-HU" sz="4400" dirty="0">
                <a:latin typeface="Cambria" panose="02040503050406030204" pitchFamily="18" charset="0"/>
                <a:ea typeface="Cambria" panose="02040503050406030204" pitchFamily="18" charset="0"/>
              </a:rPr>
              <a:t>kapcsolódási pontjai </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981844" y="2060848"/>
            <a:ext cx="10585176" cy="4392488"/>
          </a:xfrm>
        </p:spPr>
        <p:txBody>
          <a:bodyPr rtlCol="0">
            <a:noAutofit/>
          </a:bodyPr>
          <a:lstStyle/>
          <a:p>
            <a:pPr>
              <a:lnSpc>
                <a:spcPct val="80000"/>
              </a:lnSpc>
            </a:pPr>
            <a:r>
              <a:rPr lang="hu-HU" altLang="hu-HU" sz="2400" dirty="0">
                <a:latin typeface="Cambria" panose="02040503050406030204" pitchFamily="18" charset="0"/>
                <a:ea typeface="Cambria" panose="02040503050406030204" pitchFamily="18" charset="0"/>
              </a:rPr>
              <a:t>Az intézményellenőrzés (tanfelügyelet) a következő területekre terjed ki:</a:t>
            </a:r>
          </a:p>
          <a:p>
            <a:pPr algn="just">
              <a:lnSpc>
                <a:spcPct val="80000"/>
              </a:lnSpc>
              <a:buFont typeface="Arial" panose="020B0604020202020204" pitchFamily="34" charset="0"/>
              <a:buNone/>
            </a:pPr>
            <a:r>
              <a:rPr lang="hu-HU" altLang="hu-HU" sz="2400" dirty="0">
                <a:latin typeface="Cambria" panose="02040503050406030204" pitchFamily="18" charset="0"/>
                <a:ea typeface="Cambria" panose="02040503050406030204" pitchFamily="18" charset="0"/>
              </a:rPr>
              <a:t>	a)  pedagógiai folyamatok </a:t>
            </a:r>
            <a:r>
              <a:rPr lang="hu-HU" altLang="hu-HU" sz="1600" dirty="0">
                <a:latin typeface="Cambria" panose="02040503050406030204" pitchFamily="18" charset="0"/>
                <a:ea typeface="Cambria" panose="02040503050406030204" pitchFamily="18" charset="0"/>
                <a:cs typeface="Times New Roman" panose="02020603050405020304" pitchFamily="18" charset="0"/>
                <a:sym typeface="Symbol" panose="05050102010706020507" pitchFamily="18" charset="2"/>
              </a:rPr>
              <a:t> </a:t>
            </a:r>
            <a:r>
              <a:rPr lang="hu-HU" altLang="hu-HU" sz="2000" i="1" dirty="0">
                <a:solidFill>
                  <a:schemeClr val="tx2"/>
                </a:solidFill>
                <a:latin typeface="Cambria" panose="02040503050406030204" pitchFamily="18" charset="0"/>
                <a:cs typeface="Calibri" panose="020F0502020204030204" pitchFamily="34" charset="0"/>
                <a:sym typeface="Symbol" panose="05050102010706020507" pitchFamily="18" charset="2"/>
              </a:rPr>
              <a:t>Pedagógiai munka minősége, eredményessége</a:t>
            </a:r>
            <a:endParaRPr lang="hu-HU" altLang="hu-HU" sz="2000" i="1" dirty="0">
              <a:solidFill>
                <a:schemeClr val="tx2"/>
              </a:solidFill>
              <a:latin typeface="Cambria" panose="02040503050406030204" pitchFamily="18" charset="0"/>
              <a:cs typeface="Calibri" panose="020F0502020204030204" pitchFamily="34" charset="0"/>
            </a:endParaRPr>
          </a:p>
          <a:p>
            <a:pPr algn="just">
              <a:lnSpc>
                <a:spcPct val="80000"/>
              </a:lnSpc>
              <a:buNone/>
            </a:pPr>
            <a:r>
              <a:rPr lang="hu-HU" altLang="hu-HU" sz="2400" dirty="0">
                <a:latin typeface="Cambria" panose="02040503050406030204" pitchFamily="18" charset="0"/>
                <a:ea typeface="Cambria" panose="02040503050406030204" pitchFamily="18" charset="0"/>
              </a:rPr>
              <a:t>	b)  személyiség- és közösségfejlesztés </a:t>
            </a:r>
            <a:r>
              <a:rPr lang="hu-HU" altLang="hu-HU" sz="1600" dirty="0">
                <a:latin typeface="Cambria" panose="02040503050406030204" pitchFamily="18" charset="0"/>
                <a:ea typeface="Cambria" panose="02040503050406030204" pitchFamily="18" charset="0"/>
                <a:cs typeface="Calibri" panose="020F0502020204030204" pitchFamily="34" charset="0"/>
                <a:sym typeface="Symbol" panose="05050102010706020507" pitchFamily="18" charset="2"/>
              </a:rPr>
              <a:t></a:t>
            </a:r>
            <a:r>
              <a:rPr lang="hu-HU" altLang="hu-HU" sz="2000" dirty="0">
                <a:latin typeface="Cambria" panose="02040503050406030204" pitchFamily="18" charset="0"/>
                <a:ea typeface="Cambria" panose="02040503050406030204" pitchFamily="18" charset="0"/>
                <a:cs typeface="Calibri" panose="020F0502020204030204" pitchFamily="34" charset="0"/>
                <a:sym typeface="Symbol" panose="05050102010706020507" pitchFamily="18" charset="2"/>
              </a:rPr>
              <a:t> </a:t>
            </a:r>
            <a:r>
              <a:rPr lang="hu-HU" altLang="hu-HU" sz="2000" i="1" dirty="0">
                <a:solidFill>
                  <a:schemeClr val="tx2"/>
                </a:solidFill>
                <a:latin typeface="Cambria" panose="02040503050406030204" pitchFamily="18" charset="0"/>
                <a:cs typeface="Calibri" panose="020F0502020204030204" pitchFamily="34" charset="0"/>
                <a:sym typeface="Symbol" panose="05050102010706020507" pitchFamily="18" charset="2"/>
              </a:rPr>
              <a:t>Tehetséggondozás, felzárkóztatás</a:t>
            </a:r>
          </a:p>
          <a:p>
            <a:pPr algn="just">
              <a:lnSpc>
                <a:spcPct val="80000"/>
              </a:lnSpc>
              <a:buFont typeface="Arial" panose="020B0604020202020204" pitchFamily="34" charset="0"/>
              <a:buNone/>
            </a:pPr>
            <a:r>
              <a:rPr lang="hu-HU" altLang="hu-HU" sz="2000" dirty="0">
                <a:solidFill>
                  <a:srgbClr val="FF0000"/>
                </a:solidFill>
                <a:latin typeface="Cambria" panose="02040503050406030204" pitchFamily="18" charset="0"/>
                <a:ea typeface="Cambria" panose="02040503050406030204" pitchFamily="18" charset="0"/>
                <a:cs typeface="Calibri" panose="020F0502020204030204" pitchFamily="34" charset="0"/>
                <a:sym typeface="Symbol" panose="05050102010706020507" pitchFamily="18" charset="2"/>
              </a:rPr>
              <a:t>    </a:t>
            </a:r>
            <a:r>
              <a:rPr lang="hu-HU" altLang="hu-HU" sz="2400" dirty="0">
                <a:latin typeface="Cambria" panose="02040503050406030204" pitchFamily="18" charset="0"/>
                <a:ea typeface="Cambria" panose="02040503050406030204" pitchFamily="18" charset="0"/>
              </a:rPr>
              <a:t>c)  az intézményben folyó pedagógiai munkával összefüggő eredmények </a:t>
            </a:r>
            <a:r>
              <a:rPr lang="hu-HU" altLang="hu-HU" sz="1600" dirty="0">
                <a:latin typeface="Cambria" panose="02040503050406030204" pitchFamily="18" charset="0"/>
                <a:ea typeface="Cambria" panose="02040503050406030204" pitchFamily="18" charset="0"/>
                <a:cs typeface="Calibri" panose="020F0502020204030204" pitchFamily="34" charset="0"/>
                <a:sym typeface="Symbol" panose="05050102010706020507" pitchFamily="18" charset="2"/>
              </a:rPr>
              <a:t></a:t>
            </a:r>
            <a:r>
              <a:rPr lang="hu-HU" altLang="hu-HU" sz="2000" dirty="0">
                <a:latin typeface="Cambria" panose="02040503050406030204" pitchFamily="18" charset="0"/>
                <a:ea typeface="Cambria" panose="02040503050406030204" pitchFamily="18" charset="0"/>
              </a:rPr>
              <a:t> 	     </a:t>
            </a:r>
            <a:r>
              <a:rPr lang="hu-HU" altLang="hu-HU" sz="2000" i="1" dirty="0">
                <a:solidFill>
                  <a:schemeClr val="tx2"/>
                </a:solidFill>
                <a:latin typeface="Cambria" panose="02040503050406030204" pitchFamily="18" charset="0"/>
                <a:cs typeface="Calibri" panose="020F0502020204030204" pitchFamily="34" charset="0"/>
                <a:sym typeface="Symbol" panose="05050102010706020507" pitchFamily="18" charset="2"/>
              </a:rPr>
              <a:t>Pedagógiai munka minősége, eredményessége</a:t>
            </a:r>
            <a:endParaRPr lang="hu-HU" altLang="hu-HU" sz="2000" i="1" dirty="0">
              <a:solidFill>
                <a:schemeClr val="tx2"/>
              </a:solidFill>
              <a:latin typeface="Cambria" panose="02040503050406030204" pitchFamily="18" charset="0"/>
              <a:cs typeface="Calibri" panose="020F0502020204030204" pitchFamily="34" charset="0"/>
            </a:endParaRPr>
          </a:p>
          <a:p>
            <a:pPr algn="just">
              <a:lnSpc>
                <a:spcPct val="80000"/>
              </a:lnSpc>
              <a:buNone/>
              <a:tabLst>
                <a:tab pos="628650" algn="l"/>
              </a:tabLst>
            </a:pPr>
            <a:r>
              <a:rPr lang="hu-HU" altLang="hu-HU" sz="2400" dirty="0">
                <a:latin typeface="Cambria" panose="02040503050406030204" pitchFamily="18" charset="0"/>
                <a:ea typeface="Cambria" panose="02040503050406030204" pitchFamily="18" charset="0"/>
              </a:rPr>
              <a:t>	d) belső kapcsolatok, együttműködés, kommunikáció </a:t>
            </a:r>
            <a:r>
              <a:rPr lang="hu-HU" altLang="hu-HU" sz="1600" dirty="0">
                <a:latin typeface="Cambria" panose="02040503050406030204" pitchFamily="18" charset="0"/>
                <a:ea typeface="Cambria" panose="02040503050406030204" pitchFamily="18" charset="0"/>
                <a:cs typeface="Calibri" panose="020F0502020204030204" pitchFamily="34" charset="0"/>
                <a:sym typeface="Symbol" panose="05050102010706020507" pitchFamily="18" charset="2"/>
              </a:rPr>
              <a:t></a:t>
            </a:r>
            <a:r>
              <a:rPr lang="hu-HU" altLang="hu-HU" sz="2000" dirty="0">
                <a:latin typeface="Cambria" panose="02040503050406030204" pitchFamily="18" charset="0"/>
                <a:ea typeface="Cambria" panose="02040503050406030204" pitchFamily="18" charset="0"/>
                <a:cs typeface="Calibri" panose="020F0502020204030204" pitchFamily="34" charset="0"/>
                <a:sym typeface="Symbol" panose="05050102010706020507" pitchFamily="18" charset="2"/>
              </a:rPr>
              <a:t> </a:t>
            </a:r>
            <a:r>
              <a:rPr lang="hu-HU" altLang="hu-HU" sz="2000" i="1" dirty="0">
                <a:solidFill>
                  <a:schemeClr val="tx2"/>
                </a:solidFill>
                <a:latin typeface="Cambria" panose="02040503050406030204" pitchFamily="18" charset="0"/>
                <a:cs typeface="Calibri" panose="020F0502020204030204" pitchFamily="34" charset="0"/>
                <a:sym typeface="Symbol" panose="05050102010706020507" pitchFamily="18" charset="2"/>
              </a:rPr>
              <a:t>Kommunikáció, együttműködés</a:t>
            </a:r>
            <a:endParaRPr lang="hu-HU" altLang="hu-HU" sz="2000" i="1" dirty="0">
              <a:solidFill>
                <a:schemeClr val="tx2"/>
              </a:solidFill>
              <a:latin typeface="Cambria" panose="02040503050406030204" pitchFamily="18" charset="0"/>
              <a:cs typeface="Calibri" panose="020F0502020204030204" pitchFamily="34" charset="0"/>
            </a:endParaRPr>
          </a:p>
          <a:p>
            <a:pPr algn="just">
              <a:lnSpc>
                <a:spcPct val="80000"/>
              </a:lnSpc>
              <a:buNone/>
              <a:tabLst>
                <a:tab pos="628650" algn="l"/>
              </a:tabLst>
            </a:pPr>
            <a:r>
              <a:rPr lang="hu-HU" altLang="hu-HU" sz="2400" dirty="0">
                <a:latin typeface="Cambria" panose="02040503050406030204" pitchFamily="18" charset="0"/>
                <a:ea typeface="Cambria" panose="02040503050406030204" pitchFamily="18" charset="0"/>
              </a:rPr>
              <a:t>	e) az intézmény külső kapcsolatai </a:t>
            </a:r>
            <a:r>
              <a:rPr lang="hu-HU" altLang="hu-HU" sz="2000" dirty="0">
                <a:latin typeface="Cambria" panose="02040503050406030204" pitchFamily="18" charset="0"/>
                <a:ea typeface="Cambria" panose="02040503050406030204" pitchFamily="18" charset="0"/>
                <a:cs typeface="Calibri" panose="020F0502020204030204" pitchFamily="34" charset="0"/>
                <a:sym typeface="Symbol" panose="05050102010706020507" pitchFamily="18" charset="2"/>
              </a:rPr>
              <a:t> </a:t>
            </a:r>
            <a:r>
              <a:rPr lang="hu-HU" altLang="hu-HU" sz="2000" i="1" dirty="0">
                <a:solidFill>
                  <a:schemeClr val="tx2"/>
                </a:solidFill>
                <a:latin typeface="Cambria" panose="02040503050406030204" pitchFamily="18" charset="0"/>
                <a:cs typeface="Calibri" panose="020F0502020204030204" pitchFamily="34" charset="0"/>
                <a:sym typeface="Symbol" panose="05050102010706020507" pitchFamily="18" charset="2"/>
              </a:rPr>
              <a:t>Kommunikáció,  együttműködés  </a:t>
            </a:r>
          </a:p>
          <a:p>
            <a:pPr algn="just">
              <a:lnSpc>
                <a:spcPct val="80000"/>
              </a:lnSpc>
              <a:buNone/>
              <a:tabLst>
                <a:tab pos="628650" algn="l"/>
              </a:tabLst>
            </a:pPr>
            <a:r>
              <a:rPr lang="hu-HU" altLang="hu-HU" sz="2400" dirty="0">
                <a:latin typeface="Cambria" panose="02040503050406030204" pitchFamily="18" charset="0"/>
                <a:ea typeface="Cambria" panose="02040503050406030204" pitchFamily="18" charset="0"/>
              </a:rPr>
              <a:t>	f) a pedagógiai működés feltételei </a:t>
            </a:r>
            <a:r>
              <a:rPr lang="hu-HU" altLang="hu-HU" sz="2000" dirty="0">
                <a:latin typeface="Cambria" panose="02040503050406030204" pitchFamily="18" charset="0"/>
                <a:ea typeface="Cambria" panose="02040503050406030204" pitchFamily="18" charset="0"/>
                <a:cs typeface="Calibri" panose="020F0502020204030204" pitchFamily="34" charset="0"/>
                <a:sym typeface="Symbol" panose="05050102010706020507" pitchFamily="18" charset="2"/>
              </a:rPr>
              <a:t> </a:t>
            </a:r>
            <a:r>
              <a:rPr lang="hu-HU" altLang="hu-HU" sz="2000" i="1" dirty="0">
                <a:solidFill>
                  <a:schemeClr val="tx2"/>
                </a:solidFill>
                <a:latin typeface="Cambria" panose="02040503050406030204" pitchFamily="18" charset="0"/>
                <a:cs typeface="Calibri" panose="020F0502020204030204" pitchFamily="34" charset="0"/>
                <a:sym typeface="Symbol" panose="05050102010706020507" pitchFamily="18" charset="2"/>
              </a:rPr>
              <a:t>Egyedi intézményi értékelési szempont </a:t>
            </a:r>
          </a:p>
          <a:p>
            <a:pPr algn="just">
              <a:lnSpc>
                <a:spcPct val="80000"/>
              </a:lnSpc>
              <a:buNone/>
              <a:tabLst>
                <a:tab pos="628650" algn="l"/>
              </a:tabLst>
            </a:pPr>
            <a:r>
              <a:rPr lang="hu-HU" altLang="hu-HU" sz="2400" dirty="0">
                <a:latin typeface="Cambria" panose="02040503050406030204" pitchFamily="18" charset="0"/>
                <a:ea typeface="Cambria" panose="02040503050406030204" pitchFamily="18" charset="0"/>
              </a:rPr>
              <a:t>	g) az intézménytípusra vonatkozó nevelési, nevelési-oktatási irányelvben    meghatározottak</a:t>
            </a:r>
            <a:r>
              <a:rPr lang="hu-HU" altLang="hu-HU" sz="2400" dirty="0">
                <a:latin typeface="Cambria" panose="02040503050406030204" pitchFamily="18" charset="0"/>
                <a:ea typeface="Cambria" panose="02040503050406030204" pitchFamily="18" charset="0"/>
                <a:cs typeface="Calibri" panose="020F0502020204030204" pitchFamily="34" charset="0"/>
                <a:sym typeface="Symbol" panose="05050102010706020507" pitchFamily="18" charset="2"/>
              </a:rPr>
              <a:t>  </a:t>
            </a:r>
            <a:r>
              <a:rPr lang="hu-HU" altLang="hu-HU" sz="2000" i="1" dirty="0">
                <a:solidFill>
                  <a:schemeClr val="tx2"/>
                </a:solidFill>
                <a:latin typeface="Cambria" panose="02040503050406030204" pitchFamily="18" charset="0"/>
                <a:cs typeface="Calibri" panose="020F0502020204030204" pitchFamily="34" charset="0"/>
                <a:sym typeface="Symbol" panose="05050102010706020507" pitchFamily="18" charset="2"/>
              </a:rPr>
              <a:t>Egyedi intézményi értékelési szempont </a:t>
            </a:r>
            <a:r>
              <a:rPr lang="hu-HU" altLang="hu-HU" sz="2400" dirty="0">
                <a:latin typeface="Cambria" panose="02040503050406030204" pitchFamily="18" charset="0"/>
                <a:ea typeface="Cambria" panose="02040503050406030204" pitchFamily="18" charset="0"/>
              </a:rPr>
              <a:t>[Műkr. 148. § (2) bek.]. </a:t>
            </a:r>
          </a:p>
        </p:txBody>
      </p:sp>
    </p:spTree>
    <p:extLst>
      <p:ext uri="{BB962C8B-B14F-4D97-AF65-F5344CB8AC3E}">
        <p14:creationId xmlns:p14="http://schemas.microsoft.com/office/powerpoint/2010/main" val="948084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1033585" y="692696"/>
            <a:ext cx="10345215"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a:t>
            </a:r>
            <a:r>
              <a:rPr lang="hu-HU" altLang="hu-HU" sz="4400" b="1" dirty="0">
                <a:latin typeface="Cambria" panose="02040503050406030204" pitchFamily="18" charset="0"/>
                <a:ea typeface="Cambria" panose="02040503050406030204" pitchFamily="18" charset="0"/>
              </a:rPr>
              <a:t>teljesítményértékelés</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és</a:t>
            </a:r>
            <a:r>
              <a:rPr lang="hu-HU" altLang="hu-HU" sz="4400" dirty="0">
                <a:latin typeface="Cambria" panose="02040503050406030204" pitchFamily="18" charset="0"/>
                <a:ea typeface="Cambria" panose="02040503050406030204" pitchFamily="18" charset="0"/>
              </a:rPr>
              <a:t> az intézményi </a:t>
            </a:r>
            <a:r>
              <a:rPr lang="hu-HU" altLang="hu-HU" sz="4400" b="1" dirty="0">
                <a:latin typeface="Cambria" panose="02040503050406030204" pitchFamily="18" charset="0"/>
                <a:ea typeface="Cambria" panose="02040503050406030204" pitchFamily="18" charset="0"/>
              </a:rPr>
              <a:t>szabályozó dokumentumok</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1040155" y="1628800"/>
            <a:ext cx="10598873" cy="4896544"/>
          </a:xfrm>
        </p:spPr>
        <p:txBody>
          <a:bodyPr rtlCol="0">
            <a:noAutofit/>
          </a:bodyPr>
          <a:lstStyle/>
          <a:p>
            <a:pPr fontAlgn="auto">
              <a:spcAft>
                <a:spcPts val="0"/>
              </a:spcAft>
              <a:buClr>
                <a:schemeClr val="accent3"/>
              </a:buClr>
              <a:defRPr/>
            </a:pPr>
            <a:r>
              <a:rPr lang="hu-HU" sz="2400" dirty="0">
                <a:latin typeface="Cambria" panose="02040503050406030204" pitchFamily="18" charset="0"/>
                <a:ea typeface="Cambria" panose="02040503050406030204" pitchFamily="18" charset="0"/>
              </a:rPr>
              <a:t>A 2023/2024. nevelési év, tanév </a:t>
            </a:r>
            <a:r>
              <a:rPr lang="hu-HU" sz="2400" b="1" dirty="0">
                <a:latin typeface="Cambria" panose="02040503050406030204" pitchFamily="18" charset="0"/>
                <a:ea typeface="Cambria" panose="02040503050406030204" pitchFamily="18" charset="0"/>
              </a:rPr>
              <a:t>kiemelt vezetői feladat</a:t>
            </a:r>
            <a:r>
              <a:rPr lang="hu-HU" sz="2400" dirty="0">
                <a:latin typeface="Cambria" panose="02040503050406030204" pitchFamily="18" charset="0"/>
                <a:ea typeface="Cambria" panose="02040503050406030204" pitchFamily="18" charset="0"/>
              </a:rPr>
              <a:t>a a 2024. szeptember 1. napján kezdődő teljesítményértékelésre történő felkészülés tekintetében az egyes intézményi szabályzatok, dokumentumok áttekintése, aktualizálása:  </a:t>
            </a:r>
          </a:p>
          <a:p>
            <a:pPr indent="1588" fontAlgn="auto">
              <a:spcAft>
                <a:spcPts val="0"/>
              </a:spcAft>
              <a:buClr>
                <a:schemeClr val="accent3"/>
              </a:buClr>
              <a:buFont typeface="Wingdings" pitchFamily="2" charset="2"/>
              <a:buChar char="v"/>
              <a:defRPr/>
            </a:pPr>
            <a:r>
              <a:rPr lang="hu-HU" sz="2400" dirty="0">
                <a:latin typeface="Cambria" panose="02040503050406030204" pitchFamily="18" charset="0"/>
                <a:ea typeface="Cambria" panose="02040503050406030204" pitchFamily="18" charset="0"/>
              </a:rPr>
              <a:t> </a:t>
            </a:r>
            <a:r>
              <a:rPr lang="hu-HU" sz="2400" b="1" dirty="0">
                <a:latin typeface="Cambria" panose="02040503050406030204" pitchFamily="18" charset="0"/>
                <a:ea typeface="Cambria" panose="02040503050406030204" pitchFamily="18" charset="0"/>
              </a:rPr>
              <a:t>pedagógiai program</a:t>
            </a:r>
          </a:p>
          <a:p>
            <a:pPr indent="1588" fontAlgn="auto">
              <a:spcAft>
                <a:spcPts val="0"/>
              </a:spcAft>
              <a:buClr>
                <a:schemeClr val="accent3"/>
              </a:buClr>
              <a:buFont typeface="Wingdings" pitchFamily="2" charset="2"/>
              <a:buChar char="v"/>
              <a:defRPr/>
            </a:pPr>
            <a:r>
              <a:rPr lang="hu-HU" sz="2400" dirty="0">
                <a:latin typeface="Cambria" panose="02040503050406030204" pitchFamily="18" charset="0"/>
                <a:ea typeface="Cambria" panose="02040503050406030204" pitchFamily="18" charset="0"/>
              </a:rPr>
              <a:t> szervezeti és működési szabályzat</a:t>
            </a:r>
          </a:p>
          <a:p>
            <a:pPr indent="1588" fontAlgn="auto">
              <a:spcAft>
                <a:spcPts val="0"/>
              </a:spcAft>
              <a:buClr>
                <a:schemeClr val="accent3"/>
              </a:buClr>
              <a:buFont typeface="Wingdings" pitchFamily="2" charset="2"/>
              <a:buChar char="v"/>
              <a:defRPr/>
            </a:pPr>
            <a:r>
              <a:rPr lang="hu-HU" sz="2400" dirty="0">
                <a:latin typeface="Cambria" panose="02040503050406030204" pitchFamily="18" charset="0"/>
                <a:ea typeface="Cambria" panose="02040503050406030204" pitchFamily="18" charset="0"/>
              </a:rPr>
              <a:t> házirend</a:t>
            </a:r>
          </a:p>
          <a:p>
            <a:pPr indent="1588" fontAlgn="auto">
              <a:spcAft>
                <a:spcPts val="0"/>
              </a:spcAft>
              <a:buClr>
                <a:schemeClr val="accent3"/>
              </a:buClr>
              <a:buFont typeface="Wingdings" pitchFamily="2" charset="2"/>
              <a:buChar char="v"/>
              <a:defRPr/>
            </a:pPr>
            <a:r>
              <a:rPr lang="hu-HU" sz="2400" dirty="0">
                <a:latin typeface="Cambria" panose="02040503050406030204" pitchFamily="18" charset="0"/>
                <a:ea typeface="Cambria" panose="02040503050406030204" pitchFamily="18" charset="0"/>
              </a:rPr>
              <a:t> </a:t>
            </a:r>
            <a:r>
              <a:rPr lang="hu-HU" sz="2400" b="1" dirty="0">
                <a:latin typeface="Cambria" panose="02040503050406030204" pitchFamily="18" charset="0"/>
                <a:ea typeface="Cambria" panose="02040503050406030204" pitchFamily="18" charset="0"/>
              </a:rPr>
              <a:t>munkaterv</a:t>
            </a:r>
          </a:p>
          <a:p>
            <a:pPr indent="1588" fontAlgn="auto">
              <a:spcAft>
                <a:spcPts val="0"/>
              </a:spcAft>
              <a:buClr>
                <a:schemeClr val="accent3"/>
              </a:buClr>
              <a:buFont typeface="Wingdings" pitchFamily="2" charset="2"/>
              <a:buChar char="v"/>
              <a:defRPr/>
            </a:pPr>
            <a:r>
              <a:rPr lang="hu-HU" sz="2400" dirty="0">
                <a:latin typeface="Cambria" panose="02040503050406030204" pitchFamily="18" charset="0"/>
                <a:ea typeface="Cambria" panose="02040503050406030204" pitchFamily="18" charset="0"/>
              </a:rPr>
              <a:t> vezetői beszámoló</a:t>
            </a:r>
          </a:p>
          <a:p>
            <a:pPr indent="1588" fontAlgn="auto">
              <a:spcAft>
                <a:spcPts val="0"/>
              </a:spcAft>
              <a:buClr>
                <a:schemeClr val="accent3"/>
              </a:buClr>
              <a:buFont typeface="Wingdings" pitchFamily="2" charset="2"/>
              <a:buChar char="v"/>
              <a:defRPr/>
            </a:pPr>
            <a:r>
              <a:rPr lang="hu-HU" sz="2400" dirty="0">
                <a:latin typeface="Cambria" panose="02040503050406030204" pitchFamily="18" charset="0"/>
                <a:ea typeface="Cambria" panose="02040503050406030204" pitchFamily="18" charset="0"/>
              </a:rPr>
              <a:t> </a:t>
            </a:r>
            <a:r>
              <a:rPr lang="hu-HU" sz="2400" b="1" dirty="0">
                <a:latin typeface="Cambria" panose="02040503050406030204" pitchFamily="18" charset="0"/>
                <a:ea typeface="Cambria" panose="02040503050406030204" pitchFamily="18" charset="0"/>
              </a:rPr>
              <a:t>ötéves intézményi fejlesztési terv </a:t>
            </a:r>
          </a:p>
          <a:p>
            <a:pPr indent="1588" fontAlgn="auto">
              <a:spcAft>
                <a:spcPts val="0"/>
              </a:spcAft>
              <a:buClr>
                <a:schemeClr val="accent3"/>
              </a:buClr>
              <a:buFont typeface="Wingdings" pitchFamily="2" charset="2"/>
              <a:buChar char="v"/>
              <a:defRPr/>
            </a:pPr>
            <a:r>
              <a:rPr lang="hu-HU" sz="2400" dirty="0">
                <a:latin typeface="Cambria" panose="02040503050406030204" pitchFamily="18" charset="0"/>
                <a:ea typeface="Cambria" panose="02040503050406030204" pitchFamily="18" charset="0"/>
              </a:rPr>
              <a:t> továbbképzési program  </a:t>
            </a:r>
          </a:p>
          <a:p>
            <a:pPr marL="0" indent="0" fontAlgn="auto">
              <a:spcAft>
                <a:spcPts val="0"/>
              </a:spcAft>
              <a:buClr>
                <a:schemeClr val="accent3"/>
              </a:buClr>
              <a:buNone/>
              <a:defRPr/>
            </a:pPr>
            <a:endParaRPr lang="hu-H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6099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1033585" y="692696"/>
            <a:ext cx="10345215" cy="815752"/>
          </a:xfrm>
        </p:spPr>
        <p:txBody>
          <a:bodyPr rtlCol="0">
            <a:noAutofit/>
          </a:bodyPr>
          <a:lstStyle/>
          <a:p>
            <a:pPr rtl="0"/>
            <a:r>
              <a:rPr lang="hu-HU" altLang="hu-HU" sz="4400" dirty="0">
                <a:latin typeface="Cambria" panose="02040503050406030204" pitchFamily="18" charset="0"/>
                <a:ea typeface="Cambria" panose="02040503050406030204" pitchFamily="18" charset="0"/>
              </a:rPr>
              <a:t>A </a:t>
            </a:r>
            <a:r>
              <a:rPr lang="hu-HU" altLang="hu-HU" sz="4400" b="1" dirty="0">
                <a:latin typeface="Cambria" panose="02040503050406030204" pitchFamily="18" charset="0"/>
                <a:ea typeface="Cambria" panose="02040503050406030204" pitchFamily="18" charset="0"/>
              </a:rPr>
              <a:t>teljesítményértékelés</a:t>
            </a:r>
            <a:r>
              <a:rPr lang="hu-HU" altLang="hu-HU" sz="4400" dirty="0">
                <a:latin typeface="Cambria" panose="02040503050406030204" pitchFamily="18" charset="0"/>
                <a:ea typeface="Cambria" panose="02040503050406030204" pitchFamily="18" charset="0"/>
              </a:rPr>
              <a:t> </a:t>
            </a:r>
            <a:r>
              <a:rPr lang="hu-HU" altLang="hu-HU" sz="4400" b="1" dirty="0">
                <a:latin typeface="Cambria" panose="02040503050406030204" pitchFamily="18" charset="0"/>
                <a:ea typeface="Cambria" panose="02040503050406030204" pitchFamily="18" charset="0"/>
              </a:rPr>
              <a:t>és</a:t>
            </a:r>
            <a:r>
              <a:rPr lang="hu-HU" altLang="hu-HU" sz="4400" dirty="0">
                <a:latin typeface="Cambria" panose="02040503050406030204" pitchFamily="18" charset="0"/>
                <a:ea typeface="Cambria" panose="02040503050406030204" pitchFamily="18" charset="0"/>
              </a:rPr>
              <a:t> az intézményi </a:t>
            </a:r>
            <a:r>
              <a:rPr lang="hu-HU" altLang="hu-HU" sz="4400" b="1" dirty="0">
                <a:latin typeface="Cambria" panose="02040503050406030204" pitchFamily="18" charset="0"/>
                <a:ea typeface="Cambria" panose="02040503050406030204" pitchFamily="18" charset="0"/>
              </a:rPr>
              <a:t>szabályozó dokumentumok</a:t>
            </a:r>
            <a:endParaRPr lang="hu" sz="4400" b="1">
              <a:latin typeface="Cambria" panose="02040503050406030204" pitchFamily="18" charset="0"/>
              <a:ea typeface="Cambria" panose="02040503050406030204" pitchFamily="18" charset="0"/>
            </a:endParaRPr>
          </a:p>
        </p:txBody>
      </p:sp>
      <p:sp>
        <p:nvSpPr>
          <p:cNvPr id="14" name="Tartalom helye 13"/>
          <p:cNvSpPr>
            <a:spLocks noGrp="1"/>
          </p:cNvSpPr>
          <p:nvPr>
            <p:ph idx="1"/>
          </p:nvPr>
        </p:nvSpPr>
        <p:spPr>
          <a:xfrm>
            <a:off x="1056598" y="1628800"/>
            <a:ext cx="10598873" cy="4896544"/>
          </a:xfrm>
        </p:spPr>
        <p:txBody>
          <a:bodyPr rtlCol="0">
            <a:noAutofit/>
          </a:bodyPr>
          <a:lstStyle/>
          <a:p>
            <a:pPr fontAlgn="auto">
              <a:spcAft>
                <a:spcPts val="0"/>
              </a:spcAft>
              <a:buClr>
                <a:schemeClr val="accent3"/>
              </a:buClr>
              <a:defRPr/>
            </a:pPr>
            <a:r>
              <a:rPr lang="hu-HU" sz="2400" dirty="0">
                <a:latin typeface="Cambria" panose="02040503050406030204" pitchFamily="18" charset="0"/>
                <a:ea typeface="Cambria" panose="02040503050406030204" pitchFamily="18" charset="0"/>
              </a:rPr>
              <a:t>A 2023/2024. nevelési év, tanév </a:t>
            </a:r>
            <a:r>
              <a:rPr lang="hu-HU" sz="2400" b="1" dirty="0">
                <a:latin typeface="Cambria" panose="02040503050406030204" pitchFamily="18" charset="0"/>
                <a:ea typeface="Cambria" panose="02040503050406030204" pitchFamily="18" charset="0"/>
              </a:rPr>
              <a:t>kiemelt vezetői feladat</a:t>
            </a:r>
            <a:r>
              <a:rPr lang="hu-HU" sz="2400" dirty="0">
                <a:latin typeface="Cambria" panose="02040503050406030204" pitchFamily="18" charset="0"/>
                <a:ea typeface="Cambria" panose="02040503050406030204" pitchFamily="18" charset="0"/>
              </a:rPr>
              <a:t>a a 2024. szeptember 1. napján kezdődő teljesítményértékelésre történő felkészülés tekintetében az egyes intézményi szabályzatok, dokumentumok áttekintése, aktualizálása (folyt):  </a:t>
            </a:r>
          </a:p>
          <a:p>
            <a:pPr indent="1588" fontAlgn="auto">
              <a:spcAft>
                <a:spcPts val="0"/>
              </a:spcAft>
              <a:buClr>
                <a:schemeClr val="accent3"/>
              </a:buClr>
              <a:buFont typeface="Wingdings" pitchFamily="2" charset="2"/>
              <a:buChar char="v"/>
              <a:defRPr/>
            </a:pPr>
            <a:r>
              <a:rPr lang="hu-HU" sz="2400" dirty="0">
                <a:latin typeface="Cambria" panose="02040503050406030204" pitchFamily="18" charset="0"/>
                <a:ea typeface="Cambria" panose="02040503050406030204" pitchFamily="18" charset="0"/>
              </a:rPr>
              <a:t> beiskolázási terv </a:t>
            </a:r>
          </a:p>
          <a:p>
            <a:pPr indent="1588" fontAlgn="auto">
              <a:spcAft>
                <a:spcPts val="0"/>
              </a:spcAft>
              <a:buClr>
                <a:schemeClr val="accent3"/>
              </a:buClr>
              <a:buFont typeface="Wingdings" pitchFamily="2" charset="2"/>
              <a:buChar char="v"/>
              <a:defRPr/>
            </a:pPr>
            <a:r>
              <a:rPr lang="hu-HU" dirty="0">
                <a:latin typeface="Cambria" panose="02040503050406030204" pitchFamily="18" charset="0"/>
                <a:ea typeface="Cambria" panose="02040503050406030204" pitchFamily="18" charset="0"/>
              </a:rPr>
              <a:t> </a:t>
            </a:r>
            <a:r>
              <a:rPr lang="hu-HU" sz="2400" dirty="0">
                <a:latin typeface="Cambria" panose="02040503050406030204" pitchFamily="18" charset="0"/>
                <a:ea typeface="Cambria" panose="02040503050406030204" pitchFamily="18" charset="0"/>
              </a:rPr>
              <a:t>iratkezelési (adatkezelési) szabályzat</a:t>
            </a:r>
          </a:p>
          <a:p>
            <a:pPr indent="1588" fontAlgn="auto">
              <a:spcAft>
                <a:spcPts val="0"/>
              </a:spcAft>
              <a:buClr>
                <a:schemeClr val="accent3"/>
              </a:buClr>
              <a:buFont typeface="Wingdings" pitchFamily="2" charset="2"/>
              <a:buChar char="v"/>
              <a:defRPr/>
            </a:pPr>
            <a:r>
              <a:rPr lang="hu-HU" dirty="0">
                <a:latin typeface="Cambria" panose="02040503050406030204" pitchFamily="18" charset="0"/>
                <a:ea typeface="Cambria" panose="02040503050406030204" pitchFamily="18" charset="0"/>
              </a:rPr>
              <a:t> helyi minősítési szabályzat </a:t>
            </a:r>
          </a:p>
          <a:p>
            <a:pPr indent="1588" fontAlgn="auto">
              <a:spcAft>
                <a:spcPts val="0"/>
              </a:spcAft>
              <a:buClr>
                <a:schemeClr val="accent3"/>
              </a:buClr>
              <a:buFont typeface="Wingdings" pitchFamily="2" charset="2"/>
              <a:buChar char="v"/>
              <a:defRPr/>
            </a:pPr>
            <a:r>
              <a:rPr lang="hu-HU" sz="2400" dirty="0">
                <a:latin typeface="Cambria" panose="02040503050406030204" pitchFamily="18" charset="0"/>
                <a:ea typeface="Cambria" panose="02040503050406030204" pitchFamily="18" charset="0"/>
              </a:rPr>
              <a:t> </a:t>
            </a:r>
            <a:r>
              <a:rPr lang="hu-HU" dirty="0">
                <a:latin typeface="Cambria" panose="02040503050406030204" pitchFamily="18" charset="0"/>
                <a:ea typeface="Cambria" panose="02040503050406030204" pitchFamily="18" charset="0"/>
              </a:rPr>
              <a:t>releváns intézkedési tervek</a:t>
            </a:r>
            <a:endParaRPr lang="hu-HU" sz="2400" dirty="0">
              <a:latin typeface="Cambria" panose="02040503050406030204" pitchFamily="18" charset="0"/>
              <a:ea typeface="Cambria" panose="02040503050406030204" pitchFamily="18" charset="0"/>
            </a:endParaRPr>
          </a:p>
          <a:p>
            <a:pPr marL="265113" indent="-265113">
              <a:buClr>
                <a:schemeClr val="accent3"/>
              </a:buClr>
              <a:defRPr/>
            </a:pPr>
            <a:r>
              <a:rPr lang="hu-HU" dirty="0">
                <a:latin typeface="Cambria" panose="02040503050406030204" pitchFamily="18" charset="0"/>
                <a:ea typeface="Cambria" panose="02040503050406030204" pitchFamily="18" charset="0"/>
              </a:rPr>
              <a:t>A teljesítményértékelés feladatát az igazgató nem delegálhatja másra, azonban a feladatvégzésbe a szervezeti és működési szabályzatban foglaltak szerint bevonhatók más vezetők [Műkr. 4. § (1) bek. e) pont].  </a:t>
            </a:r>
          </a:p>
        </p:txBody>
      </p:sp>
    </p:spTree>
    <p:extLst>
      <p:ext uri="{BB962C8B-B14F-4D97-AF65-F5344CB8AC3E}">
        <p14:creationId xmlns:p14="http://schemas.microsoft.com/office/powerpoint/2010/main" val="1996658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ím 12"/>
          <p:cNvSpPr>
            <a:spLocks noGrp="1"/>
          </p:cNvSpPr>
          <p:nvPr>
            <p:ph type="title"/>
          </p:nvPr>
        </p:nvSpPr>
        <p:spPr>
          <a:xfrm>
            <a:off x="938005" y="548680"/>
            <a:ext cx="10345215" cy="936104"/>
          </a:xfrm>
        </p:spPr>
        <p:txBody>
          <a:bodyPr rtlCol="0">
            <a:noAutofit/>
          </a:bodyPr>
          <a:lstStyle/>
          <a:p>
            <a:pPr rtl="0"/>
            <a:r>
              <a:rPr lang="hu-HU" altLang="hu-HU" sz="4400" b="1" dirty="0">
                <a:latin typeface="Cambria" panose="02040503050406030204" pitchFamily="18" charset="0"/>
                <a:ea typeface="Cambria" panose="02040503050406030204" pitchFamily="18" charset="0"/>
              </a:rPr>
              <a:t>Találkozzunk a digitális tér szegmenseiben!</a:t>
            </a:r>
            <a:endParaRPr lang="hu" sz="4400" b="1">
              <a:latin typeface="Cambria" panose="02040503050406030204" pitchFamily="18" charset="0"/>
              <a:ea typeface="Cambria" panose="02040503050406030204" pitchFamily="18" charset="0"/>
            </a:endParaRPr>
          </a:p>
        </p:txBody>
      </p:sp>
      <p:pic>
        <p:nvPicPr>
          <p:cNvPr id="2" name="Tartalom helye 4">
            <a:extLst>
              <a:ext uri="{FF2B5EF4-FFF2-40B4-BE49-F238E27FC236}">
                <a16:creationId xmlns:a16="http://schemas.microsoft.com/office/drawing/2014/main" id="{3DFF5794-9F5A-4C89-AA7A-BEB2E000CE3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53852" y="1676579"/>
            <a:ext cx="5665002" cy="46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zövegdoboz 5">
            <a:extLst>
              <a:ext uri="{FF2B5EF4-FFF2-40B4-BE49-F238E27FC236}">
                <a16:creationId xmlns:a16="http://schemas.microsoft.com/office/drawing/2014/main" id="{BF6EA8C4-6FB6-5DE3-9261-2AE7BD9106D6}"/>
              </a:ext>
            </a:extLst>
          </p:cNvPr>
          <p:cNvSpPr txBox="1">
            <a:spLocks noChangeArrowheads="1"/>
          </p:cNvSpPr>
          <p:nvPr/>
        </p:nvSpPr>
        <p:spPr bwMode="auto">
          <a:xfrm>
            <a:off x="6900371" y="1604210"/>
            <a:ext cx="5288454"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SzTx/>
              <a:buFontTx/>
              <a:buNone/>
            </a:pPr>
            <a:r>
              <a:rPr lang="hu-HU" altLang="hu-HU" sz="1900" b="1" u="sng" dirty="0">
                <a:solidFill>
                  <a:schemeClr val="tx1"/>
                </a:solidFill>
              </a:rPr>
              <a:t>Elérhetőségek: </a:t>
            </a:r>
          </a:p>
          <a:p>
            <a:pPr>
              <a:spcBef>
                <a:spcPct val="0"/>
              </a:spcBef>
              <a:buClrTx/>
              <a:buSzTx/>
              <a:buFontTx/>
              <a:buNone/>
            </a:pPr>
            <a:endParaRPr lang="hu-HU" altLang="hu-HU" sz="2200" dirty="0">
              <a:solidFill>
                <a:schemeClr val="tx1"/>
              </a:solidFill>
            </a:endParaRPr>
          </a:p>
          <a:p>
            <a:pPr>
              <a:spcBef>
                <a:spcPct val="0"/>
              </a:spcBef>
              <a:buClrTx/>
              <a:buSzTx/>
              <a:buFontTx/>
              <a:buNone/>
            </a:pPr>
            <a:r>
              <a:rPr lang="hu-HU" altLang="hu-HU" sz="1900" dirty="0">
                <a:solidFill>
                  <a:schemeClr val="tx1"/>
                </a:solidFill>
              </a:rPr>
              <a:t>E-mail: </a:t>
            </a:r>
          </a:p>
          <a:p>
            <a:pPr>
              <a:spcBef>
                <a:spcPct val="0"/>
              </a:spcBef>
              <a:buClrTx/>
              <a:buSzTx/>
              <a:buFontTx/>
              <a:buNone/>
            </a:pPr>
            <a:r>
              <a:rPr lang="hu-HU" altLang="hu-HU" sz="1900" dirty="0">
                <a:solidFill>
                  <a:srgbClr val="2616FB"/>
                </a:solidFill>
                <a:hlinkClick r:id="rId4">
                  <a:extLst>
                    <a:ext uri="{A12FA001-AC4F-418D-AE19-62706E023703}">
                      <ahyp:hlinkClr xmlns:ahyp="http://schemas.microsoft.com/office/drawing/2018/hyperlinkcolor" val="tx"/>
                    </a:ext>
                  </a:extLst>
                </a:hlinkClick>
              </a:rPr>
              <a:t>kozmaister@gmail.com</a:t>
            </a:r>
            <a:endParaRPr lang="hu-HU" altLang="hu-HU" sz="1900">
              <a:solidFill>
                <a:srgbClr val="2616FB"/>
              </a:solidFill>
            </a:endParaRPr>
          </a:p>
          <a:p>
            <a:pPr>
              <a:spcBef>
                <a:spcPct val="0"/>
              </a:spcBef>
              <a:buClrTx/>
              <a:buSzTx/>
              <a:buFontTx/>
              <a:buNone/>
            </a:pPr>
            <a:r>
              <a:rPr lang="hu-HU" altLang="hu-HU" sz="1900" dirty="0">
                <a:solidFill>
                  <a:srgbClr val="2616FB"/>
                </a:solidFill>
                <a:hlinkClick r:id="rId5">
                  <a:extLst>
                    <a:ext uri="{A12FA001-AC4F-418D-AE19-62706E023703}">
                      <ahyp:hlinkClr xmlns:ahyp="http://schemas.microsoft.com/office/drawing/2018/hyperlinkcolor" val="tx"/>
                    </a:ext>
                  </a:extLst>
                </a:hlinkClick>
              </a:rPr>
              <a:t>szakerto.koznev@gmail.com</a:t>
            </a:r>
            <a:r>
              <a:rPr lang="hu-HU" altLang="hu-HU" sz="1900">
                <a:solidFill>
                  <a:srgbClr val="2616FB"/>
                </a:solidFill>
              </a:rPr>
              <a:t> </a:t>
            </a:r>
          </a:p>
          <a:p>
            <a:pPr>
              <a:spcBef>
                <a:spcPct val="0"/>
              </a:spcBef>
              <a:buClrTx/>
              <a:buSzTx/>
              <a:buFontTx/>
              <a:buNone/>
            </a:pPr>
            <a:endParaRPr lang="hu-HU" altLang="hu-HU" sz="2200" dirty="0">
              <a:solidFill>
                <a:schemeClr val="tx1"/>
              </a:solidFill>
            </a:endParaRPr>
          </a:p>
          <a:p>
            <a:pPr>
              <a:spcBef>
                <a:spcPct val="0"/>
              </a:spcBef>
              <a:buClrTx/>
              <a:buSzTx/>
              <a:buFontTx/>
              <a:buNone/>
            </a:pPr>
            <a:r>
              <a:rPr lang="hu-HU" altLang="hu-HU" sz="1900" dirty="0">
                <a:solidFill>
                  <a:schemeClr val="tx1"/>
                </a:solidFill>
              </a:rPr>
              <a:t>Facebook: </a:t>
            </a:r>
            <a:r>
              <a:rPr lang="hu-HU" altLang="hu-HU" sz="1900" dirty="0">
                <a:solidFill>
                  <a:srgbClr val="2616FB"/>
                </a:solidFill>
                <a:hlinkClick r:id="rId6">
                  <a:extLst>
                    <a:ext uri="{A12FA001-AC4F-418D-AE19-62706E023703}">
                      <ahyp:hlinkClr xmlns:ahyp="http://schemas.microsoft.com/office/drawing/2018/hyperlinkcolor" val="tx"/>
                    </a:ext>
                  </a:extLst>
                </a:hlinkClick>
              </a:rPr>
              <a:t>https://www.facebook.com/drandraskozak</a:t>
            </a:r>
            <a:endParaRPr lang="hu-HU" altLang="hu-HU" sz="1900" dirty="0">
              <a:solidFill>
                <a:srgbClr val="2616FB"/>
              </a:solidFill>
            </a:endParaRPr>
          </a:p>
          <a:p>
            <a:pPr>
              <a:spcBef>
                <a:spcPct val="0"/>
              </a:spcBef>
              <a:buClrTx/>
              <a:buSzTx/>
              <a:buFontTx/>
              <a:buNone/>
            </a:pPr>
            <a:endParaRPr lang="hu-HU" altLang="hu-HU" sz="2200" dirty="0">
              <a:solidFill>
                <a:srgbClr val="2616FB"/>
              </a:solidFill>
            </a:endParaRPr>
          </a:p>
          <a:p>
            <a:pPr>
              <a:spcBef>
                <a:spcPct val="0"/>
              </a:spcBef>
              <a:buClrTx/>
              <a:buSzTx/>
              <a:buFontTx/>
              <a:buNone/>
            </a:pPr>
            <a:r>
              <a:rPr lang="hu-HU" altLang="hu-HU" sz="1900" dirty="0">
                <a:solidFill>
                  <a:schemeClr val="tx1"/>
                </a:solidFill>
              </a:rPr>
              <a:t>FÜPI Kft.:</a:t>
            </a:r>
          </a:p>
          <a:p>
            <a:pPr>
              <a:spcBef>
                <a:spcPct val="0"/>
              </a:spcBef>
              <a:buClrTx/>
              <a:buSzTx/>
              <a:buFontTx/>
              <a:buNone/>
            </a:pPr>
            <a:r>
              <a:rPr lang="hu-HU" altLang="hu-HU" sz="1900" dirty="0">
                <a:solidFill>
                  <a:srgbClr val="2616FB"/>
                </a:solidFill>
                <a:hlinkClick r:id="rId7">
                  <a:extLst>
                    <a:ext uri="{A12FA001-AC4F-418D-AE19-62706E023703}">
                      <ahyp:hlinkClr xmlns:ahyp="http://schemas.microsoft.com/office/drawing/2018/hyperlinkcolor" val="tx"/>
                    </a:ext>
                  </a:extLst>
                </a:hlinkClick>
              </a:rPr>
              <a:t>https://www.fupi.hu/</a:t>
            </a:r>
            <a:endParaRPr lang="hu-HU" altLang="hu-HU" sz="1900" dirty="0">
              <a:solidFill>
                <a:srgbClr val="2616FB"/>
              </a:solidFill>
            </a:endParaRPr>
          </a:p>
          <a:p>
            <a:pPr>
              <a:spcBef>
                <a:spcPct val="0"/>
              </a:spcBef>
              <a:buClrTx/>
              <a:buSzTx/>
              <a:buFontTx/>
              <a:buNone/>
            </a:pPr>
            <a:endParaRPr lang="hu-HU" altLang="hu-HU" sz="2500" dirty="0">
              <a:solidFill>
                <a:schemeClr val="tx1"/>
              </a:solidFill>
            </a:endParaRPr>
          </a:p>
          <a:p>
            <a:pPr>
              <a:spcBef>
                <a:spcPct val="0"/>
              </a:spcBef>
              <a:buClrTx/>
              <a:buSzTx/>
              <a:buFontTx/>
              <a:buNone/>
            </a:pPr>
            <a:r>
              <a:rPr lang="hu-HU" altLang="hu-HU" sz="1900" dirty="0">
                <a:solidFill>
                  <a:schemeClr val="tx1"/>
                </a:solidFill>
              </a:rPr>
              <a:t>Nemzeti Pedagógus Kar honlapján:</a:t>
            </a:r>
          </a:p>
          <a:p>
            <a:pPr>
              <a:spcBef>
                <a:spcPct val="0"/>
              </a:spcBef>
              <a:buClrTx/>
              <a:buSzTx/>
              <a:buFontTx/>
              <a:buNone/>
            </a:pPr>
            <a:r>
              <a:rPr lang="hu-HU" altLang="hu-HU" sz="1900" dirty="0">
                <a:solidFill>
                  <a:srgbClr val="2616FB"/>
                </a:solidFill>
                <a:hlinkClick r:id="rId8">
                  <a:extLst>
                    <a:ext uri="{A12FA001-AC4F-418D-AE19-62706E023703}">
                      <ahyp:hlinkClr xmlns:ahyp="http://schemas.microsoft.com/office/drawing/2018/hyperlinkcolor" val="tx"/>
                    </a:ext>
                  </a:extLst>
                </a:hlinkClick>
              </a:rPr>
              <a:t>https://nemzetipedkar.hu/orszagos-etikai-bizottsag/</a:t>
            </a:r>
            <a:r>
              <a:rPr lang="hu-HU" altLang="hu-HU" sz="1900" dirty="0">
                <a:solidFill>
                  <a:srgbClr val="2616FB"/>
                </a:solidFill>
              </a:rPr>
              <a:t> </a:t>
            </a:r>
          </a:p>
        </p:txBody>
      </p:sp>
    </p:spTree>
    <p:extLst>
      <p:ext uri="{BB962C8B-B14F-4D97-AF65-F5344CB8AC3E}">
        <p14:creationId xmlns:p14="http://schemas.microsoft.com/office/powerpoint/2010/main" val="3126398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773932" y="980728"/>
            <a:ext cx="8458201" cy="3096344"/>
          </a:xfrm>
        </p:spPr>
        <p:txBody>
          <a:bodyPr rtlCol="0">
            <a:normAutofit/>
          </a:bodyPr>
          <a:lstStyle/>
          <a:p>
            <a:pPr algn="ctr" rtl="0"/>
            <a:r>
              <a:rPr lang="hu-HU" sz="6200" b="1" dirty="0">
                <a:latin typeface="Cambria" panose="02040503050406030204" pitchFamily="18" charset="0"/>
                <a:ea typeface="Cambria" panose="02040503050406030204" pitchFamily="18" charset="0"/>
              </a:rPr>
              <a:t>Köszönöm a megtisztelő figyelmet! </a:t>
            </a:r>
          </a:p>
        </p:txBody>
      </p:sp>
    </p:spTree>
    <p:extLst>
      <p:ext uri="{BB962C8B-B14F-4D97-AF65-F5344CB8AC3E}">
        <p14:creationId xmlns:p14="http://schemas.microsoft.com/office/powerpoint/2010/main" val="373176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ékés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Office_9532170_TF02801109" id="{16032302-0122-4766-B0CA-13AE9EEA25C5}" vid="{9D48875B-7C6F-40EC-903E-3E8B4A88C4EB}"/>
    </a:ext>
  </a:extLst>
</a:theme>
</file>

<file path=ppt/theme/theme2.xml><?xml version="1.0" encoding="utf-8"?>
<a:theme xmlns:a="http://schemas.openxmlformats.org/drawingml/2006/main" name="Office-téma">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éma">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249165-F638-412C-8E0A-DFB7045CA2E0}">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4873beb7-5857-4685-be1f-d57550cc96c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1717</TotalTime>
  <Words>4509</Words>
  <Application>Microsoft Office PowerPoint</Application>
  <PresentationFormat>Egyéni</PresentationFormat>
  <Paragraphs>360</Paragraphs>
  <Slides>40</Slides>
  <Notes>38</Notes>
  <HiddenSlides>0</HiddenSlides>
  <MMClips>0</MMClips>
  <ScaleCrop>false</ScaleCrop>
  <HeadingPairs>
    <vt:vector size="6" baseType="variant">
      <vt:variant>
        <vt:lpstr>Használt betűtípusok</vt:lpstr>
      </vt:variant>
      <vt:variant>
        <vt:i4>7</vt:i4>
      </vt:variant>
      <vt:variant>
        <vt:lpstr>Téma</vt:lpstr>
      </vt:variant>
      <vt:variant>
        <vt:i4>1</vt:i4>
      </vt:variant>
      <vt:variant>
        <vt:lpstr>Diacímek</vt:lpstr>
      </vt:variant>
      <vt:variant>
        <vt:i4>40</vt:i4>
      </vt:variant>
    </vt:vector>
  </HeadingPairs>
  <TitlesOfParts>
    <vt:vector size="48" baseType="lpstr">
      <vt:lpstr>Abadi</vt:lpstr>
      <vt:lpstr>Arial</vt:lpstr>
      <vt:lpstr>Calibri</vt:lpstr>
      <vt:lpstr>Cambria</vt:lpstr>
      <vt:lpstr>Euphemia</vt:lpstr>
      <vt:lpstr>Times New Roman</vt:lpstr>
      <vt:lpstr>Wingdings</vt:lpstr>
      <vt:lpstr>Békés (16x9)</vt:lpstr>
      <vt:lpstr>A pedagógusok teljesítményértékelése   </vt:lpstr>
      <vt:lpstr>Miről lesz szó az előadáson? </vt:lpstr>
      <vt:lpstr>Miről lesz szó az előadáson? </vt:lpstr>
      <vt:lpstr>Jogszabályi háttér</vt:lpstr>
      <vt:lpstr>A teljesítményértékelés lefolytatásának jogszabályi háttere </vt:lpstr>
      <vt:lpstr>A teljesítményértékelés lefolytatásának módszertani háttere </vt:lpstr>
      <vt:lpstr>A teljesítményértékelés céljai</vt:lpstr>
      <vt:lpstr>A teljesítményértékelés törvényi keretszabályai </vt:lpstr>
      <vt:lpstr>A pedagógusok teljesítményértékelésére vonatkozó szabályok hatálya </vt:lpstr>
      <vt:lpstr>A teljesítményértékelés személyi és technikai feltételei </vt:lpstr>
      <vt:lpstr>Kitérő: az egyéb értékelendő személy fogalmi tisztázása</vt:lpstr>
      <vt:lpstr>Kitérő: az egyéb értékelendő személy fogalmi tisztázása</vt:lpstr>
      <vt:lpstr>A teljesítményértékelés összetevői</vt:lpstr>
      <vt:lpstr>A teljesítményértékelés eljárásrendi szabályai </vt:lpstr>
      <vt:lpstr>A teljesítményértékelés eljárásrendi szabályai </vt:lpstr>
      <vt:lpstr>A teljesítményértékelés eljárásrendi szabályai</vt:lpstr>
      <vt:lpstr>A teljesítményértékelés eljárásrendi szabályai</vt:lpstr>
      <vt:lpstr>A teljesítményértékelés eljárásrendi szabályai </vt:lpstr>
      <vt:lpstr>A teljesítményértékelés eljárásrendi szabályai</vt:lpstr>
      <vt:lpstr>A teljesítményértékelés eljárásrendi szabályai</vt:lpstr>
      <vt:lpstr>A teljesítményértékelés mérési szempontjai és részterületei a beosztott pedagógusok esetén</vt:lpstr>
      <vt:lpstr>A teljesítményértékelés mérési szempontjai és részterületei a beosztott pedagógusok esetén</vt:lpstr>
      <vt:lpstr>A teljesítményértékelés mérési szempontjai és részterületei a beosztott pedagógusok esetén</vt:lpstr>
      <vt:lpstr>A teljesítményértékelés mérési szempontjai és részterületei a beosztott pedagógusok esetén</vt:lpstr>
      <vt:lpstr>A teljesítményértékelés mérési szempontjai és részterületei a beosztott pedagógusok esetén</vt:lpstr>
      <vt:lpstr>A pedagógus szakképzettségű NOKS alkalmazottak teljesítményértékelése</vt:lpstr>
      <vt:lpstr>„Quis custodiet ipsos custodes?” A vezetők teljesítményértékelése</vt:lpstr>
      <vt:lpstr>A teljesítményértékelés alapján eltérített havi illetmény megállapítása</vt:lpstr>
      <vt:lpstr>A pedagógus illetménystruktúra </vt:lpstr>
      <vt:lpstr>A végzettségi szinthez kötött illetménynövekedés</vt:lpstr>
      <vt:lpstr>Egyes tantárgyak után járó illetményemelés</vt:lpstr>
      <vt:lpstr>A köznevelési intézmény igazgatójának a teljesítményértékelés kötelezőségével kapcsolatos új feladat- és hatásköre</vt:lpstr>
      <vt:lpstr>A teljesítményértékeléssel kapcsolatos további foglalkoztatási jogi normák</vt:lpstr>
      <vt:lpstr>A teljesítményértékeléssel kapcsolatos további foglalkoztatási jogi normák</vt:lpstr>
      <vt:lpstr>Az országos pedagógiai-szakmai ellenőrzés, az önértékelés és a teljesítményértékelés kapcsolódási pontjai </vt:lpstr>
      <vt:lpstr>Az országos pedagógiai-szakmai ellenőrzés, az önértékelés és a teljesítményértékelés kapcsolódási pontjai </vt:lpstr>
      <vt:lpstr>A teljesítményértékelés és az intézményi szabályozó dokumentumok</vt:lpstr>
      <vt:lpstr>A teljesítményértékelés és az intézményi szabályozó dokumentumok</vt:lpstr>
      <vt:lpstr>Találkozzunk a digitális tér szegmenseiben!</vt:lpstr>
      <vt:lpstr>Köszönöm a megtisztelő figyelmet!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pedagógusok új teljesítményértékelésének jogszabályi háttere</dc:title>
  <dc:creator>András Kozák</dc:creator>
  <cp:lastModifiedBy>Jogász Nemzeti Pedagógus Kar</cp:lastModifiedBy>
  <cp:revision>85</cp:revision>
  <cp:lastPrinted>2024-03-21T22:32:56Z</cp:lastPrinted>
  <dcterms:created xsi:type="dcterms:W3CDTF">2023-11-18T15:50:08Z</dcterms:created>
  <dcterms:modified xsi:type="dcterms:W3CDTF">2024-05-02T06:27:22Z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