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347" r:id="rId12"/>
    <p:sldId id="348" r:id="rId13"/>
    <p:sldId id="266" r:id="rId14"/>
    <p:sldId id="349" r:id="rId15"/>
    <p:sldId id="350" r:id="rId16"/>
    <p:sldId id="351" r:id="rId17"/>
    <p:sldId id="352" r:id="rId18"/>
    <p:sldId id="353" r:id="rId19"/>
    <p:sldId id="354" r:id="rId20"/>
    <p:sldId id="355" r:id="rId21"/>
    <p:sldId id="356" r:id="rId22"/>
    <p:sldId id="357" r:id="rId23"/>
    <p:sldId id="360" r:id="rId24"/>
    <p:sldId id="361" r:id="rId25"/>
    <p:sldId id="362" r:id="rId26"/>
    <p:sldId id="363" r:id="rId27"/>
    <p:sldId id="364" r:id="rId28"/>
    <p:sldId id="365" r:id="rId29"/>
    <p:sldId id="366" r:id="rId30"/>
    <p:sldId id="367" r:id="rId31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5C59"/>
    <a:srgbClr val="0063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120"/>
    <p:restoredTop sz="94679"/>
  </p:normalViewPr>
  <p:slideViewPr>
    <p:cSldViewPr snapToGrid="0">
      <p:cViewPr varScale="1">
        <p:scale>
          <a:sx n="212" d="100"/>
          <a:sy n="212" d="100"/>
        </p:scale>
        <p:origin x="8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234DFD3-2D35-3739-FA5F-43DB8F17CE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FACC2E13-9B19-C344-2BB6-E7E556C822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D3384EF0-787F-E610-1AC3-D1AE37B04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3E-1A08-E14F-A542-2B7D1AF86193}" type="datetimeFigureOut">
              <a:rPr lang="hu-HU" smtClean="0"/>
              <a:t>2025. 03. 10.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053457C-40B6-40E1-9CBA-B081FE20ED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CE1BE7A-E863-F10D-FC63-FB034348E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243A-2642-0040-A30E-61A587DD875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91642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E602FB3-0E97-4FFF-3D38-18548D973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5C6ECE8E-4499-C62D-78E6-1DC6963550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F6A49463-72FF-20BE-59E1-6F125E8DCC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3E-1A08-E14F-A542-2B7D1AF86193}" type="datetimeFigureOut">
              <a:rPr lang="hu-HU" smtClean="0"/>
              <a:t>2025. 03. 10.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0E2622E-7AC6-13CF-2DD2-243CDE1C3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AF65B9C-2526-395E-EB6C-48ED53A91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243A-2642-0040-A30E-61A587DD875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723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3A30347-6636-448D-38C2-C21B8A8A9C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A224AAE-3500-EC2E-DAE3-C284AA1C9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CF8C61A-BEBE-8DF2-D91A-8D2B678355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3E-1A08-E14F-A542-2B7D1AF86193}" type="datetimeFigureOut">
              <a:rPr lang="hu-HU" smtClean="0"/>
              <a:t>2025. 03. 10.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258CE00E-061D-3949-A216-2E7939C39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CCCD4BC-C34A-0A50-D969-1683E5C9C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243A-2642-0040-A30E-61A587DD875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58540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9A6CBC-910C-CA43-6561-5C9115CF5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D6522E4-536C-86CB-1BAF-096BFB98FF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F207FD72-9594-DF9F-6670-7886A3CA8D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F50932C-A1D6-604F-780D-4F87190E9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3E-1A08-E14F-A542-2B7D1AF86193}" type="datetimeFigureOut">
              <a:rPr lang="hu-HU" smtClean="0"/>
              <a:t>2025. 03. 10.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481DE9DF-A7C1-452C-87B4-1487781D0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F6125E3-9DB6-398F-8951-589D56203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243A-2642-0040-A30E-61A587DD875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1358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9988096-4B00-0EB4-9005-2A08647E70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11DB348-FD36-EAF2-A414-E39D59E55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8B726AF-893F-9D65-63CE-44044D4EE5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1B0656F1-80DD-9862-69E1-4AB49F3EE6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A7140FB1-1E4C-8719-DEF4-4C8E65D46C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C180EA74-94A3-754F-E601-ED1BE50C4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3E-1A08-E14F-A542-2B7D1AF86193}" type="datetimeFigureOut">
              <a:rPr lang="hu-HU" smtClean="0"/>
              <a:t>2025. 03. 10.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48810E21-3E3D-220F-3204-7EF8B854E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8D4468C0-EF03-9038-CB9E-6759DD5DF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243A-2642-0040-A30E-61A587DD875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17411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E18839D-F9F2-2B11-D533-4DC375941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7328DA37-5CCC-A746-E458-4C5D37909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3E-1A08-E14F-A542-2B7D1AF86193}" type="datetimeFigureOut">
              <a:rPr lang="hu-HU" smtClean="0"/>
              <a:t>2025. 03. 10.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7DBE1766-5BE9-3BFF-A185-B78CDF8D77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8125501D-EBB1-29EF-A8C5-1E45C49CA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243A-2642-0040-A30E-61A587DD875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0349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27000A3A-E038-1005-B72A-881C24A416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3E-1A08-E14F-A542-2B7D1AF86193}" type="datetimeFigureOut">
              <a:rPr lang="hu-HU" smtClean="0"/>
              <a:t>2025. 03. 10.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66708783-B74F-E12A-75CC-15EA5EDF02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C19765E-1C91-A188-2DAE-D20784997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243A-2642-0040-A30E-61A587DD875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51379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2754222-0ECF-92EE-B2FE-631DC4CF66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C91E6452-6ED8-889E-AB29-14E8E841C7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4CD1A088-E1B8-72B3-8CF1-3715650977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E303DCA0-BEB6-038F-6B82-8C92E803C7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3E-1A08-E14F-A542-2B7D1AF86193}" type="datetimeFigureOut">
              <a:rPr lang="hu-HU" smtClean="0"/>
              <a:t>2025. 03. 10.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8188227D-39D2-70CD-18B3-C811B95CF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72D5958B-0EB1-638D-6AC8-0D090C387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243A-2642-0040-A30E-61A587DD875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33141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BF3BAF-C84E-324A-1AB1-478B82ED9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5A792BC0-CCA6-7B3D-071A-C695237A5F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151D284B-CF3E-CB7B-7DF9-F5C6EC6670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46AEA42-F3A4-A4AC-D410-6057625DF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3E-1A08-E14F-A542-2B7D1AF86193}" type="datetimeFigureOut">
              <a:rPr lang="hu-HU" smtClean="0"/>
              <a:t>2025. 03. 10.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EC902819-7754-D622-03F5-60257ABE6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AC06197F-D11C-0855-0AC5-D9D9794FF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243A-2642-0040-A30E-61A587DD875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58403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B5F4966-A703-4DEA-1C3F-9C732B8D8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EC55EE1E-736F-39A1-4155-38D2EC5698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EA43802-2D53-B109-C216-9BEECAF18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3E-1A08-E14F-A542-2B7D1AF86193}" type="datetimeFigureOut">
              <a:rPr lang="hu-HU" smtClean="0"/>
              <a:t>2025. 03. 10.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D146BF1-0776-998C-7F16-A2D310C3C5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D5CAC2CA-5209-DC85-5C94-0CA2FA5E2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243A-2642-0040-A30E-61A587DD875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543302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EA554219-D164-3B5D-19E3-E520B5DFF7D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CB8CDE5F-943A-810F-D32A-1F60FAE8C8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681226A-3745-FCB7-ED20-742C3D85D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E77C3E-1A08-E14F-A542-2B7D1AF86193}" type="datetimeFigureOut">
              <a:rPr lang="hu-HU" smtClean="0"/>
              <a:t>2025. 03. 10.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BF8BCC3-6B62-3E3A-1B58-D7B69BA0E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768A0FE-BFEE-149C-8CC5-4C5AD8ED8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243A-2642-0040-A30E-61A587DD875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81286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E115B80B-FC87-2457-DC25-A622339B7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BE5DBC7-D299-D4DE-2A97-2FA7D1E0BC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21640C9-E005-CF17-4EA4-917579DA96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77C3E-1A08-E14F-A542-2B7D1AF86193}" type="datetimeFigureOut">
              <a:rPr lang="hu-HU" smtClean="0"/>
              <a:t>2025. 03. 10.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1D4B52F5-35DC-F850-65DF-B1D58F6820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9AB9F08-2CEB-EFC4-7C67-96517B56CD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2243A-2642-0040-A30E-61A587DD8759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99428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sv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5" Type="http://schemas.openxmlformats.org/officeDocument/2006/relationships/image" Target="../media/image21.sv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Relationship Id="rId1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5.svg"/><Relationship Id="rId3" Type="http://schemas.openxmlformats.org/officeDocument/2006/relationships/image" Target="../media/image35.svg"/><Relationship Id="rId7" Type="http://schemas.openxmlformats.org/officeDocument/2006/relationships/image" Target="../media/image39.svg"/><Relationship Id="rId12" Type="http://schemas.openxmlformats.org/officeDocument/2006/relationships/image" Target="../media/image4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11" Type="http://schemas.openxmlformats.org/officeDocument/2006/relationships/image" Target="../media/image43.svg"/><Relationship Id="rId5" Type="http://schemas.openxmlformats.org/officeDocument/2006/relationships/image" Target="../media/image37.svg"/><Relationship Id="rId15" Type="http://schemas.openxmlformats.org/officeDocument/2006/relationships/image" Target="../media/image47.svg"/><Relationship Id="rId10" Type="http://schemas.openxmlformats.org/officeDocument/2006/relationships/image" Target="../media/image42.png"/><Relationship Id="rId4" Type="http://schemas.openxmlformats.org/officeDocument/2006/relationships/image" Target="../media/image36.png"/><Relationship Id="rId9" Type="http://schemas.openxmlformats.org/officeDocument/2006/relationships/image" Target="../media/image41.svg"/><Relationship Id="rId14" Type="http://schemas.openxmlformats.org/officeDocument/2006/relationships/image" Target="../media/image4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5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BF64136-C594-98CB-CD22-3C2D8B39F4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A mesterséges intelligencia veszélyei és lehetőségei az oktatásban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EFBE6518-614B-7C28-108C-1221DFE662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err="1">
                <a:solidFill>
                  <a:srgbClr val="FFC000"/>
                </a:solidFill>
                <a:latin typeface="Avenir Next Ultra Light" panose="020B0203020202020204" pitchFamily="34" charset="0"/>
              </a:rPr>
              <a:t>Zsenák</a:t>
            </a:r>
            <a:r>
              <a:rPr lang="hu-HU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 István  - Informatikai Ágazati Képzőközpont </a:t>
            </a:r>
            <a:r>
              <a:rPr lang="hu-HU" dirty="0" err="1">
                <a:solidFill>
                  <a:srgbClr val="FFC000"/>
                </a:solidFill>
                <a:latin typeface="Avenir Next Ultra Light" panose="020B0203020202020204" pitchFamily="34" charset="0"/>
              </a:rPr>
              <a:t>Nkft</a:t>
            </a:r>
            <a:r>
              <a:rPr lang="hu-HU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394463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0276559-E9CB-7AA2-4BD7-458D17D2B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036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3797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A4E4AFA-4F2A-1A63-A34F-BCE007E7BD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5555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5881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907B1E8-6CA4-D338-E5D1-435A0F4960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6521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975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01ADA33-D46E-BE8C-A642-F946381E97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818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8221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A5CB92E6-1259-200E-76FC-A54645879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6036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028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>
            <a:extLst>
              <a:ext uri="{FF2B5EF4-FFF2-40B4-BE49-F238E27FC236}">
                <a16:creationId xmlns:a16="http://schemas.microsoft.com/office/drawing/2014/main" id="{AF7FFD51-67C3-6F8C-6982-D693A34FE5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5813" y="0"/>
            <a:ext cx="1250781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527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39940EF6-2D43-1469-C14A-1F1F6043CF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0661" y="2154751"/>
            <a:ext cx="4529555" cy="254849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175" cap="sq">
            <a:solidFill>
              <a:schemeClr val="bg1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contourClr>
              <a:srgbClr val="C0C0C0"/>
            </a:contourClr>
          </a:sp3d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B2F18845-F75A-D296-EDD8-DDC3DCBA6253}"/>
              </a:ext>
            </a:extLst>
          </p:cNvPr>
          <p:cNvSpPr/>
          <p:nvPr/>
        </p:nvSpPr>
        <p:spPr>
          <a:xfrm>
            <a:off x="649705" y="2708632"/>
            <a:ext cx="4975058" cy="192506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C00000"/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Háromszög 5">
            <a:extLst>
              <a:ext uri="{FF2B5EF4-FFF2-40B4-BE49-F238E27FC236}">
                <a16:creationId xmlns:a16="http://schemas.microsoft.com/office/drawing/2014/main" id="{F435A563-ECAF-96AE-2A50-5B5C23A19C80}"/>
              </a:ext>
            </a:extLst>
          </p:cNvPr>
          <p:cNvSpPr/>
          <p:nvPr/>
        </p:nvSpPr>
        <p:spPr>
          <a:xfrm>
            <a:off x="2956760" y="2804885"/>
            <a:ext cx="360947" cy="306805"/>
          </a:xfrm>
          <a:prstGeom prst="triangle">
            <a:avLst/>
          </a:prstGeom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Téglalap 6">
            <a:extLst>
              <a:ext uri="{FF2B5EF4-FFF2-40B4-BE49-F238E27FC236}">
                <a16:creationId xmlns:a16="http://schemas.microsoft.com/office/drawing/2014/main" id="{B0851DDC-688D-F8D9-78DA-E1F466EFB73B}"/>
              </a:ext>
            </a:extLst>
          </p:cNvPr>
          <p:cNvSpPr/>
          <p:nvPr/>
        </p:nvSpPr>
        <p:spPr>
          <a:xfrm>
            <a:off x="649705" y="3528785"/>
            <a:ext cx="4975058" cy="192506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100000">
                <a:srgbClr val="C00000"/>
              </a:gs>
            </a:gsLst>
            <a:lin ang="0" scaled="1"/>
            <a:tileRect/>
          </a:gra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Háromszög 7">
            <a:extLst>
              <a:ext uri="{FF2B5EF4-FFF2-40B4-BE49-F238E27FC236}">
                <a16:creationId xmlns:a16="http://schemas.microsoft.com/office/drawing/2014/main" id="{173C02D0-0F0B-997D-5BC4-38E572FF5D80}"/>
              </a:ext>
            </a:extLst>
          </p:cNvPr>
          <p:cNvSpPr>
            <a:spLocks noChangeAspect="1"/>
          </p:cNvSpPr>
          <p:nvPr/>
        </p:nvSpPr>
        <p:spPr>
          <a:xfrm>
            <a:off x="2800349" y="3625038"/>
            <a:ext cx="676777" cy="609264"/>
          </a:xfrm>
          <a:prstGeom prst="triangle">
            <a:avLst/>
          </a:prstGeom>
          <a:solidFill>
            <a:srgbClr val="804881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Háromszög 8">
            <a:extLst>
              <a:ext uri="{FF2B5EF4-FFF2-40B4-BE49-F238E27FC236}">
                <a16:creationId xmlns:a16="http://schemas.microsoft.com/office/drawing/2014/main" id="{9509A9AF-8A53-C75E-4073-66E20FC8FB98}"/>
              </a:ext>
            </a:extLst>
          </p:cNvPr>
          <p:cNvSpPr>
            <a:spLocks noChangeAspect="1"/>
          </p:cNvSpPr>
          <p:nvPr/>
        </p:nvSpPr>
        <p:spPr>
          <a:xfrm>
            <a:off x="2416233" y="3638572"/>
            <a:ext cx="226478" cy="192506"/>
          </a:xfrm>
          <a:prstGeom prst="triangle">
            <a:avLst/>
          </a:prstGeom>
          <a:solidFill>
            <a:srgbClr val="804881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Háromszög 9">
            <a:extLst>
              <a:ext uri="{FF2B5EF4-FFF2-40B4-BE49-F238E27FC236}">
                <a16:creationId xmlns:a16="http://schemas.microsoft.com/office/drawing/2014/main" id="{9E31942A-3A5D-06FE-A749-8B785A863551}"/>
              </a:ext>
            </a:extLst>
          </p:cNvPr>
          <p:cNvSpPr/>
          <p:nvPr/>
        </p:nvSpPr>
        <p:spPr>
          <a:xfrm>
            <a:off x="2595813" y="3634061"/>
            <a:ext cx="360947" cy="306805"/>
          </a:xfrm>
          <a:prstGeom prst="triangle">
            <a:avLst/>
          </a:prstGeom>
          <a:solidFill>
            <a:srgbClr val="804881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Háromszög 10">
            <a:extLst>
              <a:ext uri="{FF2B5EF4-FFF2-40B4-BE49-F238E27FC236}">
                <a16:creationId xmlns:a16="http://schemas.microsoft.com/office/drawing/2014/main" id="{10E92693-BCDB-7F62-EF52-C473F8F52517}"/>
              </a:ext>
            </a:extLst>
          </p:cNvPr>
          <p:cNvSpPr/>
          <p:nvPr/>
        </p:nvSpPr>
        <p:spPr>
          <a:xfrm>
            <a:off x="3327408" y="3620527"/>
            <a:ext cx="360947" cy="306805"/>
          </a:xfrm>
          <a:prstGeom prst="triangle">
            <a:avLst/>
          </a:prstGeom>
          <a:solidFill>
            <a:srgbClr val="804881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Háromszög 11">
            <a:extLst>
              <a:ext uri="{FF2B5EF4-FFF2-40B4-BE49-F238E27FC236}">
                <a16:creationId xmlns:a16="http://schemas.microsoft.com/office/drawing/2014/main" id="{DB3499CC-3897-56D3-2495-8CE55AAE3ACE}"/>
              </a:ext>
            </a:extLst>
          </p:cNvPr>
          <p:cNvSpPr>
            <a:spLocks noChangeAspect="1"/>
          </p:cNvSpPr>
          <p:nvPr/>
        </p:nvSpPr>
        <p:spPr>
          <a:xfrm>
            <a:off x="3646587" y="3620274"/>
            <a:ext cx="226478" cy="192506"/>
          </a:xfrm>
          <a:prstGeom prst="triangle">
            <a:avLst/>
          </a:prstGeom>
          <a:solidFill>
            <a:srgbClr val="804881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Háromszög 12">
            <a:extLst>
              <a:ext uri="{FF2B5EF4-FFF2-40B4-BE49-F238E27FC236}">
                <a16:creationId xmlns:a16="http://schemas.microsoft.com/office/drawing/2014/main" id="{C7C46D7F-DEA0-9761-58EA-FDF6326EBE45}"/>
              </a:ext>
            </a:extLst>
          </p:cNvPr>
          <p:cNvSpPr>
            <a:spLocks noChangeAspect="1"/>
          </p:cNvSpPr>
          <p:nvPr/>
        </p:nvSpPr>
        <p:spPr>
          <a:xfrm>
            <a:off x="2251953" y="3646340"/>
            <a:ext cx="164552" cy="139869"/>
          </a:xfrm>
          <a:prstGeom prst="triangle">
            <a:avLst/>
          </a:prstGeom>
          <a:solidFill>
            <a:srgbClr val="804881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Háromszög 13">
            <a:extLst>
              <a:ext uri="{FF2B5EF4-FFF2-40B4-BE49-F238E27FC236}">
                <a16:creationId xmlns:a16="http://schemas.microsoft.com/office/drawing/2014/main" id="{A71E8E67-0D12-00A0-F2D9-4CD88375655C}"/>
              </a:ext>
            </a:extLst>
          </p:cNvPr>
          <p:cNvSpPr>
            <a:spLocks noChangeAspect="1"/>
          </p:cNvSpPr>
          <p:nvPr/>
        </p:nvSpPr>
        <p:spPr>
          <a:xfrm>
            <a:off x="3877974" y="3646339"/>
            <a:ext cx="164552" cy="139869"/>
          </a:xfrm>
          <a:prstGeom prst="triangle">
            <a:avLst/>
          </a:prstGeom>
          <a:solidFill>
            <a:srgbClr val="804881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Háromszög 14">
            <a:extLst>
              <a:ext uri="{FF2B5EF4-FFF2-40B4-BE49-F238E27FC236}">
                <a16:creationId xmlns:a16="http://schemas.microsoft.com/office/drawing/2014/main" id="{0AD47842-2568-009E-C8F7-A54CB8ECBEBE}"/>
              </a:ext>
            </a:extLst>
          </p:cNvPr>
          <p:cNvSpPr>
            <a:spLocks noChangeAspect="1"/>
          </p:cNvSpPr>
          <p:nvPr/>
        </p:nvSpPr>
        <p:spPr>
          <a:xfrm>
            <a:off x="367688" y="3627208"/>
            <a:ext cx="676777" cy="609264"/>
          </a:xfrm>
          <a:prstGeom prst="triangl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Háromszög 15">
            <a:extLst>
              <a:ext uri="{FF2B5EF4-FFF2-40B4-BE49-F238E27FC236}">
                <a16:creationId xmlns:a16="http://schemas.microsoft.com/office/drawing/2014/main" id="{49A38EAA-9FF3-3B11-3832-51D46D96A19B}"/>
              </a:ext>
            </a:extLst>
          </p:cNvPr>
          <p:cNvSpPr/>
          <p:nvPr/>
        </p:nvSpPr>
        <p:spPr>
          <a:xfrm>
            <a:off x="913814" y="3644667"/>
            <a:ext cx="360947" cy="306805"/>
          </a:xfrm>
          <a:prstGeom prst="triangl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Háromszög 16">
            <a:extLst>
              <a:ext uri="{FF2B5EF4-FFF2-40B4-BE49-F238E27FC236}">
                <a16:creationId xmlns:a16="http://schemas.microsoft.com/office/drawing/2014/main" id="{FCFF98F4-FDFB-0336-ED51-937D375E304E}"/>
              </a:ext>
            </a:extLst>
          </p:cNvPr>
          <p:cNvSpPr>
            <a:spLocks noChangeAspect="1"/>
          </p:cNvSpPr>
          <p:nvPr/>
        </p:nvSpPr>
        <p:spPr>
          <a:xfrm>
            <a:off x="1246253" y="3648096"/>
            <a:ext cx="226478" cy="192506"/>
          </a:xfrm>
          <a:prstGeom prst="triangl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Háromszög 17">
            <a:extLst>
              <a:ext uri="{FF2B5EF4-FFF2-40B4-BE49-F238E27FC236}">
                <a16:creationId xmlns:a16="http://schemas.microsoft.com/office/drawing/2014/main" id="{06A21018-CF59-DC32-E6BB-E7A0647ECF8C}"/>
              </a:ext>
            </a:extLst>
          </p:cNvPr>
          <p:cNvSpPr>
            <a:spLocks noChangeAspect="1"/>
          </p:cNvSpPr>
          <p:nvPr/>
        </p:nvSpPr>
        <p:spPr>
          <a:xfrm>
            <a:off x="1472459" y="3636315"/>
            <a:ext cx="164552" cy="139869"/>
          </a:xfrm>
          <a:prstGeom prst="triangle">
            <a:avLst/>
          </a:prstGeom>
          <a:solidFill>
            <a:srgbClr val="0070C0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Háromszög 18">
            <a:extLst>
              <a:ext uri="{FF2B5EF4-FFF2-40B4-BE49-F238E27FC236}">
                <a16:creationId xmlns:a16="http://schemas.microsoft.com/office/drawing/2014/main" id="{21402FCB-8A09-4106-E469-D1FCB5B63288}"/>
              </a:ext>
            </a:extLst>
          </p:cNvPr>
          <p:cNvSpPr>
            <a:spLocks noChangeAspect="1"/>
          </p:cNvSpPr>
          <p:nvPr/>
        </p:nvSpPr>
        <p:spPr>
          <a:xfrm>
            <a:off x="5212095" y="3627208"/>
            <a:ext cx="676777" cy="609264"/>
          </a:xfrm>
          <a:prstGeom prst="triangl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Háromszög 19">
            <a:extLst>
              <a:ext uri="{FF2B5EF4-FFF2-40B4-BE49-F238E27FC236}">
                <a16:creationId xmlns:a16="http://schemas.microsoft.com/office/drawing/2014/main" id="{3F843421-A69A-B2B7-DD61-630AC1E64E96}"/>
              </a:ext>
            </a:extLst>
          </p:cNvPr>
          <p:cNvSpPr/>
          <p:nvPr/>
        </p:nvSpPr>
        <p:spPr>
          <a:xfrm>
            <a:off x="4994446" y="3627208"/>
            <a:ext cx="360947" cy="306805"/>
          </a:xfrm>
          <a:prstGeom prst="triangl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Háromszög 20">
            <a:extLst>
              <a:ext uri="{FF2B5EF4-FFF2-40B4-BE49-F238E27FC236}">
                <a16:creationId xmlns:a16="http://schemas.microsoft.com/office/drawing/2014/main" id="{BBEBBD16-D500-C227-D36E-34C5DB4896A6}"/>
              </a:ext>
            </a:extLst>
          </p:cNvPr>
          <p:cNvSpPr>
            <a:spLocks noChangeAspect="1"/>
          </p:cNvSpPr>
          <p:nvPr/>
        </p:nvSpPr>
        <p:spPr>
          <a:xfrm>
            <a:off x="4807921" y="3620020"/>
            <a:ext cx="226478" cy="192506"/>
          </a:xfrm>
          <a:prstGeom prst="triangl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Háromszög 21">
            <a:extLst>
              <a:ext uri="{FF2B5EF4-FFF2-40B4-BE49-F238E27FC236}">
                <a16:creationId xmlns:a16="http://schemas.microsoft.com/office/drawing/2014/main" id="{8F9224C4-F335-9F32-CAFF-E28371D88DA0}"/>
              </a:ext>
            </a:extLst>
          </p:cNvPr>
          <p:cNvSpPr>
            <a:spLocks noChangeAspect="1"/>
          </p:cNvSpPr>
          <p:nvPr/>
        </p:nvSpPr>
        <p:spPr>
          <a:xfrm>
            <a:off x="4635200" y="3634060"/>
            <a:ext cx="164552" cy="139869"/>
          </a:xfrm>
          <a:prstGeom prst="triangle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44006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zis 3">
            <a:extLst>
              <a:ext uri="{FF2B5EF4-FFF2-40B4-BE49-F238E27FC236}">
                <a16:creationId xmlns:a16="http://schemas.microsoft.com/office/drawing/2014/main" id="{5C689DCE-D29C-6EFB-D9BA-637F744849F0}"/>
              </a:ext>
            </a:extLst>
          </p:cNvPr>
          <p:cNvSpPr/>
          <p:nvPr/>
        </p:nvSpPr>
        <p:spPr>
          <a:xfrm>
            <a:off x="433137" y="1348305"/>
            <a:ext cx="2773279" cy="2773279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Ellipszis 4">
            <a:extLst>
              <a:ext uri="{FF2B5EF4-FFF2-40B4-BE49-F238E27FC236}">
                <a16:creationId xmlns:a16="http://schemas.microsoft.com/office/drawing/2014/main" id="{C8B0DAD1-C4ED-6278-F5DA-C9AB7CCF538D}"/>
              </a:ext>
            </a:extLst>
          </p:cNvPr>
          <p:cNvSpPr/>
          <p:nvPr/>
        </p:nvSpPr>
        <p:spPr>
          <a:xfrm>
            <a:off x="2102518" y="2024078"/>
            <a:ext cx="2773279" cy="2773279"/>
          </a:xfrm>
          <a:prstGeom prst="ellipse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1D379DF9-B6D5-1AD5-1A99-F211B62483A3}"/>
              </a:ext>
            </a:extLst>
          </p:cNvPr>
          <p:cNvSpPr txBox="1"/>
          <p:nvPr/>
        </p:nvSpPr>
        <p:spPr>
          <a:xfrm>
            <a:off x="795603" y="1839412"/>
            <a:ext cx="21636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TENGERI ÁLLATOK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19414D4-C90F-8D59-4DD4-5BADDD36C2A9}"/>
              </a:ext>
            </a:extLst>
          </p:cNvPr>
          <p:cNvSpPr txBox="1"/>
          <p:nvPr/>
        </p:nvSpPr>
        <p:spPr>
          <a:xfrm>
            <a:off x="3326732" y="2725920"/>
            <a:ext cx="1300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EMLŐSÖK</a:t>
            </a:r>
          </a:p>
        </p:txBody>
      </p:sp>
      <p:pic>
        <p:nvPicPr>
          <p:cNvPr id="8" name="Ábra 7" descr="Bálna">
            <a:extLst>
              <a:ext uri="{FF2B5EF4-FFF2-40B4-BE49-F238E27FC236}">
                <a16:creationId xmlns:a16="http://schemas.microsoft.com/office/drawing/2014/main" id="{878CE85C-E508-DE1A-7D7E-8AECD003D5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16075" y="2581541"/>
            <a:ext cx="914400" cy="914400"/>
          </a:xfrm>
          <a:prstGeom prst="rect">
            <a:avLst/>
          </a:prstGeom>
        </p:spPr>
      </p:pic>
      <p:pic>
        <p:nvPicPr>
          <p:cNvPr id="9" name="Ábra 8" descr="Hal">
            <a:extLst>
              <a:ext uri="{FF2B5EF4-FFF2-40B4-BE49-F238E27FC236}">
                <a16:creationId xmlns:a16="http://schemas.microsoft.com/office/drawing/2014/main" id="{ED0828BC-F37D-0458-7D05-5819D30A6B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31338" y="2458763"/>
            <a:ext cx="636489" cy="636489"/>
          </a:xfrm>
          <a:prstGeom prst="rect">
            <a:avLst/>
          </a:prstGeom>
        </p:spPr>
      </p:pic>
      <p:pic>
        <p:nvPicPr>
          <p:cNvPr id="10" name="Ábra 9" descr="Rák">
            <a:extLst>
              <a:ext uri="{FF2B5EF4-FFF2-40B4-BE49-F238E27FC236}">
                <a16:creationId xmlns:a16="http://schemas.microsoft.com/office/drawing/2014/main" id="{716EF70E-E198-70D8-2FD9-F0E4CCB5CF7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33525" y="3240537"/>
            <a:ext cx="543912" cy="543912"/>
          </a:xfrm>
          <a:prstGeom prst="rect">
            <a:avLst/>
          </a:prstGeom>
        </p:spPr>
      </p:pic>
      <p:pic>
        <p:nvPicPr>
          <p:cNvPr id="11" name="Ábra 10" descr="Kutya">
            <a:extLst>
              <a:ext uri="{FF2B5EF4-FFF2-40B4-BE49-F238E27FC236}">
                <a16:creationId xmlns:a16="http://schemas.microsoft.com/office/drawing/2014/main" id="{D784C4CD-30E9-7898-C972-B943501469E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31265" y="3867432"/>
            <a:ext cx="708253" cy="708253"/>
          </a:xfrm>
          <a:prstGeom prst="rect">
            <a:avLst/>
          </a:prstGeom>
        </p:spPr>
      </p:pic>
      <p:pic>
        <p:nvPicPr>
          <p:cNvPr id="12" name="Ábra 11" descr="Tehén">
            <a:extLst>
              <a:ext uri="{FF2B5EF4-FFF2-40B4-BE49-F238E27FC236}">
                <a16:creationId xmlns:a16="http://schemas.microsoft.com/office/drawing/2014/main" id="{FF64D0F8-A8AD-D9E0-1F8B-034893FF53C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752677" y="3688052"/>
            <a:ext cx="708253" cy="708253"/>
          </a:xfrm>
          <a:prstGeom prst="rect">
            <a:avLst/>
          </a:prstGeom>
        </p:spPr>
      </p:pic>
      <p:pic>
        <p:nvPicPr>
          <p:cNvPr id="13" name="Ábra 12" descr="Cápa">
            <a:extLst>
              <a:ext uri="{FF2B5EF4-FFF2-40B4-BE49-F238E27FC236}">
                <a16:creationId xmlns:a16="http://schemas.microsoft.com/office/drawing/2014/main" id="{40D72927-16C5-D1CD-3630-25F89A606FD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88817" y="2202547"/>
            <a:ext cx="914400" cy="914400"/>
          </a:xfrm>
          <a:prstGeom prst="rect">
            <a:avLst/>
          </a:prstGeom>
        </p:spPr>
      </p:pic>
      <p:pic>
        <p:nvPicPr>
          <p:cNvPr id="14" name="Ábra 13" descr="Egyszarvú">
            <a:extLst>
              <a:ext uri="{FF2B5EF4-FFF2-40B4-BE49-F238E27FC236}">
                <a16:creationId xmlns:a16="http://schemas.microsoft.com/office/drawing/2014/main" id="{6CE459CD-D260-5CDF-EE4A-8A01B8ACD92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243333" y="2953517"/>
            <a:ext cx="914400" cy="914400"/>
          </a:xfrm>
          <a:prstGeom prst="rect">
            <a:avLst/>
          </a:prstGeom>
        </p:spPr>
      </p:pic>
      <p:sp>
        <p:nvSpPr>
          <p:cNvPr id="15" name="Szövegdoboz 14">
            <a:extLst>
              <a:ext uri="{FF2B5EF4-FFF2-40B4-BE49-F238E27FC236}">
                <a16:creationId xmlns:a16="http://schemas.microsoft.com/office/drawing/2014/main" id="{91513D3D-EAF1-555F-AE34-B5E6A398A89B}"/>
              </a:ext>
            </a:extLst>
          </p:cNvPr>
          <p:cNvSpPr txBox="1"/>
          <p:nvPr/>
        </p:nvSpPr>
        <p:spPr>
          <a:xfrm>
            <a:off x="1197097" y="5190102"/>
            <a:ext cx="25944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KLASSZIKUS LOGIKA</a:t>
            </a:r>
          </a:p>
        </p:txBody>
      </p:sp>
      <p:sp>
        <p:nvSpPr>
          <p:cNvPr id="16" name="Szövegdoboz 15">
            <a:extLst>
              <a:ext uri="{FF2B5EF4-FFF2-40B4-BE49-F238E27FC236}">
                <a16:creationId xmlns:a16="http://schemas.microsoft.com/office/drawing/2014/main" id="{5AF42005-14A0-D258-B200-A732C6DB5690}"/>
              </a:ext>
            </a:extLst>
          </p:cNvPr>
          <p:cNvSpPr txBox="1"/>
          <p:nvPr/>
        </p:nvSpPr>
        <p:spPr>
          <a:xfrm>
            <a:off x="8799131" y="5190102"/>
            <a:ext cx="19374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0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FUZZY LOGIKA</a:t>
            </a:r>
          </a:p>
        </p:txBody>
      </p:sp>
      <p:sp>
        <p:nvSpPr>
          <p:cNvPr id="17" name="Ellipszis 16">
            <a:extLst>
              <a:ext uri="{FF2B5EF4-FFF2-40B4-BE49-F238E27FC236}">
                <a16:creationId xmlns:a16="http://schemas.microsoft.com/office/drawing/2014/main" id="{4D598561-D0A7-7C77-0BDF-6F2BE82E091D}"/>
              </a:ext>
            </a:extLst>
          </p:cNvPr>
          <p:cNvSpPr/>
          <p:nvPr/>
        </p:nvSpPr>
        <p:spPr>
          <a:xfrm>
            <a:off x="7026454" y="1348305"/>
            <a:ext cx="2773279" cy="2773279"/>
          </a:xfrm>
          <a:prstGeom prst="ellipse">
            <a:avLst/>
          </a:prstGeom>
          <a:gradFill>
            <a:gsLst>
              <a:gs pos="0">
                <a:schemeClr val="bg1"/>
              </a:gs>
              <a:gs pos="71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Ellipszis 17">
            <a:extLst>
              <a:ext uri="{FF2B5EF4-FFF2-40B4-BE49-F238E27FC236}">
                <a16:creationId xmlns:a16="http://schemas.microsoft.com/office/drawing/2014/main" id="{8FE6EE71-966B-8DC2-FC05-451F95F5E67F}"/>
              </a:ext>
            </a:extLst>
          </p:cNvPr>
          <p:cNvSpPr/>
          <p:nvPr/>
        </p:nvSpPr>
        <p:spPr>
          <a:xfrm>
            <a:off x="8695835" y="2024078"/>
            <a:ext cx="2773279" cy="2773279"/>
          </a:xfrm>
          <a:prstGeom prst="ellipse">
            <a:avLst/>
          </a:prstGeom>
          <a:gradFill>
            <a:gsLst>
              <a:gs pos="0">
                <a:schemeClr val="tx1"/>
              </a:gs>
              <a:gs pos="71000">
                <a:schemeClr val="tx1">
                  <a:alpha val="0"/>
                </a:schemeClr>
              </a:gs>
            </a:gsLst>
            <a:path path="circle">
              <a:fillToRect l="50000" t="50000" r="50000" b="50000"/>
            </a:path>
          </a:gradFill>
          <a:ln w="762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Ellipszis 18">
            <a:extLst>
              <a:ext uri="{FF2B5EF4-FFF2-40B4-BE49-F238E27FC236}">
                <a16:creationId xmlns:a16="http://schemas.microsoft.com/office/drawing/2014/main" id="{87C37344-0F3F-3AD0-1B10-3D8ABB767946}"/>
              </a:ext>
            </a:extLst>
          </p:cNvPr>
          <p:cNvSpPr/>
          <p:nvPr/>
        </p:nvSpPr>
        <p:spPr>
          <a:xfrm>
            <a:off x="8368857" y="2710708"/>
            <a:ext cx="156410" cy="15666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Ellipszis 19">
            <a:extLst>
              <a:ext uri="{FF2B5EF4-FFF2-40B4-BE49-F238E27FC236}">
                <a16:creationId xmlns:a16="http://schemas.microsoft.com/office/drawing/2014/main" id="{3D5A2F0C-0352-57F5-4774-9744B51F7749}"/>
              </a:ext>
            </a:extLst>
          </p:cNvPr>
          <p:cNvSpPr/>
          <p:nvPr/>
        </p:nvSpPr>
        <p:spPr>
          <a:xfrm>
            <a:off x="7310583" y="2339737"/>
            <a:ext cx="156410" cy="15666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Ellipszis 20">
            <a:extLst>
              <a:ext uri="{FF2B5EF4-FFF2-40B4-BE49-F238E27FC236}">
                <a16:creationId xmlns:a16="http://schemas.microsoft.com/office/drawing/2014/main" id="{50BC124B-3C6D-765B-A246-2191F6F5CC9D}"/>
              </a:ext>
            </a:extLst>
          </p:cNvPr>
          <p:cNvSpPr/>
          <p:nvPr/>
        </p:nvSpPr>
        <p:spPr>
          <a:xfrm>
            <a:off x="9189010" y="2998873"/>
            <a:ext cx="156410" cy="15666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Ellipszis 21">
            <a:extLst>
              <a:ext uri="{FF2B5EF4-FFF2-40B4-BE49-F238E27FC236}">
                <a16:creationId xmlns:a16="http://schemas.microsoft.com/office/drawing/2014/main" id="{A7947DEA-1AC4-A143-C861-8464CE982E99}"/>
              </a:ext>
            </a:extLst>
          </p:cNvPr>
          <p:cNvSpPr/>
          <p:nvPr/>
        </p:nvSpPr>
        <p:spPr>
          <a:xfrm>
            <a:off x="10098397" y="3320354"/>
            <a:ext cx="156410" cy="15666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Ellipszis 22">
            <a:extLst>
              <a:ext uri="{FF2B5EF4-FFF2-40B4-BE49-F238E27FC236}">
                <a16:creationId xmlns:a16="http://schemas.microsoft.com/office/drawing/2014/main" id="{CCFAE933-24E5-BE8A-6E46-88BACCEA01FB}"/>
              </a:ext>
            </a:extLst>
          </p:cNvPr>
          <p:cNvSpPr/>
          <p:nvPr/>
        </p:nvSpPr>
        <p:spPr>
          <a:xfrm>
            <a:off x="11005778" y="3639819"/>
            <a:ext cx="156410" cy="156662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4" name="Egyenes összekötő 23">
            <a:extLst>
              <a:ext uri="{FF2B5EF4-FFF2-40B4-BE49-F238E27FC236}">
                <a16:creationId xmlns:a16="http://schemas.microsoft.com/office/drawing/2014/main" id="{AD5B0B20-8E56-A88B-D4FB-30C7859169C4}"/>
              </a:ext>
            </a:extLst>
          </p:cNvPr>
          <p:cNvCxnSpPr>
            <a:stCxn id="20" idx="1"/>
          </p:cNvCxnSpPr>
          <p:nvPr/>
        </p:nvCxnSpPr>
        <p:spPr>
          <a:xfrm flipH="1" flipV="1">
            <a:off x="6719637" y="1839412"/>
            <a:ext cx="613852" cy="52326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Egyenes összekötő 24">
            <a:extLst>
              <a:ext uri="{FF2B5EF4-FFF2-40B4-BE49-F238E27FC236}">
                <a16:creationId xmlns:a16="http://schemas.microsoft.com/office/drawing/2014/main" id="{5E3D5A8B-E94E-F7E7-B3E7-29B0A3F9737A}"/>
              </a:ext>
            </a:extLst>
          </p:cNvPr>
          <p:cNvCxnSpPr>
            <a:cxnSpLocks/>
            <a:stCxn id="19" idx="7"/>
          </p:cNvCxnSpPr>
          <p:nvPr/>
        </p:nvCxnSpPr>
        <p:spPr>
          <a:xfrm flipV="1">
            <a:off x="8502361" y="1119705"/>
            <a:ext cx="1385252" cy="16139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gyenes összekötő 25">
            <a:extLst>
              <a:ext uri="{FF2B5EF4-FFF2-40B4-BE49-F238E27FC236}">
                <a16:creationId xmlns:a16="http://schemas.microsoft.com/office/drawing/2014/main" id="{053C01D6-61B5-EBB9-6C35-DDFD8505194D}"/>
              </a:ext>
            </a:extLst>
          </p:cNvPr>
          <p:cNvCxnSpPr>
            <a:stCxn id="21" idx="3"/>
          </p:cNvCxnSpPr>
          <p:nvPr/>
        </p:nvCxnSpPr>
        <p:spPr>
          <a:xfrm flipH="1">
            <a:off x="8163426" y="3132592"/>
            <a:ext cx="1048490" cy="13740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gyenes összekötő 26">
            <a:extLst>
              <a:ext uri="{FF2B5EF4-FFF2-40B4-BE49-F238E27FC236}">
                <a16:creationId xmlns:a16="http://schemas.microsoft.com/office/drawing/2014/main" id="{B0765303-EAF7-114E-CC94-D7AB3C9D0170}"/>
              </a:ext>
            </a:extLst>
          </p:cNvPr>
          <p:cNvCxnSpPr>
            <a:stCxn id="22" idx="0"/>
          </p:cNvCxnSpPr>
          <p:nvPr/>
        </p:nvCxnSpPr>
        <p:spPr>
          <a:xfrm flipV="1">
            <a:off x="10176602" y="1839412"/>
            <a:ext cx="0" cy="148094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gyenes összekötő 27">
            <a:extLst>
              <a:ext uri="{FF2B5EF4-FFF2-40B4-BE49-F238E27FC236}">
                <a16:creationId xmlns:a16="http://schemas.microsoft.com/office/drawing/2014/main" id="{C6A0FF42-00B9-31F3-D4C8-CE8F7133A8C2}"/>
              </a:ext>
            </a:extLst>
          </p:cNvPr>
          <p:cNvCxnSpPr>
            <a:stCxn id="23" idx="5"/>
          </p:cNvCxnSpPr>
          <p:nvPr/>
        </p:nvCxnSpPr>
        <p:spPr>
          <a:xfrm>
            <a:off x="11139282" y="3773538"/>
            <a:ext cx="399002" cy="34804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7A672B39-AAE4-46AD-95F8-2157572379BD}"/>
              </a:ext>
            </a:extLst>
          </p:cNvPr>
          <p:cNvSpPr txBox="1"/>
          <p:nvPr/>
        </p:nvSpPr>
        <p:spPr>
          <a:xfrm>
            <a:off x="7202580" y="4394565"/>
            <a:ext cx="8402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SZÜRKE</a:t>
            </a:r>
          </a:p>
        </p:txBody>
      </p:sp>
      <p:sp>
        <p:nvSpPr>
          <p:cNvPr id="30" name="Szövegdoboz 29">
            <a:extLst>
              <a:ext uri="{FF2B5EF4-FFF2-40B4-BE49-F238E27FC236}">
                <a16:creationId xmlns:a16="http://schemas.microsoft.com/office/drawing/2014/main" id="{CD826CE3-DDDE-7CD9-DAD3-0BA38D9D1261}"/>
              </a:ext>
            </a:extLst>
          </p:cNvPr>
          <p:cNvSpPr txBox="1"/>
          <p:nvPr/>
        </p:nvSpPr>
        <p:spPr>
          <a:xfrm>
            <a:off x="4639347" y="1705693"/>
            <a:ext cx="21125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VALAMENNYIRE FEHÉR</a:t>
            </a:r>
          </a:p>
        </p:txBody>
      </p:sp>
      <p:sp>
        <p:nvSpPr>
          <p:cNvPr id="31" name="Szövegdoboz 30">
            <a:extLst>
              <a:ext uri="{FF2B5EF4-FFF2-40B4-BE49-F238E27FC236}">
                <a16:creationId xmlns:a16="http://schemas.microsoft.com/office/drawing/2014/main" id="{C68B0C86-464E-7CBC-C31E-8EDE78687F8F}"/>
              </a:ext>
            </a:extLst>
          </p:cNvPr>
          <p:cNvSpPr txBox="1"/>
          <p:nvPr/>
        </p:nvSpPr>
        <p:spPr>
          <a:xfrm>
            <a:off x="9847483" y="980263"/>
            <a:ext cx="73609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FEHÉR</a:t>
            </a:r>
          </a:p>
        </p:txBody>
      </p:sp>
      <p:sp>
        <p:nvSpPr>
          <p:cNvPr id="32" name="Szövegdoboz 31">
            <a:extLst>
              <a:ext uri="{FF2B5EF4-FFF2-40B4-BE49-F238E27FC236}">
                <a16:creationId xmlns:a16="http://schemas.microsoft.com/office/drawing/2014/main" id="{C55858CB-CE0D-482C-5405-3E4A98AAACC3}"/>
              </a:ext>
            </a:extLst>
          </p:cNvPr>
          <p:cNvSpPr txBox="1"/>
          <p:nvPr/>
        </p:nvSpPr>
        <p:spPr>
          <a:xfrm>
            <a:off x="9637031" y="1559639"/>
            <a:ext cx="8002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FEKETE</a:t>
            </a:r>
          </a:p>
        </p:txBody>
      </p:sp>
      <p:sp>
        <p:nvSpPr>
          <p:cNvPr id="33" name="Szövegdoboz 32">
            <a:extLst>
              <a:ext uri="{FF2B5EF4-FFF2-40B4-BE49-F238E27FC236}">
                <a16:creationId xmlns:a16="http://schemas.microsoft.com/office/drawing/2014/main" id="{D447A2C9-ED68-D403-E859-DF8ECD53E8EE}"/>
              </a:ext>
            </a:extLst>
          </p:cNvPr>
          <p:cNvSpPr txBox="1"/>
          <p:nvPr/>
        </p:nvSpPr>
        <p:spPr>
          <a:xfrm>
            <a:off x="11139282" y="4124357"/>
            <a:ext cx="7360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SÖTÉT</a:t>
            </a:r>
          </a:p>
        </p:txBody>
      </p:sp>
    </p:spTree>
    <p:extLst>
      <p:ext uri="{BB962C8B-B14F-4D97-AF65-F5344CB8AC3E}">
        <p14:creationId xmlns:p14="http://schemas.microsoft.com/office/powerpoint/2010/main" val="2656048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297F398A-BB42-EDDB-E98E-79ACF1F60B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665" y="0"/>
            <a:ext cx="8093291" cy="68580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3175" cap="sq">
            <a:solidFill>
              <a:schemeClr val="bg1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6528689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llipszis 18">
            <a:extLst>
              <a:ext uri="{FF2B5EF4-FFF2-40B4-BE49-F238E27FC236}">
                <a16:creationId xmlns:a16="http://schemas.microsoft.com/office/drawing/2014/main" id="{9F42426F-43F3-9BC5-65F4-FB98D4583ED8}"/>
              </a:ext>
            </a:extLst>
          </p:cNvPr>
          <p:cNvSpPr>
            <a:spLocks noChangeAspect="1"/>
          </p:cNvSpPr>
          <p:nvPr/>
        </p:nvSpPr>
        <p:spPr>
          <a:xfrm>
            <a:off x="1154406" y="2050556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1</a:t>
            </a:r>
          </a:p>
        </p:txBody>
      </p:sp>
      <p:sp>
        <p:nvSpPr>
          <p:cNvPr id="116" name="Szövegdoboz 115">
            <a:extLst>
              <a:ext uri="{FF2B5EF4-FFF2-40B4-BE49-F238E27FC236}">
                <a16:creationId xmlns:a16="http://schemas.microsoft.com/office/drawing/2014/main" id="{98253BE4-601E-3D7F-0634-F11B193E8B76}"/>
              </a:ext>
            </a:extLst>
          </p:cNvPr>
          <p:cNvSpPr txBox="1"/>
          <p:nvPr/>
        </p:nvSpPr>
        <p:spPr>
          <a:xfrm>
            <a:off x="1563500" y="3975803"/>
            <a:ext cx="12137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POPULÁCIÓ</a:t>
            </a:r>
            <a:endParaRPr lang="hu-HU" sz="1400" i="1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</p:txBody>
      </p:sp>
      <p:sp>
        <p:nvSpPr>
          <p:cNvPr id="17" name="Ellipszis 16">
            <a:extLst>
              <a:ext uri="{FF2B5EF4-FFF2-40B4-BE49-F238E27FC236}">
                <a16:creationId xmlns:a16="http://schemas.microsoft.com/office/drawing/2014/main" id="{E598E0C8-7CFD-71C2-9F6D-058AAB4470FF}"/>
              </a:ext>
            </a:extLst>
          </p:cNvPr>
          <p:cNvSpPr>
            <a:spLocks noChangeAspect="1"/>
          </p:cNvSpPr>
          <p:nvPr/>
        </p:nvSpPr>
        <p:spPr>
          <a:xfrm>
            <a:off x="1900066" y="1983422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2</a:t>
            </a:r>
          </a:p>
        </p:txBody>
      </p:sp>
      <p:sp>
        <p:nvSpPr>
          <p:cNvPr id="18" name="Ellipszis 17">
            <a:extLst>
              <a:ext uri="{FF2B5EF4-FFF2-40B4-BE49-F238E27FC236}">
                <a16:creationId xmlns:a16="http://schemas.microsoft.com/office/drawing/2014/main" id="{C2011496-67F0-E571-7822-F90830DF83D2}"/>
              </a:ext>
            </a:extLst>
          </p:cNvPr>
          <p:cNvSpPr>
            <a:spLocks noChangeAspect="1"/>
          </p:cNvSpPr>
          <p:nvPr/>
        </p:nvSpPr>
        <p:spPr>
          <a:xfrm>
            <a:off x="1607154" y="2944955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n</a:t>
            </a:r>
          </a:p>
        </p:txBody>
      </p:sp>
      <p:sp>
        <p:nvSpPr>
          <p:cNvPr id="24" name="Ellipszis 23">
            <a:extLst>
              <a:ext uri="{FF2B5EF4-FFF2-40B4-BE49-F238E27FC236}">
                <a16:creationId xmlns:a16="http://schemas.microsoft.com/office/drawing/2014/main" id="{0C02F83D-864C-E71D-EB6F-A05CA2CE299D}"/>
              </a:ext>
            </a:extLst>
          </p:cNvPr>
          <p:cNvSpPr>
            <a:spLocks noChangeAspect="1"/>
          </p:cNvSpPr>
          <p:nvPr/>
        </p:nvSpPr>
        <p:spPr>
          <a:xfrm>
            <a:off x="2830806" y="2178238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3</a:t>
            </a:r>
          </a:p>
        </p:txBody>
      </p:sp>
      <p:sp>
        <p:nvSpPr>
          <p:cNvPr id="25" name="Téglalap 24">
            <a:extLst>
              <a:ext uri="{FF2B5EF4-FFF2-40B4-BE49-F238E27FC236}">
                <a16:creationId xmlns:a16="http://schemas.microsoft.com/office/drawing/2014/main" id="{8D15DF99-5990-8D44-A55C-CE39C6CDF5A2}"/>
              </a:ext>
            </a:extLst>
          </p:cNvPr>
          <p:cNvSpPr/>
          <p:nvPr/>
        </p:nvSpPr>
        <p:spPr>
          <a:xfrm>
            <a:off x="883333" y="1690688"/>
            <a:ext cx="2827276" cy="2112686"/>
          </a:xfrm>
          <a:prstGeom prst="rect">
            <a:avLst/>
          </a:prstGeom>
          <a:noFill/>
          <a:ln>
            <a:solidFill>
              <a:srgbClr val="2FFF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6" name="Ellipszis 25">
            <a:extLst>
              <a:ext uri="{FF2B5EF4-FFF2-40B4-BE49-F238E27FC236}">
                <a16:creationId xmlns:a16="http://schemas.microsoft.com/office/drawing/2014/main" id="{11635669-606C-1B54-28E8-A782FDD99939}"/>
              </a:ext>
            </a:extLst>
          </p:cNvPr>
          <p:cNvSpPr>
            <a:spLocks noChangeAspect="1"/>
          </p:cNvSpPr>
          <p:nvPr/>
        </p:nvSpPr>
        <p:spPr>
          <a:xfrm>
            <a:off x="4778279" y="3106899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1</a:t>
            </a:r>
          </a:p>
        </p:txBody>
      </p:sp>
      <p:sp>
        <p:nvSpPr>
          <p:cNvPr id="27" name="Szövegdoboz 26">
            <a:extLst>
              <a:ext uri="{FF2B5EF4-FFF2-40B4-BE49-F238E27FC236}">
                <a16:creationId xmlns:a16="http://schemas.microsoft.com/office/drawing/2014/main" id="{A8520A15-AA09-8CE3-940B-1E5DD5B689FD}"/>
              </a:ext>
            </a:extLst>
          </p:cNvPr>
          <p:cNvSpPr txBox="1"/>
          <p:nvPr/>
        </p:nvSpPr>
        <p:spPr>
          <a:xfrm>
            <a:off x="5078627" y="5039490"/>
            <a:ext cx="18415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FITNESZ ÉRTÉKELÉS</a:t>
            </a:r>
            <a:endParaRPr lang="hu-HU" sz="1400" i="1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</p:txBody>
      </p:sp>
      <p:sp>
        <p:nvSpPr>
          <p:cNvPr id="29" name="Ellipszis 28">
            <a:extLst>
              <a:ext uri="{FF2B5EF4-FFF2-40B4-BE49-F238E27FC236}">
                <a16:creationId xmlns:a16="http://schemas.microsoft.com/office/drawing/2014/main" id="{B04C4BB9-B74F-F9D0-3F8B-3542A66D3A8E}"/>
              </a:ext>
            </a:extLst>
          </p:cNvPr>
          <p:cNvSpPr>
            <a:spLocks noChangeAspect="1"/>
          </p:cNvSpPr>
          <p:nvPr/>
        </p:nvSpPr>
        <p:spPr>
          <a:xfrm>
            <a:off x="6020030" y="3017821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2</a:t>
            </a:r>
          </a:p>
        </p:txBody>
      </p:sp>
      <p:sp>
        <p:nvSpPr>
          <p:cNvPr id="30" name="Ellipszis 29">
            <a:extLst>
              <a:ext uri="{FF2B5EF4-FFF2-40B4-BE49-F238E27FC236}">
                <a16:creationId xmlns:a16="http://schemas.microsoft.com/office/drawing/2014/main" id="{5D131B03-8897-A2C3-796B-9A8475C13F3A}"/>
              </a:ext>
            </a:extLst>
          </p:cNvPr>
          <p:cNvSpPr>
            <a:spLocks noChangeAspect="1"/>
          </p:cNvSpPr>
          <p:nvPr/>
        </p:nvSpPr>
        <p:spPr>
          <a:xfrm>
            <a:off x="6096000" y="4213307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n</a:t>
            </a:r>
          </a:p>
        </p:txBody>
      </p:sp>
      <p:sp>
        <p:nvSpPr>
          <p:cNvPr id="32" name="Ellipszis 31">
            <a:extLst>
              <a:ext uri="{FF2B5EF4-FFF2-40B4-BE49-F238E27FC236}">
                <a16:creationId xmlns:a16="http://schemas.microsoft.com/office/drawing/2014/main" id="{3D8DBD09-8CA4-1636-4BCF-D1C8D085486B}"/>
              </a:ext>
            </a:extLst>
          </p:cNvPr>
          <p:cNvSpPr>
            <a:spLocks noChangeAspect="1"/>
          </p:cNvSpPr>
          <p:nvPr/>
        </p:nvSpPr>
        <p:spPr>
          <a:xfrm>
            <a:off x="4630347" y="4213306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3</a:t>
            </a:r>
          </a:p>
        </p:txBody>
      </p:sp>
      <p:sp>
        <p:nvSpPr>
          <p:cNvPr id="33" name="Téglalap 32">
            <a:extLst>
              <a:ext uri="{FF2B5EF4-FFF2-40B4-BE49-F238E27FC236}">
                <a16:creationId xmlns:a16="http://schemas.microsoft.com/office/drawing/2014/main" id="{C8F27F3C-BEF7-99A3-79FC-97FA846E1618}"/>
              </a:ext>
            </a:extLst>
          </p:cNvPr>
          <p:cNvSpPr/>
          <p:nvPr/>
        </p:nvSpPr>
        <p:spPr>
          <a:xfrm>
            <a:off x="4507206" y="2747031"/>
            <a:ext cx="2827276" cy="2112686"/>
          </a:xfrm>
          <a:prstGeom prst="rect">
            <a:avLst/>
          </a:prstGeom>
          <a:noFill/>
          <a:ln>
            <a:solidFill>
              <a:srgbClr val="2FFF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6" name="Lekerekített téglalap feliratnak 35">
            <a:extLst>
              <a:ext uri="{FF2B5EF4-FFF2-40B4-BE49-F238E27FC236}">
                <a16:creationId xmlns:a16="http://schemas.microsoft.com/office/drawing/2014/main" id="{932B001C-970A-8013-7101-1FF3A0FF34EE}"/>
              </a:ext>
            </a:extLst>
          </p:cNvPr>
          <p:cNvSpPr/>
          <p:nvPr/>
        </p:nvSpPr>
        <p:spPr>
          <a:xfrm>
            <a:off x="4727342" y="2477420"/>
            <a:ext cx="1235330" cy="562345"/>
          </a:xfrm>
          <a:prstGeom prst="wedgeRoundRectCallout">
            <a:avLst/>
          </a:prstGeom>
          <a:gradFill flip="none" rotWithShape="1">
            <a:gsLst>
              <a:gs pos="39000">
                <a:srgbClr val="224D4A">
                  <a:alpha val="85375"/>
                </a:srgbClr>
              </a:gs>
              <a:gs pos="100000">
                <a:schemeClr val="accent4"/>
              </a:gs>
            </a:gsLst>
            <a:lin ang="2700000" scaled="1"/>
            <a:tileRect/>
          </a:gradFill>
          <a:ln>
            <a:solidFill>
              <a:srgbClr val="2FFF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venir Next Ultra Light" panose="020B0203020202020204" pitchFamily="34" charset="0"/>
              </a:rPr>
              <a:t>35</a:t>
            </a:r>
          </a:p>
        </p:txBody>
      </p:sp>
      <p:sp>
        <p:nvSpPr>
          <p:cNvPr id="38" name="Lekerekített téglalap feliratnak 37">
            <a:extLst>
              <a:ext uri="{FF2B5EF4-FFF2-40B4-BE49-F238E27FC236}">
                <a16:creationId xmlns:a16="http://schemas.microsoft.com/office/drawing/2014/main" id="{CAF00E08-BF33-109E-98D5-2A191323AB92}"/>
              </a:ext>
            </a:extLst>
          </p:cNvPr>
          <p:cNvSpPr/>
          <p:nvPr/>
        </p:nvSpPr>
        <p:spPr>
          <a:xfrm>
            <a:off x="6229330" y="2379803"/>
            <a:ext cx="1235330" cy="562345"/>
          </a:xfrm>
          <a:prstGeom prst="wedgeRoundRectCallout">
            <a:avLst/>
          </a:prstGeom>
          <a:gradFill flip="none" rotWithShape="1">
            <a:gsLst>
              <a:gs pos="39000">
                <a:srgbClr val="224D4A">
                  <a:alpha val="85375"/>
                </a:srgbClr>
              </a:gs>
              <a:gs pos="100000">
                <a:schemeClr val="accent4"/>
              </a:gs>
            </a:gsLst>
            <a:lin ang="2700000" scaled="1"/>
            <a:tileRect/>
          </a:gradFill>
          <a:ln>
            <a:solidFill>
              <a:srgbClr val="2FFF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venir Next Ultra Light" panose="020B0203020202020204" pitchFamily="34" charset="0"/>
              </a:rPr>
              <a:t>10</a:t>
            </a:r>
          </a:p>
        </p:txBody>
      </p:sp>
      <p:sp>
        <p:nvSpPr>
          <p:cNvPr id="39" name="Lekerekített téglalap feliratnak 38">
            <a:extLst>
              <a:ext uri="{FF2B5EF4-FFF2-40B4-BE49-F238E27FC236}">
                <a16:creationId xmlns:a16="http://schemas.microsoft.com/office/drawing/2014/main" id="{35E59C40-61F2-A5A2-373D-ACB55C6EBDC5}"/>
              </a:ext>
            </a:extLst>
          </p:cNvPr>
          <p:cNvSpPr/>
          <p:nvPr/>
        </p:nvSpPr>
        <p:spPr>
          <a:xfrm>
            <a:off x="4770914" y="3619486"/>
            <a:ext cx="1235330" cy="562345"/>
          </a:xfrm>
          <a:prstGeom prst="wedgeRoundRectCallout">
            <a:avLst/>
          </a:prstGeom>
          <a:gradFill flip="none" rotWithShape="1">
            <a:gsLst>
              <a:gs pos="39000">
                <a:srgbClr val="224D4A">
                  <a:alpha val="85375"/>
                </a:srgbClr>
              </a:gs>
              <a:gs pos="100000">
                <a:schemeClr val="accent4"/>
              </a:gs>
            </a:gsLst>
            <a:lin ang="2700000" scaled="1"/>
            <a:tileRect/>
          </a:gradFill>
          <a:ln>
            <a:solidFill>
              <a:srgbClr val="2FFF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venir Next Ultra Light" panose="020B0203020202020204" pitchFamily="34" charset="0"/>
              </a:rPr>
              <a:t>15</a:t>
            </a:r>
          </a:p>
        </p:txBody>
      </p:sp>
      <p:sp>
        <p:nvSpPr>
          <p:cNvPr id="41" name="Lekerekített téglalap feliratnak 40">
            <a:extLst>
              <a:ext uri="{FF2B5EF4-FFF2-40B4-BE49-F238E27FC236}">
                <a16:creationId xmlns:a16="http://schemas.microsoft.com/office/drawing/2014/main" id="{F260C8F1-EA76-1AA5-47BF-68D11A002562}"/>
              </a:ext>
            </a:extLst>
          </p:cNvPr>
          <p:cNvSpPr/>
          <p:nvPr/>
        </p:nvSpPr>
        <p:spPr>
          <a:xfrm>
            <a:off x="6229330" y="3606217"/>
            <a:ext cx="1235330" cy="562345"/>
          </a:xfrm>
          <a:prstGeom prst="wedgeRoundRectCallout">
            <a:avLst/>
          </a:prstGeom>
          <a:gradFill flip="none" rotWithShape="1">
            <a:gsLst>
              <a:gs pos="39000">
                <a:srgbClr val="224D4A">
                  <a:alpha val="85375"/>
                </a:srgbClr>
              </a:gs>
              <a:gs pos="100000">
                <a:schemeClr val="accent4"/>
              </a:gs>
            </a:gsLst>
            <a:lin ang="2700000" scaled="1"/>
            <a:tileRect/>
          </a:gradFill>
          <a:ln>
            <a:solidFill>
              <a:srgbClr val="2FFF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venir Next Ultra Light" panose="020B0203020202020204" pitchFamily="34" charset="0"/>
              </a:rPr>
              <a:t>24</a:t>
            </a:r>
          </a:p>
        </p:txBody>
      </p:sp>
      <p:sp>
        <p:nvSpPr>
          <p:cNvPr id="42" name="Ellipszis 41">
            <a:extLst>
              <a:ext uri="{FF2B5EF4-FFF2-40B4-BE49-F238E27FC236}">
                <a16:creationId xmlns:a16="http://schemas.microsoft.com/office/drawing/2014/main" id="{A8257BE7-1C84-B659-ECFF-5E7A849C275F}"/>
              </a:ext>
            </a:extLst>
          </p:cNvPr>
          <p:cNvSpPr>
            <a:spLocks noChangeAspect="1"/>
          </p:cNvSpPr>
          <p:nvPr/>
        </p:nvSpPr>
        <p:spPr>
          <a:xfrm>
            <a:off x="8533746" y="4068432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1</a:t>
            </a:r>
          </a:p>
        </p:txBody>
      </p:sp>
      <p:sp>
        <p:nvSpPr>
          <p:cNvPr id="44" name="Szövegdoboz 43">
            <a:extLst>
              <a:ext uri="{FF2B5EF4-FFF2-40B4-BE49-F238E27FC236}">
                <a16:creationId xmlns:a16="http://schemas.microsoft.com/office/drawing/2014/main" id="{436ED697-3935-87CA-3187-223EB3D3064F}"/>
              </a:ext>
            </a:extLst>
          </p:cNvPr>
          <p:cNvSpPr txBox="1"/>
          <p:nvPr/>
        </p:nvSpPr>
        <p:spPr>
          <a:xfrm>
            <a:off x="9184283" y="5979700"/>
            <a:ext cx="11213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SZELEKCIÓ</a:t>
            </a:r>
            <a:endParaRPr lang="hu-HU" sz="1400" i="1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</p:txBody>
      </p:sp>
      <p:sp>
        <p:nvSpPr>
          <p:cNvPr id="45" name="Ellipszis 44">
            <a:extLst>
              <a:ext uri="{FF2B5EF4-FFF2-40B4-BE49-F238E27FC236}">
                <a16:creationId xmlns:a16="http://schemas.microsoft.com/office/drawing/2014/main" id="{A0D1B3D9-5005-8083-4333-C2963A9CE968}"/>
              </a:ext>
            </a:extLst>
          </p:cNvPr>
          <p:cNvSpPr>
            <a:spLocks noChangeAspect="1"/>
          </p:cNvSpPr>
          <p:nvPr/>
        </p:nvSpPr>
        <p:spPr>
          <a:xfrm>
            <a:off x="9775497" y="3979354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2</a:t>
            </a:r>
          </a:p>
        </p:txBody>
      </p:sp>
      <p:sp>
        <p:nvSpPr>
          <p:cNvPr id="47" name="Ellipszis 46">
            <a:extLst>
              <a:ext uri="{FF2B5EF4-FFF2-40B4-BE49-F238E27FC236}">
                <a16:creationId xmlns:a16="http://schemas.microsoft.com/office/drawing/2014/main" id="{85FDD19B-627A-3E28-7DAA-D60EC0DA4B36}"/>
              </a:ext>
            </a:extLst>
          </p:cNvPr>
          <p:cNvSpPr>
            <a:spLocks noChangeAspect="1"/>
          </p:cNvSpPr>
          <p:nvPr/>
        </p:nvSpPr>
        <p:spPr>
          <a:xfrm>
            <a:off x="9851467" y="5174840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n</a:t>
            </a:r>
          </a:p>
        </p:txBody>
      </p:sp>
      <p:sp>
        <p:nvSpPr>
          <p:cNvPr id="48" name="Ellipszis 47">
            <a:extLst>
              <a:ext uri="{FF2B5EF4-FFF2-40B4-BE49-F238E27FC236}">
                <a16:creationId xmlns:a16="http://schemas.microsoft.com/office/drawing/2014/main" id="{3B3D0834-D4A4-124F-F85C-57F502951491}"/>
              </a:ext>
            </a:extLst>
          </p:cNvPr>
          <p:cNvSpPr>
            <a:spLocks noChangeAspect="1"/>
          </p:cNvSpPr>
          <p:nvPr/>
        </p:nvSpPr>
        <p:spPr>
          <a:xfrm>
            <a:off x="8385814" y="5174839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3</a:t>
            </a:r>
          </a:p>
        </p:txBody>
      </p:sp>
      <p:sp>
        <p:nvSpPr>
          <p:cNvPr id="50" name="Téglalap 49">
            <a:extLst>
              <a:ext uri="{FF2B5EF4-FFF2-40B4-BE49-F238E27FC236}">
                <a16:creationId xmlns:a16="http://schemas.microsoft.com/office/drawing/2014/main" id="{90B558A0-270B-613C-D2CE-D07613A00B5B}"/>
              </a:ext>
            </a:extLst>
          </p:cNvPr>
          <p:cNvSpPr/>
          <p:nvPr/>
        </p:nvSpPr>
        <p:spPr>
          <a:xfrm>
            <a:off x="8262673" y="3708564"/>
            <a:ext cx="2827276" cy="2112686"/>
          </a:xfrm>
          <a:prstGeom prst="rect">
            <a:avLst/>
          </a:prstGeom>
          <a:noFill/>
          <a:ln>
            <a:solidFill>
              <a:srgbClr val="2FFF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1" name="Lekerekített téglalap feliratnak 50">
            <a:extLst>
              <a:ext uri="{FF2B5EF4-FFF2-40B4-BE49-F238E27FC236}">
                <a16:creationId xmlns:a16="http://schemas.microsoft.com/office/drawing/2014/main" id="{EF479208-688D-4F52-3C79-E547284AE295}"/>
              </a:ext>
            </a:extLst>
          </p:cNvPr>
          <p:cNvSpPr/>
          <p:nvPr/>
        </p:nvSpPr>
        <p:spPr>
          <a:xfrm>
            <a:off x="8482809" y="3438953"/>
            <a:ext cx="1235330" cy="562345"/>
          </a:xfrm>
          <a:prstGeom prst="wedgeRoundRectCallout">
            <a:avLst/>
          </a:prstGeom>
          <a:gradFill flip="none" rotWithShape="1">
            <a:gsLst>
              <a:gs pos="39000">
                <a:srgbClr val="224D4A">
                  <a:alpha val="85375"/>
                </a:srgbClr>
              </a:gs>
              <a:gs pos="100000">
                <a:schemeClr val="accent4"/>
              </a:gs>
            </a:gsLst>
            <a:lin ang="27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venir Next Ultra Light" panose="020B0203020202020204" pitchFamily="34" charset="0"/>
              </a:rPr>
              <a:t>35</a:t>
            </a:r>
          </a:p>
        </p:txBody>
      </p:sp>
      <p:sp>
        <p:nvSpPr>
          <p:cNvPr id="53" name="Lekerekített téglalap feliratnak 52">
            <a:extLst>
              <a:ext uri="{FF2B5EF4-FFF2-40B4-BE49-F238E27FC236}">
                <a16:creationId xmlns:a16="http://schemas.microsoft.com/office/drawing/2014/main" id="{DBC5524F-10E6-CC19-985B-CDEB1EE2E95E}"/>
              </a:ext>
            </a:extLst>
          </p:cNvPr>
          <p:cNvSpPr/>
          <p:nvPr/>
        </p:nvSpPr>
        <p:spPr>
          <a:xfrm>
            <a:off x="9984797" y="3341336"/>
            <a:ext cx="1235330" cy="562345"/>
          </a:xfrm>
          <a:prstGeom prst="wedgeRoundRectCallout">
            <a:avLst/>
          </a:prstGeom>
          <a:gradFill flip="none" rotWithShape="1">
            <a:gsLst>
              <a:gs pos="39000">
                <a:srgbClr val="224D4A">
                  <a:alpha val="85375"/>
                </a:srgbClr>
              </a:gs>
              <a:gs pos="100000">
                <a:schemeClr val="accent4"/>
              </a:gs>
            </a:gsLst>
            <a:lin ang="2700000" scaled="1"/>
            <a:tileRect/>
          </a:gradFill>
          <a:ln>
            <a:solidFill>
              <a:srgbClr val="2FFF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venir Next Ultra Light" panose="020B0203020202020204" pitchFamily="34" charset="0"/>
              </a:rPr>
              <a:t>10</a:t>
            </a:r>
          </a:p>
        </p:txBody>
      </p:sp>
      <p:sp>
        <p:nvSpPr>
          <p:cNvPr id="54" name="Lekerekített téglalap feliratnak 53">
            <a:extLst>
              <a:ext uri="{FF2B5EF4-FFF2-40B4-BE49-F238E27FC236}">
                <a16:creationId xmlns:a16="http://schemas.microsoft.com/office/drawing/2014/main" id="{11C96445-9FFE-A7B0-FE59-44871D5A1252}"/>
              </a:ext>
            </a:extLst>
          </p:cNvPr>
          <p:cNvSpPr/>
          <p:nvPr/>
        </p:nvSpPr>
        <p:spPr>
          <a:xfrm>
            <a:off x="8526381" y="4581019"/>
            <a:ext cx="1235330" cy="562345"/>
          </a:xfrm>
          <a:prstGeom prst="wedgeRoundRectCallout">
            <a:avLst/>
          </a:prstGeom>
          <a:gradFill flip="none" rotWithShape="1">
            <a:gsLst>
              <a:gs pos="39000">
                <a:srgbClr val="224D4A">
                  <a:alpha val="85375"/>
                </a:srgbClr>
              </a:gs>
              <a:gs pos="100000">
                <a:schemeClr val="accent4"/>
              </a:gs>
            </a:gsLst>
            <a:lin ang="2700000" scaled="1"/>
            <a:tileRect/>
          </a:gradFill>
          <a:ln>
            <a:solidFill>
              <a:srgbClr val="2FFF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venir Next Ultra Light" panose="020B0203020202020204" pitchFamily="34" charset="0"/>
              </a:rPr>
              <a:t>15</a:t>
            </a:r>
          </a:p>
        </p:txBody>
      </p:sp>
      <p:sp>
        <p:nvSpPr>
          <p:cNvPr id="56" name="Lekerekített téglalap feliratnak 55">
            <a:extLst>
              <a:ext uri="{FF2B5EF4-FFF2-40B4-BE49-F238E27FC236}">
                <a16:creationId xmlns:a16="http://schemas.microsoft.com/office/drawing/2014/main" id="{A8BE4379-89AA-8BCF-0D17-B43A4BEE799D}"/>
              </a:ext>
            </a:extLst>
          </p:cNvPr>
          <p:cNvSpPr/>
          <p:nvPr/>
        </p:nvSpPr>
        <p:spPr>
          <a:xfrm>
            <a:off x="9984797" y="4567750"/>
            <a:ext cx="1235330" cy="562345"/>
          </a:xfrm>
          <a:prstGeom prst="wedgeRoundRectCallout">
            <a:avLst/>
          </a:prstGeom>
          <a:gradFill flip="none" rotWithShape="1">
            <a:gsLst>
              <a:gs pos="39000">
                <a:srgbClr val="224D4A">
                  <a:alpha val="85375"/>
                </a:srgbClr>
              </a:gs>
              <a:gs pos="100000">
                <a:schemeClr val="accent4"/>
              </a:gs>
            </a:gsLst>
            <a:lin ang="27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venir Next Ultra Light" panose="020B0203020202020204" pitchFamily="34" charset="0"/>
              </a:rPr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9373183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Ellipszis 41">
            <a:extLst>
              <a:ext uri="{FF2B5EF4-FFF2-40B4-BE49-F238E27FC236}">
                <a16:creationId xmlns:a16="http://schemas.microsoft.com/office/drawing/2014/main" id="{A8257BE7-1C84-B659-ECFF-5E7A849C275F}"/>
              </a:ext>
            </a:extLst>
          </p:cNvPr>
          <p:cNvSpPr>
            <a:spLocks noChangeAspect="1"/>
          </p:cNvSpPr>
          <p:nvPr/>
        </p:nvSpPr>
        <p:spPr>
          <a:xfrm>
            <a:off x="1109273" y="2610693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1</a:t>
            </a:r>
          </a:p>
        </p:txBody>
      </p:sp>
      <p:sp>
        <p:nvSpPr>
          <p:cNvPr id="44" name="Szövegdoboz 43">
            <a:extLst>
              <a:ext uri="{FF2B5EF4-FFF2-40B4-BE49-F238E27FC236}">
                <a16:creationId xmlns:a16="http://schemas.microsoft.com/office/drawing/2014/main" id="{436ED697-3935-87CA-3187-223EB3D3064F}"/>
              </a:ext>
            </a:extLst>
          </p:cNvPr>
          <p:cNvSpPr txBox="1"/>
          <p:nvPr/>
        </p:nvSpPr>
        <p:spPr>
          <a:xfrm>
            <a:off x="1759810" y="4521961"/>
            <a:ext cx="11213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SZELEKCIÓ</a:t>
            </a:r>
            <a:endParaRPr lang="hu-HU" sz="1400" i="1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</p:txBody>
      </p:sp>
      <p:sp>
        <p:nvSpPr>
          <p:cNvPr id="45" name="Ellipszis 44">
            <a:extLst>
              <a:ext uri="{FF2B5EF4-FFF2-40B4-BE49-F238E27FC236}">
                <a16:creationId xmlns:a16="http://schemas.microsoft.com/office/drawing/2014/main" id="{A0D1B3D9-5005-8083-4333-C2963A9CE968}"/>
              </a:ext>
            </a:extLst>
          </p:cNvPr>
          <p:cNvSpPr>
            <a:spLocks noChangeAspect="1"/>
          </p:cNvSpPr>
          <p:nvPr/>
        </p:nvSpPr>
        <p:spPr>
          <a:xfrm>
            <a:off x="2351024" y="2521615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2</a:t>
            </a:r>
          </a:p>
        </p:txBody>
      </p:sp>
      <p:sp>
        <p:nvSpPr>
          <p:cNvPr id="47" name="Ellipszis 46">
            <a:extLst>
              <a:ext uri="{FF2B5EF4-FFF2-40B4-BE49-F238E27FC236}">
                <a16:creationId xmlns:a16="http://schemas.microsoft.com/office/drawing/2014/main" id="{85FDD19B-627A-3E28-7DAA-D60EC0DA4B36}"/>
              </a:ext>
            </a:extLst>
          </p:cNvPr>
          <p:cNvSpPr>
            <a:spLocks noChangeAspect="1"/>
          </p:cNvSpPr>
          <p:nvPr/>
        </p:nvSpPr>
        <p:spPr>
          <a:xfrm>
            <a:off x="2426994" y="3717101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n</a:t>
            </a:r>
          </a:p>
        </p:txBody>
      </p:sp>
      <p:sp>
        <p:nvSpPr>
          <p:cNvPr id="48" name="Ellipszis 47">
            <a:extLst>
              <a:ext uri="{FF2B5EF4-FFF2-40B4-BE49-F238E27FC236}">
                <a16:creationId xmlns:a16="http://schemas.microsoft.com/office/drawing/2014/main" id="{3B3D0834-D4A4-124F-F85C-57F502951491}"/>
              </a:ext>
            </a:extLst>
          </p:cNvPr>
          <p:cNvSpPr>
            <a:spLocks noChangeAspect="1"/>
          </p:cNvSpPr>
          <p:nvPr/>
        </p:nvSpPr>
        <p:spPr>
          <a:xfrm>
            <a:off x="961341" y="3717100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3</a:t>
            </a:r>
          </a:p>
        </p:txBody>
      </p:sp>
      <p:sp>
        <p:nvSpPr>
          <p:cNvPr id="50" name="Téglalap 49">
            <a:extLst>
              <a:ext uri="{FF2B5EF4-FFF2-40B4-BE49-F238E27FC236}">
                <a16:creationId xmlns:a16="http://schemas.microsoft.com/office/drawing/2014/main" id="{90B558A0-270B-613C-D2CE-D07613A00B5B}"/>
              </a:ext>
            </a:extLst>
          </p:cNvPr>
          <p:cNvSpPr/>
          <p:nvPr/>
        </p:nvSpPr>
        <p:spPr>
          <a:xfrm>
            <a:off x="838200" y="2250825"/>
            <a:ext cx="2827276" cy="2112686"/>
          </a:xfrm>
          <a:prstGeom prst="rect">
            <a:avLst/>
          </a:prstGeom>
          <a:noFill/>
          <a:ln>
            <a:solidFill>
              <a:srgbClr val="2FFF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1" name="Lekerekített téglalap feliratnak 50">
            <a:extLst>
              <a:ext uri="{FF2B5EF4-FFF2-40B4-BE49-F238E27FC236}">
                <a16:creationId xmlns:a16="http://schemas.microsoft.com/office/drawing/2014/main" id="{EF479208-688D-4F52-3C79-E547284AE295}"/>
              </a:ext>
            </a:extLst>
          </p:cNvPr>
          <p:cNvSpPr/>
          <p:nvPr/>
        </p:nvSpPr>
        <p:spPr>
          <a:xfrm>
            <a:off x="1058336" y="1981214"/>
            <a:ext cx="1235330" cy="562345"/>
          </a:xfrm>
          <a:prstGeom prst="wedgeRoundRectCallout">
            <a:avLst/>
          </a:prstGeom>
          <a:gradFill flip="none" rotWithShape="1">
            <a:gsLst>
              <a:gs pos="39000">
                <a:srgbClr val="224D4A">
                  <a:alpha val="85375"/>
                </a:srgbClr>
              </a:gs>
              <a:gs pos="100000">
                <a:schemeClr val="accent4"/>
              </a:gs>
            </a:gsLst>
            <a:lin ang="27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venir Next Ultra Light" panose="020B0203020202020204" pitchFamily="34" charset="0"/>
              </a:rPr>
              <a:t>35</a:t>
            </a:r>
          </a:p>
        </p:txBody>
      </p:sp>
      <p:sp>
        <p:nvSpPr>
          <p:cNvPr id="53" name="Lekerekített téglalap feliratnak 52">
            <a:extLst>
              <a:ext uri="{FF2B5EF4-FFF2-40B4-BE49-F238E27FC236}">
                <a16:creationId xmlns:a16="http://schemas.microsoft.com/office/drawing/2014/main" id="{DBC5524F-10E6-CC19-985B-CDEB1EE2E95E}"/>
              </a:ext>
            </a:extLst>
          </p:cNvPr>
          <p:cNvSpPr/>
          <p:nvPr/>
        </p:nvSpPr>
        <p:spPr>
          <a:xfrm>
            <a:off x="2560324" y="1883597"/>
            <a:ext cx="1235330" cy="562345"/>
          </a:xfrm>
          <a:prstGeom prst="wedgeRoundRectCallout">
            <a:avLst/>
          </a:prstGeom>
          <a:gradFill flip="none" rotWithShape="1">
            <a:gsLst>
              <a:gs pos="39000">
                <a:srgbClr val="224D4A">
                  <a:alpha val="85375"/>
                </a:srgbClr>
              </a:gs>
              <a:gs pos="100000">
                <a:schemeClr val="accent4"/>
              </a:gs>
            </a:gsLst>
            <a:lin ang="2700000" scaled="1"/>
            <a:tileRect/>
          </a:gradFill>
          <a:ln>
            <a:solidFill>
              <a:srgbClr val="2FFF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venir Next Ultra Light" panose="020B0203020202020204" pitchFamily="34" charset="0"/>
              </a:rPr>
              <a:t>10</a:t>
            </a:r>
          </a:p>
        </p:txBody>
      </p:sp>
      <p:sp>
        <p:nvSpPr>
          <p:cNvPr id="54" name="Lekerekített téglalap feliratnak 53">
            <a:extLst>
              <a:ext uri="{FF2B5EF4-FFF2-40B4-BE49-F238E27FC236}">
                <a16:creationId xmlns:a16="http://schemas.microsoft.com/office/drawing/2014/main" id="{11C96445-9FFE-A7B0-FE59-44871D5A1252}"/>
              </a:ext>
            </a:extLst>
          </p:cNvPr>
          <p:cNvSpPr/>
          <p:nvPr/>
        </p:nvSpPr>
        <p:spPr>
          <a:xfrm>
            <a:off x="1101908" y="3123280"/>
            <a:ext cx="1235330" cy="562345"/>
          </a:xfrm>
          <a:prstGeom prst="wedgeRoundRectCallout">
            <a:avLst/>
          </a:prstGeom>
          <a:gradFill flip="none" rotWithShape="1">
            <a:gsLst>
              <a:gs pos="39000">
                <a:srgbClr val="224D4A">
                  <a:alpha val="85375"/>
                </a:srgbClr>
              </a:gs>
              <a:gs pos="100000">
                <a:schemeClr val="accent4"/>
              </a:gs>
            </a:gsLst>
            <a:lin ang="2700000" scaled="1"/>
            <a:tileRect/>
          </a:gradFill>
          <a:ln>
            <a:solidFill>
              <a:srgbClr val="2FFF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venir Next Ultra Light" panose="020B0203020202020204" pitchFamily="34" charset="0"/>
              </a:rPr>
              <a:t>15</a:t>
            </a:r>
          </a:p>
        </p:txBody>
      </p:sp>
      <p:sp>
        <p:nvSpPr>
          <p:cNvPr id="56" name="Lekerekített téglalap feliratnak 55">
            <a:extLst>
              <a:ext uri="{FF2B5EF4-FFF2-40B4-BE49-F238E27FC236}">
                <a16:creationId xmlns:a16="http://schemas.microsoft.com/office/drawing/2014/main" id="{A8BE4379-89AA-8BCF-0D17-B43A4BEE799D}"/>
              </a:ext>
            </a:extLst>
          </p:cNvPr>
          <p:cNvSpPr/>
          <p:nvPr/>
        </p:nvSpPr>
        <p:spPr>
          <a:xfrm>
            <a:off x="2560324" y="3110011"/>
            <a:ext cx="1235330" cy="562345"/>
          </a:xfrm>
          <a:prstGeom prst="wedgeRoundRectCallout">
            <a:avLst/>
          </a:prstGeom>
          <a:gradFill flip="none" rotWithShape="1">
            <a:gsLst>
              <a:gs pos="39000">
                <a:srgbClr val="224D4A">
                  <a:alpha val="85375"/>
                </a:srgbClr>
              </a:gs>
              <a:gs pos="100000">
                <a:schemeClr val="accent4"/>
              </a:gs>
            </a:gsLst>
            <a:lin ang="27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venir Next Ultra Light" panose="020B0203020202020204" pitchFamily="34" charset="0"/>
              </a:rPr>
              <a:t>24</a:t>
            </a:r>
          </a:p>
        </p:txBody>
      </p:sp>
      <p:sp>
        <p:nvSpPr>
          <p:cNvPr id="3" name="Ellipszis 2">
            <a:extLst>
              <a:ext uri="{FF2B5EF4-FFF2-40B4-BE49-F238E27FC236}">
                <a16:creationId xmlns:a16="http://schemas.microsoft.com/office/drawing/2014/main" id="{97468565-3BE3-0040-0660-4969E21B11FC}"/>
              </a:ext>
            </a:extLst>
          </p:cNvPr>
          <p:cNvSpPr>
            <a:spLocks noChangeAspect="1"/>
          </p:cNvSpPr>
          <p:nvPr/>
        </p:nvSpPr>
        <p:spPr>
          <a:xfrm>
            <a:off x="5714058" y="2150695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 err="1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endParaRPr lang="hu-HU" baseline="-25000" dirty="0">
              <a:solidFill>
                <a:schemeClr val="bg1"/>
              </a:solidFill>
              <a:latin typeface="Avenir Next Ultra Light" panose="020B0203020202020204" pitchFamily="34" charset="0"/>
            </a:endParaRPr>
          </a:p>
        </p:txBody>
      </p:sp>
      <p:sp>
        <p:nvSpPr>
          <p:cNvPr id="5" name="Lekerekített téglalap feliratnak 4">
            <a:extLst>
              <a:ext uri="{FF2B5EF4-FFF2-40B4-BE49-F238E27FC236}">
                <a16:creationId xmlns:a16="http://schemas.microsoft.com/office/drawing/2014/main" id="{071A8AED-476F-0C13-0EB9-7109C2EADD44}"/>
              </a:ext>
            </a:extLst>
          </p:cNvPr>
          <p:cNvSpPr/>
          <p:nvPr/>
        </p:nvSpPr>
        <p:spPr>
          <a:xfrm>
            <a:off x="5663121" y="1521216"/>
            <a:ext cx="1235330" cy="562345"/>
          </a:xfrm>
          <a:prstGeom prst="wedgeRoundRectCallout">
            <a:avLst/>
          </a:prstGeom>
          <a:gradFill flip="none" rotWithShape="1">
            <a:gsLst>
              <a:gs pos="39000">
                <a:srgbClr val="224D4A">
                  <a:alpha val="85375"/>
                </a:srgbClr>
              </a:gs>
              <a:gs pos="100000">
                <a:schemeClr val="accent4"/>
              </a:gs>
            </a:gsLst>
            <a:lin ang="27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venir Next Ultra Light" panose="020B0203020202020204" pitchFamily="34" charset="0"/>
              </a:rPr>
              <a:t>35</a:t>
            </a:r>
          </a:p>
        </p:txBody>
      </p:sp>
      <p:sp>
        <p:nvSpPr>
          <p:cNvPr id="6" name="Lekerekített téglalap feliratnak 5">
            <a:extLst>
              <a:ext uri="{FF2B5EF4-FFF2-40B4-BE49-F238E27FC236}">
                <a16:creationId xmlns:a16="http://schemas.microsoft.com/office/drawing/2014/main" id="{B4286328-2D85-3430-DF09-0230CB09E02A}"/>
              </a:ext>
            </a:extLst>
          </p:cNvPr>
          <p:cNvSpPr/>
          <p:nvPr/>
        </p:nvSpPr>
        <p:spPr>
          <a:xfrm>
            <a:off x="8620575" y="1505970"/>
            <a:ext cx="1235330" cy="562345"/>
          </a:xfrm>
          <a:prstGeom prst="wedgeRoundRectCallout">
            <a:avLst/>
          </a:prstGeom>
          <a:gradFill flip="none" rotWithShape="1">
            <a:gsLst>
              <a:gs pos="39000">
                <a:srgbClr val="224D4A">
                  <a:alpha val="85375"/>
                </a:srgbClr>
              </a:gs>
              <a:gs pos="100000">
                <a:schemeClr val="accent4"/>
              </a:gs>
            </a:gsLst>
            <a:lin ang="2700000" scaled="1"/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>
                <a:latin typeface="Avenir Next Ultra Light" panose="020B0203020202020204" pitchFamily="34" charset="0"/>
              </a:rPr>
              <a:t>24</a:t>
            </a: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9049ECA6-D332-4E16-850E-494F784C6DD6}"/>
              </a:ext>
            </a:extLst>
          </p:cNvPr>
          <p:cNvSpPr>
            <a:spLocks noChangeAspect="1"/>
          </p:cNvSpPr>
          <p:nvPr/>
        </p:nvSpPr>
        <p:spPr>
          <a:xfrm>
            <a:off x="4759080" y="3219639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rgbClr val="36FC79"/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G</a:t>
            </a:r>
            <a:r>
              <a:rPr lang="hu-HU" sz="1600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1</a:t>
            </a:r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F3AEF9BB-7DBE-7F41-2310-CC25971EDFAB}"/>
              </a:ext>
            </a:extLst>
          </p:cNvPr>
          <p:cNvSpPr>
            <a:spLocks noChangeAspect="1"/>
          </p:cNvSpPr>
          <p:nvPr/>
        </p:nvSpPr>
        <p:spPr>
          <a:xfrm>
            <a:off x="5714058" y="3219639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rgbClr val="36FC79"/>
              </a:gs>
            </a:gsLst>
            <a:lin ang="2700000" scaled="1"/>
            <a:tileRect/>
          </a:gra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G</a:t>
            </a:r>
            <a:r>
              <a:rPr lang="hu-HU" sz="1600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2</a:t>
            </a:r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9F7E75A1-717C-9333-A7B1-64DCF5E47D89}"/>
              </a:ext>
            </a:extLst>
          </p:cNvPr>
          <p:cNvSpPr>
            <a:spLocks noChangeAspect="1"/>
          </p:cNvSpPr>
          <p:nvPr/>
        </p:nvSpPr>
        <p:spPr>
          <a:xfrm>
            <a:off x="6672844" y="3209749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rgbClr val="36FC79"/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err="1">
                <a:solidFill>
                  <a:schemeClr val="bg1"/>
                </a:solidFill>
                <a:latin typeface="Avenir Next Ultra Light" panose="020B0203020202020204" pitchFamily="34" charset="0"/>
              </a:rPr>
              <a:t>G</a:t>
            </a:r>
            <a:r>
              <a:rPr lang="hu-HU" sz="1600" baseline="-25000" dirty="0" err="1">
                <a:solidFill>
                  <a:schemeClr val="bg1"/>
                </a:solidFill>
                <a:latin typeface="Avenir Next Ultra Light" panose="020B0203020202020204" pitchFamily="34" charset="0"/>
              </a:rPr>
              <a:t>n</a:t>
            </a:r>
            <a:endParaRPr lang="hu-HU" sz="1600" baseline="-25000" dirty="0">
              <a:solidFill>
                <a:schemeClr val="bg1"/>
              </a:solidFill>
              <a:latin typeface="Avenir Next Ultra Light" panose="020B0203020202020204" pitchFamily="34" charset="0"/>
            </a:endParaRPr>
          </a:p>
        </p:txBody>
      </p:sp>
      <p:cxnSp>
        <p:nvCxnSpPr>
          <p:cNvPr id="13" name="Egyenes összekötő nyíllal 12">
            <a:extLst>
              <a:ext uri="{FF2B5EF4-FFF2-40B4-BE49-F238E27FC236}">
                <a16:creationId xmlns:a16="http://schemas.microsoft.com/office/drawing/2014/main" id="{48FE952B-01CD-C8EC-B7E6-55108C3EDF68}"/>
              </a:ext>
            </a:extLst>
          </p:cNvPr>
          <p:cNvCxnSpPr>
            <a:cxnSpLocks/>
            <a:stCxn id="3" idx="4"/>
            <a:endCxn id="7" idx="0"/>
          </p:cNvCxnSpPr>
          <p:nvPr/>
        </p:nvCxnSpPr>
        <p:spPr>
          <a:xfrm flipH="1">
            <a:off x="5059429" y="2752360"/>
            <a:ext cx="954978" cy="46727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Egyenes összekötő nyíllal 15">
            <a:extLst>
              <a:ext uri="{FF2B5EF4-FFF2-40B4-BE49-F238E27FC236}">
                <a16:creationId xmlns:a16="http://schemas.microsoft.com/office/drawing/2014/main" id="{0F7A7001-D0D0-7BD4-561C-08A1F7AB34B9}"/>
              </a:ext>
            </a:extLst>
          </p:cNvPr>
          <p:cNvCxnSpPr>
            <a:cxnSpLocks/>
            <a:stCxn id="3" idx="4"/>
            <a:endCxn id="8" idx="0"/>
          </p:cNvCxnSpPr>
          <p:nvPr/>
        </p:nvCxnSpPr>
        <p:spPr>
          <a:xfrm>
            <a:off x="6014407" y="2752360"/>
            <a:ext cx="0" cy="46727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nyíllal 21">
            <a:extLst>
              <a:ext uri="{FF2B5EF4-FFF2-40B4-BE49-F238E27FC236}">
                <a16:creationId xmlns:a16="http://schemas.microsoft.com/office/drawing/2014/main" id="{2DAEA410-9917-EB7C-C517-C6EBC7EE5D94}"/>
              </a:ext>
            </a:extLst>
          </p:cNvPr>
          <p:cNvCxnSpPr>
            <a:cxnSpLocks/>
            <a:stCxn id="3" idx="4"/>
            <a:endCxn id="9" idx="0"/>
          </p:cNvCxnSpPr>
          <p:nvPr/>
        </p:nvCxnSpPr>
        <p:spPr>
          <a:xfrm>
            <a:off x="6014407" y="2752360"/>
            <a:ext cx="958786" cy="45738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Ellipszis 36">
            <a:extLst>
              <a:ext uri="{FF2B5EF4-FFF2-40B4-BE49-F238E27FC236}">
                <a16:creationId xmlns:a16="http://schemas.microsoft.com/office/drawing/2014/main" id="{3E8258A2-3E45-2DD4-CA84-ED2BFD3CBCEC}"/>
              </a:ext>
            </a:extLst>
          </p:cNvPr>
          <p:cNvSpPr>
            <a:spLocks noChangeAspect="1"/>
          </p:cNvSpPr>
          <p:nvPr/>
        </p:nvSpPr>
        <p:spPr>
          <a:xfrm>
            <a:off x="8586607" y="2142121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 err="1">
                <a:solidFill>
                  <a:schemeClr val="bg1"/>
                </a:solidFill>
                <a:latin typeface="Avenir Next Ultra Light" panose="020B0203020202020204" pitchFamily="34" charset="0"/>
              </a:rPr>
              <a:t>j</a:t>
            </a:r>
            <a:endParaRPr lang="hu-HU" baseline="-25000" dirty="0">
              <a:solidFill>
                <a:schemeClr val="bg1"/>
              </a:solidFill>
              <a:latin typeface="Avenir Next Ultra Light" panose="020B0203020202020204" pitchFamily="34" charset="0"/>
            </a:endParaRPr>
          </a:p>
        </p:txBody>
      </p:sp>
      <p:sp>
        <p:nvSpPr>
          <p:cNvPr id="40" name="Ellipszis 39">
            <a:extLst>
              <a:ext uri="{FF2B5EF4-FFF2-40B4-BE49-F238E27FC236}">
                <a16:creationId xmlns:a16="http://schemas.microsoft.com/office/drawing/2014/main" id="{6A906974-C6A7-AE2C-9788-CC33A812CE00}"/>
              </a:ext>
            </a:extLst>
          </p:cNvPr>
          <p:cNvSpPr>
            <a:spLocks noChangeAspect="1"/>
          </p:cNvSpPr>
          <p:nvPr/>
        </p:nvSpPr>
        <p:spPr>
          <a:xfrm>
            <a:off x="7631629" y="3211065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rgbClr val="36FC79"/>
              </a:gs>
            </a:gsLst>
            <a:lin ang="2700000" scaled="1"/>
            <a:tileRect/>
          </a:gra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G</a:t>
            </a:r>
            <a:r>
              <a:rPr lang="hu-HU" sz="1600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1</a:t>
            </a:r>
          </a:p>
        </p:txBody>
      </p:sp>
      <p:sp>
        <p:nvSpPr>
          <p:cNvPr id="43" name="Ellipszis 42">
            <a:extLst>
              <a:ext uri="{FF2B5EF4-FFF2-40B4-BE49-F238E27FC236}">
                <a16:creationId xmlns:a16="http://schemas.microsoft.com/office/drawing/2014/main" id="{4ABDA7E2-E919-A1CE-4BD7-D347177D2533}"/>
              </a:ext>
            </a:extLst>
          </p:cNvPr>
          <p:cNvSpPr>
            <a:spLocks noChangeAspect="1"/>
          </p:cNvSpPr>
          <p:nvPr/>
        </p:nvSpPr>
        <p:spPr>
          <a:xfrm>
            <a:off x="8586607" y="3211065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rgbClr val="36FC79"/>
              </a:gs>
            </a:gsLst>
            <a:lin ang="2700000" scaled="1"/>
            <a:tileRect/>
          </a:gradFill>
          <a:ln>
            <a:solidFill>
              <a:srgbClr val="FF000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G</a:t>
            </a:r>
            <a:r>
              <a:rPr lang="hu-HU" sz="1600" baseline="-25000" dirty="0">
                <a:solidFill>
                  <a:schemeClr val="bg1"/>
                </a:solidFill>
                <a:latin typeface="Avenir Next Ultra Light" panose="020B0203020202020204" pitchFamily="34" charset="0"/>
              </a:rPr>
              <a:t>2</a:t>
            </a:r>
          </a:p>
        </p:txBody>
      </p:sp>
      <p:sp>
        <p:nvSpPr>
          <p:cNvPr id="46" name="Ellipszis 45">
            <a:extLst>
              <a:ext uri="{FF2B5EF4-FFF2-40B4-BE49-F238E27FC236}">
                <a16:creationId xmlns:a16="http://schemas.microsoft.com/office/drawing/2014/main" id="{800C04B2-4E04-08C0-5C0D-FF0286090364}"/>
              </a:ext>
            </a:extLst>
          </p:cNvPr>
          <p:cNvSpPr>
            <a:spLocks noChangeAspect="1"/>
          </p:cNvSpPr>
          <p:nvPr/>
        </p:nvSpPr>
        <p:spPr>
          <a:xfrm>
            <a:off x="9545393" y="3201175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rgbClr val="36FC79"/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sz="1600" dirty="0" err="1">
                <a:solidFill>
                  <a:schemeClr val="bg1"/>
                </a:solidFill>
                <a:latin typeface="Avenir Next Ultra Light" panose="020B0203020202020204" pitchFamily="34" charset="0"/>
              </a:rPr>
              <a:t>G</a:t>
            </a:r>
            <a:r>
              <a:rPr lang="hu-HU" sz="1600" baseline="-25000" dirty="0" err="1">
                <a:solidFill>
                  <a:schemeClr val="bg1"/>
                </a:solidFill>
                <a:latin typeface="Avenir Next Ultra Light" panose="020B0203020202020204" pitchFamily="34" charset="0"/>
              </a:rPr>
              <a:t>n</a:t>
            </a:r>
            <a:endParaRPr lang="hu-HU" sz="1600" baseline="-25000" dirty="0">
              <a:solidFill>
                <a:schemeClr val="bg1"/>
              </a:solidFill>
              <a:latin typeface="Avenir Next Ultra Light" panose="020B0203020202020204" pitchFamily="34" charset="0"/>
            </a:endParaRPr>
          </a:p>
        </p:txBody>
      </p:sp>
      <p:cxnSp>
        <p:nvCxnSpPr>
          <p:cNvPr id="49" name="Egyenes összekötő nyíllal 48">
            <a:extLst>
              <a:ext uri="{FF2B5EF4-FFF2-40B4-BE49-F238E27FC236}">
                <a16:creationId xmlns:a16="http://schemas.microsoft.com/office/drawing/2014/main" id="{235A2011-29F1-13A8-AA40-9C60AE681E89}"/>
              </a:ext>
            </a:extLst>
          </p:cNvPr>
          <p:cNvCxnSpPr>
            <a:cxnSpLocks/>
            <a:stCxn id="37" idx="4"/>
            <a:endCxn id="40" idx="0"/>
          </p:cNvCxnSpPr>
          <p:nvPr/>
        </p:nvCxnSpPr>
        <p:spPr>
          <a:xfrm flipH="1">
            <a:off x="7931978" y="2743786"/>
            <a:ext cx="954978" cy="46727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Egyenes összekötő nyíllal 51">
            <a:extLst>
              <a:ext uri="{FF2B5EF4-FFF2-40B4-BE49-F238E27FC236}">
                <a16:creationId xmlns:a16="http://schemas.microsoft.com/office/drawing/2014/main" id="{41F964D9-BACE-F48F-6404-75489236BB98}"/>
              </a:ext>
            </a:extLst>
          </p:cNvPr>
          <p:cNvCxnSpPr>
            <a:cxnSpLocks/>
            <a:stCxn id="37" idx="4"/>
            <a:endCxn id="43" idx="0"/>
          </p:cNvCxnSpPr>
          <p:nvPr/>
        </p:nvCxnSpPr>
        <p:spPr>
          <a:xfrm>
            <a:off x="8886956" y="2743786"/>
            <a:ext cx="0" cy="46727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Egyenes összekötő nyíllal 54">
            <a:extLst>
              <a:ext uri="{FF2B5EF4-FFF2-40B4-BE49-F238E27FC236}">
                <a16:creationId xmlns:a16="http://schemas.microsoft.com/office/drawing/2014/main" id="{7FB57A5C-298C-E4CB-EE7D-D4C58ED0D0C3}"/>
              </a:ext>
            </a:extLst>
          </p:cNvPr>
          <p:cNvCxnSpPr>
            <a:cxnSpLocks/>
            <a:stCxn id="37" idx="4"/>
            <a:endCxn id="46" idx="0"/>
          </p:cNvCxnSpPr>
          <p:nvPr/>
        </p:nvCxnSpPr>
        <p:spPr>
          <a:xfrm>
            <a:off x="8886956" y="2743786"/>
            <a:ext cx="958786" cy="45738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Ellipszis 56">
            <a:extLst>
              <a:ext uri="{FF2B5EF4-FFF2-40B4-BE49-F238E27FC236}">
                <a16:creationId xmlns:a16="http://schemas.microsoft.com/office/drawing/2014/main" id="{523E2B37-F503-F6C5-AEC3-AD019D868A5E}"/>
              </a:ext>
            </a:extLst>
          </p:cNvPr>
          <p:cNvSpPr>
            <a:spLocks noChangeAspect="1"/>
          </p:cNvSpPr>
          <p:nvPr/>
        </p:nvSpPr>
        <p:spPr>
          <a:xfrm>
            <a:off x="7178423" y="4528905"/>
            <a:ext cx="600697" cy="601665"/>
          </a:xfrm>
          <a:prstGeom prst="ellipse">
            <a:avLst/>
          </a:prstGeom>
          <a:gradFill flip="none" rotWithShape="1">
            <a:gsLst>
              <a:gs pos="21000">
                <a:srgbClr val="2A625D"/>
              </a:gs>
              <a:gs pos="100000">
                <a:schemeClr val="accent5"/>
              </a:gs>
            </a:gsLst>
            <a:lin ang="2700000" scaled="1"/>
            <a:tileRect/>
          </a:gra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 err="1">
                <a:solidFill>
                  <a:schemeClr val="bg1"/>
                </a:solidFill>
                <a:latin typeface="Avenir Next Ultra Light" panose="020B0203020202020204" pitchFamily="34" charset="0"/>
              </a:rPr>
              <a:t>I</a:t>
            </a:r>
            <a:r>
              <a:rPr lang="hu-HU" baseline="-25000" dirty="0" err="1">
                <a:solidFill>
                  <a:schemeClr val="bg1"/>
                </a:solidFill>
                <a:latin typeface="Avenir Next Ultra Light" panose="020B0203020202020204" pitchFamily="34" charset="0"/>
              </a:rPr>
              <a:t>x</a:t>
            </a:r>
            <a:endParaRPr lang="hu-HU" baseline="-25000" dirty="0">
              <a:solidFill>
                <a:schemeClr val="bg1"/>
              </a:solidFill>
              <a:latin typeface="Avenir Next Ultra Light" panose="020B0203020202020204" pitchFamily="34" charset="0"/>
            </a:endParaRPr>
          </a:p>
        </p:txBody>
      </p:sp>
      <p:cxnSp>
        <p:nvCxnSpPr>
          <p:cNvPr id="58" name="Egyenes összekötő nyíllal 57">
            <a:extLst>
              <a:ext uri="{FF2B5EF4-FFF2-40B4-BE49-F238E27FC236}">
                <a16:creationId xmlns:a16="http://schemas.microsoft.com/office/drawing/2014/main" id="{44B312B9-18E8-C176-AEAC-B52FE42D591F}"/>
              </a:ext>
            </a:extLst>
          </p:cNvPr>
          <p:cNvCxnSpPr>
            <a:cxnSpLocks/>
            <a:stCxn id="8" idx="4"/>
            <a:endCxn id="57" idx="0"/>
          </p:cNvCxnSpPr>
          <p:nvPr/>
        </p:nvCxnSpPr>
        <p:spPr>
          <a:xfrm>
            <a:off x="6014407" y="3821304"/>
            <a:ext cx="1464365" cy="707601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gyenes összekötő nyíllal 60">
            <a:extLst>
              <a:ext uri="{FF2B5EF4-FFF2-40B4-BE49-F238E27FC236}">
                <a16:creationId xmlns:a16="http://schemas.microsoft.com/office/drawing/2014/main" id="{3863217C-52D4-9CBC-9AA9-D86B968C0DD1}"/>
              </a:ext>
            </a:extLst>
          </p:cNvPr>
          <p:cNvCxnSpPr>
            <a:cxnSpLocks/>
            <a:stCxn id="40" idx="4"/>
            <a:endCxn id="57" idx="0"/>
          </p:cNvCxnSpPr>
          <p:nvPr/>
        </p:nvCxnSpPr>
        <p:spPr>
          <a:xfrm flipH="1">
            <a:off x="7478772" y="3812730"/>
            <a:ext cx="453206" cy="71617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Egyenes összekötő nyíllal 63">
            <a:extLst>
              <a:ext uri="{FF2B5EF4-FFF2-40B4-BE49-F238E27FC236}">
                <a16:creationId xmlns:a16="http://schemas.microsoft.com/office/drawing/2014/main" id="{77ABB60B-7E47-44E2-86C9-7793B611B855}"/>
              </a:ext>
            </a:extLst>
          </p:cNvPr>
          <p:cNvCxnSpPr>
            <a:cxnSpLocks/>
            <a:stCxn id="43" idx="4"/>
            <a:endCxn id="57" idx="0"/>
          </p:cNvCxnSpPr>
          <p:nvPr/>
        </p:nvCxnSpPr>
        <p:spPr>
          <a:xfrm flipH="1">
            <a:off x="7478772" y="3812730"/>
            <a:ext cx="1408184" cy="71617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Szövegdoboz 67">
            <a:extLst>
              <a:ext uri="{FF2B5EF4-FFF2-40B4-BE49-F238E27FC236}">
                <a16:creationId xmlns:a16="http://schemas.microsoft.com/office/drawing/2014/main" id="{2EAE8948-EF89-315E-90B9-45B56EC01DA0}"/>
              </a:ext>
            </a:extLst>
          </p:cNvPr>
          <p:cNvSpPr txBox="1"/>
          <p:nvPr/>
        </p:nvSpPr>
        <p:spPr>
          <a:xfrm>
            <a:off x="6793524" y="5340365"/>
            <a:ext cx="13211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KERESZTETÉS</a:t>
            </a:r>
            <a:endParaRPr lang="hu-HU" sz="1400" i="1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8877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>
            <a:extLst>
              <a:ext uri="{FF2B5EF4-FFF2-40B4-BE49-F238E27FC236}">
                <a16:creationId xmlns:a16="http://schemas.microsoft.com/office/drawing/2014/main" id="{078B4AD6-8D51-4107-C393-C1364D461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46668"/>
            <a:ext cx="12192000" cy="853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6219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66AAA5BC-45FF-EFAA-AD23-EA4A69569C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439" r="22233" b="37787"/>
          <a:stretch/>
        </p:blipFill>
        <p:spPr>
          <a:xfrm>
            <a:off x="0" y="-871982"/>
            <a:ext cx="12192000" cy="7729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2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Ábra 4" descr="Kapcsolatok">
            <a:extLst>
              <a:ext uri="{FF2B5EF4-FFF2-40B4-BE49-F238E27FC236}">
                <a16:creationId xmlns:a16="http://schemas.microsoft.com/office/drawing/2014/main" id="{D0421516-9F60-5DFD-3828-74BBBE7BEF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89131" y="1022131"/>
            <a:ext cx="4813738" cy="481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2843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273D5106-804E-10E7-4F61-A33022741F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335" y="0"/>
            <a:ext cx="5706836" cy="6858000"/>
          </a:xfrm>
          <a:prstGeom prst="rect">
            <a:avLst/>
          </a:prstGeom>
        </p:spPr>
      </p:pic>
      <p:pic>
        <p:nvPicPr>
          <p:cNvPr id="5" name="Kép 4">
            <a:extLst>
              <a:ext uri="{FF2B5EF4-FFF2-40B4-BE49-F238E27FC236}">
                <a16:creationId xmlns:a16="http://schemas.microsoft.com/office/drawing/2014/main" id="{C84D93B8-8546-2F79-FB4C-7538573960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8198" y="0"/>
            <a:ext cx="485673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217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5751F3D7-B531-FCEC-01CB-1616B03028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860" y="703439"/>
            <a:ext cx="9926279" cy="5451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451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07A1DD1A-83AA-6254-CE14-E81A2F3431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671733" cy="1301225"/>
          </a:xfrm>
          <a:prstGeom prst="rect">
            <a:avLst/>
          </a:prstGeom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524E9D6A-F584-A5F3-F256-540B55734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7199" y="1301224"/>
            <a:ext cx="9103249" cy="555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3631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A0380053-FA4B-1497-BA33-FBDF438C6E76}"/>
              </a:ext>
            </a:extLst>
          </p:cNvPr>
          <p:cNvSpPr txBox="1"/>
          <p:nvPr/>
        </p:nvSpPr>
        <p:spPr>
          <a:xfrm>
            <a:off x="1450618" y="1654584"/>
            <a:ext cx="31508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Tanulás – elmagyarázás többféleképpen</a:t>
            </a:r>
          </a:p>
          <a:p>
            <a:pPr algn="ctr"/>
            <a:endParaRPr lang="hu-HU" sz="2400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  <a:p>
            <a:pPr algn="ctr"/>
            <a:r>
              <a:rPr lang="hu-HU" sz="2400" dirty="0" err="1">
                <a:solidFill>
                  <a:srgbClr val="FFC000"/>
                </a:solidFill>
                <a:latin typeface="Avenir Next Ultra Light" panose="020B0203020202020204" pitchFamily="34" charset="0"/>
              </a:rPr>
              <a:t>Promptolás</a:t>
            </a:r>
            <a:r>
              <a:rPr lang="hu-HU" sz="2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, ahogy a nagyok</a:t>
            </a:r>
          </a:p>
          <a:p>
            <a:pPr algn="ctr"/>
            <a:endParaRPr lang="hu-HU" sz="2400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  <a:p>
            <a:pPr algn="ctr"/>
            <a:endParaRPr lang="hu-HU" sz="2400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3268D0D7-4E08-313F-6ADC-B9F066E4B736}"/>
              </a:ext>
            </a:extLst>
          </p:cNvPr>
          <p:cNvSpPr txBox="1"/>
          <p:nvPr/>
        </p:nvSpPr>
        <p:spPr>
          <a:xfrm>
            <a:off x="7590525" y="1654584"/>
            <a:ext cx="3150857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Ellustulás</a:t>
            </a:r>
          </a:p>
          <a:p>
            <a:pPr algn="ctr"/>
            <a:endParaRPr lang="hu-HU" sz="2400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  <a:p>
            <a:pPr algn="ctr"/>
            <a:r>
              <a:rPr lang="hu-HU" sz="2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Majd ha lesz időm, megnézem</a:t>
            </a:r>
          </a:p>
          <a:p>
            <a:pPr algn="ctr"/>
            <a:endParaRPr lang="hu-HU" sz="2400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  <a:p>
            <a:pPr algn="ctr"/>
            <a:r>
              <a:rPr lang="hu-HU" sz="2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Kreativitás elvesztése</a:t>
            </a:r>
          </a:p>
          <a:p>
            <a:pPr algn="ctr"/>
            <a:endParaRPr lang="hu-HU" sz="2400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  <a:p>
            <a:pPr algn="ctr"/>
            <a:r>
              <a:rPr lang="hu-HU" sz="2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Az AI is butul</a:t>
            </a:r>
          </a:p>
          <a:p>
            <a:pPr algn="ctr"/>
            <a:endParaRPr lang="hu-HU" sz="2400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  <a:p>
            <a:pPr algn="ctr"/>
            <a:r>
              <a:rPr lang="hu-HU" sz="2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Hallucináció</a:t>
            </a:r>
          </a:p>
          <a:p>
            <a:pPr algn="ctr"/>
            <a:endParaRPr lang="hu-HU" sz="2400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  <a:p>
            <a:pPr algn="ctr"/>
            <a:r>
              <a:rPr lang="hu-HU" sz="2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Csalás</a:t>
            </a:r>
          </a:p>
          <a:p>
            <a:pPr algn="ctr"/>
            <a:endParaRPr lang="hu-HU" sz="2400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  <a:p>
            <a:pPr algn="ctr"/>
            <a:endParaRPr lang="hu-HU" sz="2400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</p:txBody>
      </p:sp>
      <p:pic>
        <p:nvPicPr>
          <p:cNvPr id="8" name="Ábra 7" descr="Pipa">
            <a:extLst>
              <a:ext uri="{FF2B5EF4-FFF2-40B4-BE49-F238E27FC236}">
                <a16:creationId xmlns:a16="http://schemas.microsoft.com/office/drawing/2014/main" id="{9B10F693-0E5E-8BBC-A57D-8A6D799FB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68846" y="323193"/>
            <a:ext cx="914400" cy="914400"/>
          </a:xfrm>
          <a:prstGeom prst="rect">
            <a:avLst/>
          </a:prstGeom>
        </p:spPr>
      </p:pic>
      <p:pic>
        <p:nvPicPr>
          <p:cNvPr id="10" name="Ábra 9" descr="Bezárás">
            <a:extLst>
              <a:ext uri="{FF2B5EF4-FFF2-40B4-BE49-F238E27FC236}">
                <a16:creationId xmlns:a16="http://schemas.microsoft.com/office/drawing/2014/main" id="{BA44A3F6-4783-196E-677C-E1665BE3DE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08753" y="323193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156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4CDE403A-6A04-D38F-25EC-89F64F25B951}"/>
              </a:ext>
            </a:extLst>
          </p:cNvPr>
          <p:cNvSpPr txBox="1"/>
          <p:nvPr/>
        </p:nvSpPr>
        <p:spPr>
          <a:xfrm>
            <a:off x="26960" y="1654584"/>
            <a:ext cx="315085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Ellustulás</a:t>
            </a:r>
          </a:p>
          <a:p>
            <a:pPr algn="ctr"/>
            <a:endParaRPr lang="hu-HU" sz="2400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  <a:p>
            <a:pPr algn="ctr"/>
            <a:r>
              <a:rPr lang="hu-HU" sz="2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Majd ha lesz időm, megnézem</a:t>
            </a:r>
          </a:p>
          <a:p>
            <a:pPr algn="ctr"/>
            <a:endParaRPr lang="hu-HU" sz="2400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  <a:p>
            <a:pPr algn="ctr"/>
            <a:r>
              <a:rPr lang="hu-HU" sz="2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Kreativitás elvesztése</a:t>
            </a:r>
          </a:p>
          <a:p>
            <a:pPr algn="ctr"/>
            <a:endParaRPr lang="hu-HU" sz="2400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  <a:p>
            <a:pPr algn="ctr"/>
            <a:r>
              <a:rPr lang="hu-HU" sz="2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Az AI is butul</a:t>
            </a:r>
          </a:p>
          <a:p>
            <a:pPr algn="ctr"/>
            <a:endParaRPr lang="hu-HU" sz="2400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  <a:p>
            <a:pPr algn="ctr"/>
            <a:r>
              <a:rPr lang="hu-HU" sz="2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Hallucináció</a:t>
            </a:r>
          </a:p>
          <a:p>
            <a:pPr algn="ctr"/>
            <a:endParaRPr lang="hu-HU" sz="2400" dirty="0">
              <a:solidFill>
                <a:srgbClr val="FFC000"/>
              </a:solidFill>
              <a:latin typeface="Avenir Next Ultra Light" panose="020B0203020202020204" pitchFamily="34" charset="0"/>
            </a:endParaRPr>
          </a:p>
          <a:p>
            <a:pPr algn="ctr"/>
            <a:r>
              <a:rPr lang="hu-HU" sz="2400" dirty="0">
                <a:solidFill>
                  <a:srgbClr val="FFC000"/>
                </a:solidFill>
                <a:latin typeface="Avenir Next Ultra Light" panose="020B0203020202020204" pitchFamily="34" charset="0"/>
              </a:rPr>
              <a:t>Csalás</a:t>
            </a:r>
          </a:p>
        </p:txBody>
      </p:sp>
      <p:pic>
        <p:nvPicPr>
          <p:cNvPr id="5" name="Ábra 4" descr="Bezárás">
            <a:extLst>
              <a:ext uri="{FF2B5EF4-FFF2-40B4-BE49-F238E27FC236}">
                <a16:creationId xmlns:a16="http://schemas.microsoft.com/office/drawing/2014/main" id="{1272289B-1AD5-A117-52F6-2E890B1CB0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45188" y="323193"/>
            <a:ext cx="914400" cy="914400"/>
          </a:xfrm>
          <a:prstGeom prst="rect">
            <a:avLst/>
          </a:prstGeom>
        </p:spPr>
      </p:pic>
      <p:sp>
        <p:nvSpPr>
          <p:cNvPr id="6" name="Jobbra mutató nyíl 5">
            <a:extLst>
              <a:ext uri="{FF2B5EF4-FFF2-40B4-BE49-F238E27FC236}">
                <a16:creationId xmlns:a16="http://schemas.microsoft.com/office/drawing/2014/main" id="{602EA690-CA04-7CEC-6498-C7637B3473AA}"/>
              </a:ext>
            </a:extLst>
          </p:cNvPr>
          <p:cNvSpPr/>
          <p:nvPr/>
        </p:nvSpPr>
        <p:spPr>
          <a:xfrm>
            <a:off x="3702755" y="1677161"/>
            <a:ext cx="4786489" cy="264527"/>
          </a:xfrm>
          <a:prstGeom prst="rightArrow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Jobbra mutató nyíl 6">
            <a:extLst>
              <a:ext uri="{FF2B5EF4-FFF2-40B4-BE49-F238E27FC236}">
                <a16:creationId xmlns:a16="http://schemas.microsoft.com/office/drawing/2014/main" id="{688EAF5B-C1C8-B1A7-57A2-86632904462F}"/>
              </a:ext>
            </a:extLst>
          </p:cNvPr>
          <p:cNvSpPr/>
          <p:nvPr/>
        </p:nvSpPr>
        <p:spPr>
          <a:xfrm>
            <a:off x="3702755" y="2557692"/>
            <a:ext cx="4786489" cy="264527"/>
          </a:xfrm>
          <a:prstGeom prst="rightArrow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Jobbra mutató nyíl 7">
            <a:extLst>
              <a:ext uri="{FF2B5EF4-FFF2-40B4-BE49-F238E27FC236}">
                <a16:creationId xmlns:a16="http://schemas.microsoft.com/office/drawing/2014/main" id="{41F334CE-A1E0-81B1-C1EB-1765ED021326}"/>
              </a:ext>
            </a:extLst>
          </p:cNvPr>
          <p:cNvSpPr/>
          <p:nvPr/>
        </p:nvSpPr>
        <p:spPr>
          <a:xfrm>
            <a:off x="3702755" y="3443873"/>
            <a:ext cx="4786489" cy="264527"/>
          </a:xfrm>
          <a:prstGeom prst="rightArrow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Jobbra mutató nyíl 8">
            <a:extLst>
              <a:ext uri="{FF2B5EF4-FFF2-40B4-BE49-F238E27FC236}">
                <a16:creationId xmlns:a16="http://schemas.microsoft.com/office/drawing/2014/main" id="{D68ADD41-CF1E-B549-0D61-9F00FE0D0E27}"/>
              </a:ext>
            </a:extLst>
          </p:cNvPr>
          <p:cNvSpPr/>
          <p:nvPr/>
        </p:nvSpPr>
        <p:spPr>
          <a:xfrm>
            <a:off x="3702755" y="4271166"/>
            <a:ext cx="4786489" cy="264527"/>
          </a:xfrm>
          <a:prstGeom prst="rightArrow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Jobbra mutató nyíl 9">
            <a:extLst>
              <a:ext uri="{FF2B5EF4-FFF2-40B4-BE49-F238E27FC236}">
                <a16:creationId xmlns:a16="http://schemas.microsoft.com/office/drawing/2014/main" id="{80EB67B4-0923-0F10-1447-E2581E4E948A}"/>
              </a:ext>
            </a:extLst>
          </p:cNvPr>
          <p:cNvSpPr/>
          <p:nvPr/>
        </p:nvSpPr>
        <p:spPr>
          <a:xfrm>
            <a:off x="3702755" y="5089534"/>
            <a:ext cx="4786489" cy="264527"/>
          </a:xfrm>
          <a:prstGeom prst="rightArrow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Jobbra mutató nyíl 10">
            <a:extLst>
              <a:ext uri="{FF2B5EF4-FFF2-40B4-BE49-F238E27FC236}">
                <a16:creationId xmlns:a16="http://schemas.microsoft.com/office/drawing/2014/main" id="{656799CF-2995-3135-7A9E-B67537C95AF7}"/>
              </a:ext>
            </a:extLst>
          </p:cNvPr>
          <p:cNvSpPr/>
          <p:nvPr/>
        </p:nvSpPr>
        <p:spPr>
          <a:xfrm>
            <a:off x="3702755" y="5898977"/>
            <a:ext cx="4786489" cy="264527"/>
          </a:xfrm>
          <a:prstGeom prst="rightArrow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pic>
        <p:nvPicPr>
          <p:cNvPr id="15" name="Ábra 14" descr="Tanácsterem">
            <a:extLst>
              <a:ext uri="{FF2B5EF4-FFF2-40B4-BE49-F238E27FC236}">
                <a16:creationId xmlns:a16="http://schemas.microsoft.com/office/drawing/2014/main" id="{65538D86-B74C-A16F-C99A-7587EEC11C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48648" y="2232755"/>
            <a:ext cx="914400" cy="914400"/>
          </a:xfrm>
          <a:prstGeom prst="rect">
            <a:avLst/>
          </a:prstGeom>
        </p:spPr>
      </p:pic>
      <p:pic>
        <p:nvPicPr>
          <p:cNvPr id="17" name="Ábra 16" descr="Művész">
            <a:extLst>
              <a:ext uri="{FF2B5EF4-FFF2-40B4-BE49-F238E27FC236}">
                <a16:creationId xmlns:a16="http://schemas.microsoft.com/office/drawing/2014/main" id="{54662D0E-2AE0-1010-B244-83EAB01201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548648" y="3106296"/>
            <a:ext cx="914400" cy="914400"/>
          </a:xfrm>
          <a:prstGeom prst="rect">
            <a:avLst/>
          </a:prstGeom>
        </p:spPr>
      </p:pic>
      <p:pic>
        <p:nvPicPr>
          <p:cNvPr id="19" name="Ábra 18" descr="Kirakós játék">
            <a:extLst>
              <a:ext uri="{FF2B5EF4-FFF2-40B4-BE49-F238E27FC236}">
                <a16:creationId xmlns:a16="http://schemas.microsoft.com/office/drawing/2014/main" id="{D8AABB88-11B2-7908-401A-9B6201DA3D7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48648" y="3945968"/>
            <a:ext cx="914400" cy="914400"/>
          </a:xfrm>
          <a:prstGeom prst="rect">
            <a:avLst/>
          </a:prstGeom>
        </p:spPr>
      </p:pic>
      <p:pic>
        <p:nvPicPr>
          <p:cNvPr id="21" name="Ábra 20" descr="Villanykörte és ceruza">
            <a:extLst>
              <a:ext uri="{FF2B5EF4-FFF2-40B4-BE49-F238E27FC236}">
                <a16:creationId xmlns:a16="http://schemas.microsoft.com/office/drawing/2014/main" id="{2FDB863F-9116-F2BF-6FBC-6EBB9AB490D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511080" y="4744781"/>
            <a:ext cx="914400" cy="914400"/>
          </a:xfrm>
          <a:prstGeom prst="rect">
            <a:avLst/>
          </a:prstGeom>
        </p:spPr>
      </p:pic>
      <p:pic>
        <p:nvPicPr>
          <p:cNvPr id="23" name="Ábra 22" descr="Tanár">
            <a:extLst>
              <a:ext uri="{FF2B5EF4-FFF2-40B4-BE49-F238E27FC236}">
                <a16:creationId xmlns:a16="http://schemas.microsoft.com/office/drawing/2014/main" id="{4F045719-31E2-047E-D13D-A548A464F61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511080" y="5538993"/>
            <a:ext cx="914400" cy="914400"/>
          </a:xfrm>
          <a:prstGeom prst="rect">
            <a:avLst/>
          </a:prstGeom>
        </p:spPr>
      </p:pic>
      <p:pic>
        <p:nvPicPr>
          <p:cNvPr id="25" name="Ábra 24" descr="Csevegőbuborék">
            <a:extLst>
              <a:ext uri="{FF2B5EF4-FFF2-40B4-BE49-F238E27FC236}">
                <a16:creationId xmlns:a16="http://schemas.microsoft.com/office/drawing/2014/main" id="{A73DC2EF-48C1-8807-E90C-AB73AD3161F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511080" y="148448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5734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4638CF3E-AA7A-70E6-E170-0B02876AB5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846" y="1714500"/>
            <a:ext cx="5456308" cy="3429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2426631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26F67C89-B113-F75C-2279-A022B4F234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026" y="1008015"/>
            <a:ext cx="8607947" cy="48419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28575" cap="sq">
            <a:solidFill>
              <a:srgbClr val="9926F0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7848477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AF1FDD-CD09-6B17-A989-995541BD5F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79773" y="2766218"/>
            <a:ext cx="1232454" cy="1325563"/>
          </a:xfrm>
        </p:spPr>
        <p:txBody>
          <a:bodyPr>
            <a:normAutofit/>
          </a:bodyPr>
          <a:lstStyle/>
          <a:p>
            <a:r>
              <a:rPr lang="hu-HU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Avenir Next Ultra Light" panose="020B0203020202020204" pitchFamily="34" charset="0"/>
                <a:ea typeface="+mn-ea"/>
                <a:cs typeface="+mn-cs"/>
              </a:rPr>
              <a:t>Q</a:t>
            </a:r>
            <a:r>
              <a:rPr lang="hu-HU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Avenir Next Ultra Light" panose="020B0203020202020204" pitchFamily="34" charset="0"/>
              </a:rPr>
              <a:t>&amp;</a:t>
            </a:r>
            <a:r>
              <a:rPr lang="hu-HU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Avenir Next Ultra Light" panose="020B0203020202020204" pitchFamily="34" charset="0"/>
                <a:ea typeface="+mn-ea"/>
                <a:cs typeface="+mn-cs"/>
              </a:rPr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9324898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AF1FDD-CD09-6B17-A989-995541BD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Avenir Next Ultra Light" panose="020B0203020202020204" pitchFamily="34" charset="0"/>
                <a:ea typeface="+mn-ea"/>
                <a:cs typeface="+mn-cs"/>
              </a:rPr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1639059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AF1FDD-CD09-6B17-A989-995541BD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Avenir Next Ultra Light" panose="020B0203020202020204" pitchFamily="34" charset="0"/>
                <a:ea typeface="+mn-ea"/>
                <a:cs typeface="+mn-cs"/>
              </a:rPr>
              <a:t>KÖSZÖNÖM A FIGYELMET!</a:t>
            </a:r>
          </a:p>
        </p:txBody>
      </p:sp>
      <p:pic>
        <p:nvPicPr>
          <p:cNvPr id="4" name="iRobot - Jon Bellion (Lyrics).mp3">
            <a:hlinkClick r:id="" action="ppaction://media"/>
            <a:extLst>
              <a:ext uri="{FF2B5EF4-FFF2-40B4-BE49-F238E27FC236}">
                <a16:creationId xmlns:a16="http://schemas.microsoft.com/office/drawing/2014/main" id="{B38CA3E5-377F-51CB-2071-C18240C91A9A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106521.0884"/>
                  <p14:fade out="5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022600"/>
            <a:ext cx="812800" cy="812800"/>
          </a:xfrm>
          <a:prstGeom prst="rect">
            <a:avLst/>
          </a:prstGeom>
        </p:spPr>
      </p:pic>
      <p:sp>
        <p:nvSpPr>
          <p:cNvPr id="3" name="Téglalap 2">
            <a:extLst>
              <a:ext uri="{FF2B5EF4-FFF2-40B4-BE49-F238E27FC236}">
                <a16:creationId xmlns:a16="http://schemas.microsoft.com/office/drawing/2014/main" id="{825B4C2D-4B66-C824-7BC0-8167C3662579}"/>
              </a:ext>
            </a:extLst>
          </p:cNvPr>
          <p:cNvSpPr/>
          <p:nvPr/>
        </p:nvSpPr>
        <p:spPr>
          <a:xfrm>
            <a:off x="-51515" y="0"/>
            <a:ext cx="12305763" cy="6928834"/>
          </a:xfrm>
          <a:prstGeom prst="rect">
            <a:avLst/>
          </a:prstGeom>
          <a:solidFill>
            <a:schemeClr val="tx1">
              <a:alpha val="5328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7210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000">
        <p:fade/>
      </p:transition>
    </mc:Choice>
    <mc:Fallback xmlns="">
      <p:transition spd="med" advTm="8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AF1FDD-CD09-6B17-A989-995541BD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Avenir Next Ultra Light" panose="020B0203020202020204" pitchFamily="34" charset="0"/>
                <a:ea typeface="+mn-ea"/>
                <a:cs typeface="+mn-cs"/>
              </a:rPr>
              <a:t>KÖSZÖNÖM A FIGYELMET!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4E1545D0-526E-4DAE-C469-1E5FEF493113}"/>
              </a:ext>
            </a:extLst>
          </p:cNvPr>
          <p:cNvSpPr/>
          <p:nvPr/>
        </p:nvSpPr>
        <p:spPr>
          <a:xfrm>
            <a:off x="0" y="0"/>
            <a:ext cx="12305763" cy="6928834"/>
          </a:xfrm>
          <a:prstGeom prst="rect">
            <a:avLst/>
          </a:prstGeom>
          <a:solidFill>
            <a:schemeClr val="tx1">
              <a:alpha val="5328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6F14F7D-1622-07E4-CF13-EEE27F5A6E1B}"/>
              </a:ext>
            </a:extLst>
          </p:cNvPr>
          <p:cNvSpPr txBox="1"/>
          <p:nvPr/>
        </p:nvSpPr>
        <p:spPr>
          <a:xfrm>
            <a:off x="1828516" y="2690336"/>
            <a:ext cx="85349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cap="all" dirty="0">
                <a:solidFill>
                  <a:schemeClr val="accent4">
                    <a:lumMod val="40000"/>
                    <a:lumOff val="60000"/>
                  </a:schemeClr>
                </a:solidFill>
                <a:latin typeface="Avenir Next Ultra Light" panose="020B0203020202020204" pitchFamily="34" charset="0"/>
              </a:rPr>
              <a:t>„2030-IG Az MI és a robotika széles körű alkalmazása számos iparágban automatizálja a rutinfeladatokat, ami a hagyományos munkahelyek elvesztéséhez vezet. Ugyanakkor új munkahelyek is létrejönnek az MI fejlesztéséhez, karbantartásához és felügyeletéhez szükséges új szakterületeken.”</a:t>
            </a:r>
          </a:p>
        </p:txBody>
      </p:sp>
    </p:spTree>
    <p:extLst>
      <p:ext uri="{BB962C8B-B14F-4D97-AF65-F5344CB8AC3E}">
        <p14:creationId xmlns:p14="http://schemas.microsoft.com/office/powerpoint/2010/main" val="315302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20000">
        <p:fade/>
      </p:transition>
    </mc:Choice>
    <mc:Fallback xmlns="">
      <p:transition spd="med" advClick="0" advTm="20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AF1FDD-CD09-6B17-A989-995541BD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Avenir Next Ultra Light" panose="020B0203020202020204" pitchFamily="34" charset="0"/>
                <a:ea typeface="+mn-ea"/>
                <a:cs typeface="+mn-cs"/>
              </a:rPr>
              <a:t>KÖSZÖNÖM A FIGYELMET!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F0848C80-EE61-9A34-CF5A-2C04D24E3F9C}"/>
              </a:ext>
            </a:extLst>
          </p:cNvPr>
          <p:cNvSpPr/>
          <p:nvPr/>
        </p:nvSpPr>
        <p:spPr>
          <a:xfrm>
            <a:off x="0" y="0"/>
            <a:ext cx="12305763" cy="6928834"/>
          </a:xfrm>
          <a:prstGeom prst="rect">
            <a:avLst/>
          </a:prstGeom>
          <a:solidFill>
            <a:schemeClr val="tx1">
              <a:alpha val="5328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6F14F7D-1622-07E4-CF13-EEE27F5A6E1B}"/>
              </a:ext>
            </a:extLst>
          </p:cNvPr>
          <p:cNvSpPr txBox="1"/>
          <p:nvPr/>
        </p:nvSpPr>
        <p:spPr>
          <a:xfrm>
            <a:off x="1828516" y="2828835"/>
            <a:ext cx="8534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cap="all" dirty="0">
                <a:solidFill>
                  <a:schemeClr val="accent4">
                    <a:lumMod val="40000"/>
                    <a:lumOff val="60000"/>
                  </a:schemeClr>
                </a:solidFill>
                <a:latin typeface="Avenir Next Ultra Light" panose="020B0203020202020204" pitchFamily="34" charset="0"/>
              </a:rPr>
              <a:t>„Az MI algoritmusok képesek lesznek gyorsan és pontosan diagnosztizálni betegségeket, és személyre szabott kezelési terveket ajánlani. Ez jelentősen javítja az orvosi ellátás minőségét és hatékonyságát.”</a:t>
            </a:r>
          </a:p>
        </p:txBody>
      </p:sp>
    </p:spTree>
    <p:extLst>
      <p:ext uri="{BB962C8B-B14F-4D97-AF65-F5344CB8AC3E}">
        <p14:creationId xmlns:p14="http://schemas.microsoft.com/office/powerpoint/2010/main" val="2341841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0">
        <p:fade/>
      </p:transition>
    </mc:Choice>
    <mc:Fallback xmlns="">
      <p:transition spd="med" advTm="20000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AF1FDD-CD09-6B17-A989-995541BD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Avenir Next Ultra Light" panose="020B0203020202020204" pitchFamily="34" charset="0"/>
                <a:ea typeface="+mn-ea"/>
                <a:cs typeface="+mn-cs"/>
              </a:rPr>
              <a:t>KÖSZÖNÖM A FIGYELMET!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E557E64F-CE0B-96F0-749D-24672B0FF14C}"/>
              </a:ext>
            </a:extLst>
          </p:cNvPr>
          <p:cNvSpPr/>
          <p:nvPr/>
        </p:nvSpPr>
        <p:spPr>
          <a:xfrm>
            <a:off x="0" y="0"/>
            <a:ext cx="12305763" cy="6928834"/>
          </a:xfrm>
          <a:prstGeom prst="rect">
            <a:avLst/>
          </a:prstGeom>
          <a:solidFill>
            <a:schemeClr val="tx1">
              <a:alpha val="5328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6F14F7D-1622-07E4-CF13-EEE27F5A6E1B}"/>
              </a:ext>
            </a:extLst>
          </p:cNvPr>
          <p:cNvSpPr txBox="1"/>
          <p:nvPr/>
        </p:nvSpPr>
        <p:spPr>
          <a:xfrm>
            <a:off x="1828516" y="2967335"/>
            <a:ext cx="85349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cap="all" dirty="0">
                <a:solidFill>
                  <a:schemeClr val="accent4">
                    <a:lumMod val="40000"/>
                    <a:lumOff val="60000"/>
                  </a:schemeClr>
                </a:solidFill>
                <a:latin typeface="Avenir Next Ultra Light" panose="020B0203020202020204" pitchFamily="34" charset="0"/>
              </a:rPr>
              <a:t>„Az autonóm járművek elterjedése </a:t>
            </a:r>
            <a:r>
              <a:rPr lang="hu-HU" cap="all" dirty="0" err="1">
                <a:solidFill>
                  <a:schemeClr val="accent4">
                    <a:lumMod val="40000"/>
                    <a:lumOff val="60000"/>
                  </a:schemeClr>
                </a:solidFill>
                <a:latin typeface="Avenir Next Ultra Light" panose="020B0203020202020204" pitchFamily="34" charset="0"/>
              </a:rPr>
              <a:t>csökkentENI</a:t>
            </a:r>
            <a:r>
              <a:rPr lang="hu-HU" cap="all" dirty="0">
                <a:solidFill>
                  <a:schemeClr val="accent4">
                    <a:lumMod val="40000"/>
                    <a:lumOff val="60000"/>
                  </a:schemeClr>
                </a:solidFill>
                <a:latin typeface="Avenir Next Ultra Light" panose="020B0203020202020204" pitchFamily="34" charset="0"/>
              </a:rPr>
              <a:t> FOGJA a közlekedési balesetek számát, mivel ezek a rendszerek képesek a valós idejű adatok alapján gyorsan reagálni a változó körülményekre.”</a:t>
            </a:r>
          </a:p>
        </p:txBody>
      </p:sp>
    </p:spTree>
    <p:extLst>
      <p:ext uri="{BB962C8B-B14F-4D97-AF65-F5344CB8AC3E}">
        <p14:creationId xmlns:p14="http://schemas.microsoft.com/office/powerpoint/2010/main" val="3423962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0">
        <p:fade/>
      </p:transition>
    </mc:Choice>
    <mc:Fallback xmlns="">
      <p:transition spd="med" advTm="20000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AF1FDD-CD09-6B17-A989-995541BD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Avenir Next Ultra Light" panose="020B0203020202020204" pitchFamily="34" charset="0"/>
                <a:ea typeface="+mn-ea"/>
                <a:cs typeface="+mn-cs"/>
              </a:rPr>
              <a:t>KÖSZÖNÖM A FIGYELMET!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6F259FD0-6047-DB68-7453-8FA9A2C006B9}"/>
              </a:ext>
            </a:extLst>
          </p:cNvPr>
          <p:cNvSpPr/>
          <p:nvPr/>
        </p:nvSpPr>
        <p:spPr>
          <a:xfrm>
            <a:off x="0" y="0"/>
            <a:ext cx="12305763" cy="6928834"/>
          </a:xfrm>
          <a:prstGeom prst="rect">
            <a:avLst/>
          </a:prstGeom>
          <a:solidFill>
            <a:schemeClr val="tx1">
              <a:alpha val="5328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6F14F7D-1622-07E4-CF13-EEE27F5A6E1B}"/>
              </a:ext>
            </a:extLst>
          </p:cNvPr>
          <p:cNvSpPr txBox="1"/>
          <p:nvPr/>
        </p:nvSpPr>
        <p:spPr>
          <a:xfrm>
            <a:off x="1828516" y="2413337"/>
            <a:ext cx="853496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cap="all" dirty="0">
                <a:solidFill>
                  <a:schemeClr val="accent4">
                    <a:lumMod val="40000"/>
                    <a:lumOff val="60000"/>
                  </a:schemeClr>
                </a:solidFill>
                <a:latin typeface="Avenir Next Ultra Light" panose="020B0203020202020204" pitchFamily="34" charset="0"/>
              </a:rPr>
              <a:t>„Az MI technológiák elérhetősége és használata társadalmi egyenlőtlenségekhez vezethet, különösen, ha az erőforrásokhoz való hozzáférés és a technológiai fejlesztések nem egyenlően oszlanak el. Az MI rendszerek működéséhez szükséges hatalmas mennyiségű adat kezelése komoly adatvédelmi és biztonsági kihívásokat vet fel. A személyes adatok védelme és az adatbiztonság biztosítása kulcsfontosságú lesz.”</a:t>
            </a:r>
          </a:p>
        </p:txBody>
      </p:sp>
    </p:spTree>
    <p:extLst>
      <p:ext uri="{BB962C8B-B14F-4D97-AF65-F5344CB8AC3E}">
        <p14:creationId xmlns:p14="http://schemas.microsoft.com/office/powerpoint/2010/main" val="2666055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0">
        <p:fade/>
      </p:transition>
    </mc:Choice>
    <mc:Fallback xmlns="">
      <p:transition spd="med" advTm="30000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5C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4AF1FDD-CD09-6B17-A989-995541BD5F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hu-HU" sz="3200" dirty="0">
                <a:solidFill>
                  <a:schemeClr val="accent4">
                    <a:lumMod val="40000"/>
                    <a:lumOff val="60000"/>
                  </a:schemeClr>
                </a:solidFill>
                <a:latin typeface="Avenir Next Ultra Light" panose="020B0203020202020204" pitchFamily="34" charset="0"/>
                <a:ea typeface="+mn-ea"/>
                <a:cs typeface="+mn-cs"/>
              </a:rPr>
              <a:t>KÖSZÖNÖM A FIGYELMET!</a:t>
            </a:r>
          </a:p>
        </p:txBody>
      </p:sp>
      <p:sp>
        <p:nvSpPr>
          <p:cNvPr id="4" name="Téglalap 3">
            <a:extLst>
              <a:ext uri="{FF2B5EF4-FFF2-40B4-BE49-F238E27FC236}">
                <a16:creationId xmlns:a16="http://schemas.microsoft.com/office/drawing/2014/main" id="{73E52D5D-A80B-98B7-9910-782B68D881CA}"/>
              </a:ext>
            </a:extLst>
          </p:cNvPr>
          <p:cNvSpPr/>
          <p:nvPr/>
        </p:nvSpPr>
        <p:spPr>
          <a:xfrm>
            <a:off x="0" y="0"/>
            <a:ext cx="12305763" cy="6928834"/>
          </a:xfrm>
          <a:prstGeom prst="rect">
            <a:avLst/>
          </a:prstGeom>
          <a:solidFill>
            <a:schemeClr val="tx1">
              <a:alpha val="5328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6F14F7D-1622-07E4-CF13-EEE27F5A6E1B}"/>
              </a:ext>
            </a:extLst>
          </p:cNvPr>
          <p:cNvSpPr txBox="1"/>
          <p:nvPr/>
        </p:nvSpPr>
        <p:spPr>
          <a:xfrm>
            <a:off x="1828516" y="3059668"/>
            <a:ext cx="8534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cap="all" dirty="0">
                <a:solidFill>
                  <a:schemeClr val="accent4">
                    <a:lumMod val="40000"/>
                    <a:lumOff val="60000"/>
                  </a:schemeClr>
                </a:solidFill>
                <a:latin typeface="Avenir Next Ultra Light" panose="020B0203020202020204" pitchFamily="34" charset="0"/>
              </a:rPr>
              <a:t>IÁKK, 2025</a:t>
            </a:r>
          </a:p>
        </p:txBody>
      </p:sp>
    </p:spTree>
    <p:extLst>
      <p:ext uri="{BB962C8B-B14F-4D97-AF65-F5344CB8AC3E}">
        <p14:creationId xmlns:p14="http://schemas.microsoft.com/office/powerpoint/2010/main" val="3914293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000">
        <p:fade/>
      </p:transition>
    </mc:Choice>
    <mc:Fallback xmlns="">
      <p:transition spd="med" advTm="3000">
        <p:fade/>
      </p:transition>
    </mc:Fallback>
  </mc:AlternateContent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298</Words>
  <Application>Microsoft Macintosh PowerPoint</Application>
  <PresentationFormat>Szélesvásznú</PresentationFormat>
  <Paragraphs>93</Paragraphs>
  <Slides>30</Slides>
  <Notes>0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30</vt:i4>
      </vt:variant>
    </vt:vector>
  </HeadingPairs>
  <TitlesOfParts>
    <vt:vector size="35" baseType="lpstr">
      <vt:lpstr>Arial</vt:lpstr>
      <vt:lpstr>Avenir Next Ultra Light</vt:lpstr>
      <vt:lpstr>Calibri</vt:lpstr>
      <vt:lpstr>Calibri Light</vt:lpstr>
      <vt:lpstr>Office-téma</vt:lpstr>
      <vt:lpstr>A mesterséges intelligencia veszélyei és lehetőségei az oktatásban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Q&amp;A</vt:lpstr>
      <vt:lpstr>KÖSZÖNÖM A FIGYELMET!</vt:lpstr>
      <vt:lpstr>KÖSZÖNÖM A FIGYELMET!</vt:lpstr>
      <vt:lpstr>KÖSZÖNÖM A FIGYELMET!</vt:lpstr>
      <vt:lpstr>KÖSZÖNÖM A FIGYELMET!</vt:lpstr>
      <vt:lpstr>KÖSZÖNÖM A FIGYELMET!</vt:lpstr>
      <vt:lpstr>KÖSZÖNÖM A FIGYELMET!</vt:lpstr>
      <vt:lpstr>KÖSZÖNÖM A FIGYELMET!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mesterséges intelligencia veszélyei és lehetőségei az oktatásban</dc:title>
  <dc:creator>Microsoft Office User</dc:creator>
  <cp:lastModifiedBy>Microsoft Office User</cp:lastModifiedBy>
  <cp:revision>15</cp:revision>
  <dcterms:created xsi:type="dcterms:W3CDTF">2025-03-05T13:12:06Z</dcterms:created>
  <dcterms:modified xsi:type="dcterms:W3CDTF">2025-03-10T16:07:07Z</dcterms:modified>
</cp:coreProperties>
</file>