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75" r:id="rId3"/>
  </p:sldMasterIdLst>
  <p:notesMasterIdLst>
    <p:notesMasterId r:id="rId20"/>
  </p:notesMasterIdLst>
  <p:sldIdLst>
    <p:sldId id="257" r:id="rId4"/>
    <p:sldId id="264" r:id="rId5"/>
    <p:sldId id="261" r:id="rId6"/>
    <p:sldId id="262" r:id="rId7"/>
    <p:sldId id="258" r:id="rId8"/>
    <p:sldId id="263" r:id="rId9"/>
    <p:sldId id="267" r:id="rId10"/>
    <p:sldId id="268" r:id="rId11"/>
    <p:sldId id="270" r:id="rId12"/>
    <p:sldId id="271" r:id="rId13"/>
    <p:sldId id="272" r:id="rId14"/>
    <p:sldId id="265" r:id="rId15"/>
    <p:sldId id="273" r:id="rId16"/>
    <p:sldId id="274" r:id="rId17"/>
    <p:sldId id="275" r:id="rId18"/>
    <p:sldId id="276" r:id="rId19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FB0CF1-D90B-4E64-999E-454D8E08838A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A8EBD330-0264-480D-B315-D9531A34F8A8}">
      <dgm:prSet phldrT="[Szöveg]" custT="1"/>
      <dgm:spPr>
        <a:solidFill>
          <a:schemeClr val="accent4">
            <a:alpha val="55000"/>
          </a:schemeClr>
        </a:solidFill>
      </dgm:spPr>
      <dgm:t>
        <a:bodyPr/>
        <a:lstStyle/>
        <a:p>
          <a:r>
            <a:rPr lang="hu-HU" sz="1800" dirty="0">
              <a:solidFill>
                <a:srgbClr val="002060"/>
              </a:solidFill>
              <a:latin typeface="Garamond" panose="02020404030301010803" pitchFamily="18" charset="0"/>
            </a:rPr>
            <a:t>Pesti Napló</a:t>
          </a:r>
        </a:p>
        <a:p>
          <a:r>
            <a:rPr lang="hu-HU" sz="1800" dirty="0">
              <a:solidFill>
                <a:srgbClr val="002060"/>
              </a:solidFill>
              <a:latin typeface="Garamond" panose="02020404030301010803" pitchFamily="18" charset="0"/>
            </a:rPr>
            <a:t>1850-es évek</a:t>
          </a:r>
        </a:p>
        <a:p>
          <a:r>
            <a:rPr lang="hu-HU" sz="1800" dirty="0">
              <a:solidFill>
                <a:srgbClr val="002060"/>
              </a:solidFill>
              <a:latin typeface="Garamond" panose="02020404030301010803" pitchFamily="18" charset="0"/>
            </a:rPr>
            <a:t> szerző</a:t>
          </a:r>
        </a:p>
        <a:p>
          <a:r>
            <a:rPr lang="hu-HU" sz="1800" dirty="0">
              <a:solidFill>
                <a:srgbClr val="002060"/>
              </a:solidFill>
              <a:latin typeface="Garamond" panose="02020404030301010803" pitchFamily="18" charset="0"/>
            </a:rPr>
            <a:t>regények, novellák tárcaközlése</a:t>
          </a:r>
        </a:p>
        <a:p>
          <a:endParaRPr lang="hu-HU" sz="1100" dirty="0">
            <a:solidFill>
              <a:srgbClr val="002060"/>
            </a:solidFill>
          </a:endParaRPr>
        </a:p>
      </dgm:t>
    </dgm:pt>
    <dgm:pt modelId="{0E034A64-6F57-4E88-B183-9E3A61BF8FAD}" type="parTrans" cxnId="{CC0E386B-CC4A-4EC1-B362-90BA5824D1A4}">
      <dgm:prSet/>
      <dgm:spPr/>
      <dgm:t>
        <a:bodyPr/>
        <a:lstStyle/>
        <a:p>
          <a:endParaRPr lang="hu-HU"/>
        </a:p>
      </dgm:t>
    </dgm:pt>
    <dgm:pt modelId="{650CE8DE-F299-42E4-8D71-CA208897F505}" type="sibTrans" cxnId="{CC0E386B-CC4A-4EC1-B362-90BA5824D1A4}">
      <dgm:prSet/>
      <dgm:spPr/>
      <dgm:t>
        <a:bodyPr/>
        <a:lstStyle/>
        <a:p>
          <a:endParaRPr lang="hu-HU"/>
        </a:p>
      </dgm:t>
    </dgm:pt>
    <dgm:pt modelId="{FB8A115D-F5A6-474B-BBDB-42A1D6EFC42D}">
      <dgm:prSet phldrT="[Szöveg]" custT="1"/>
      <dgm:spPr>
        <a:solidFill>
          <a:schemeClr val="accent5">
            <a:alpha val="75000"/>
          </a:schemeClr>
        </a:solidFill>
      </dgm:spPr>
      <dgm:t>
        <a:bodyPr/>
        <a:lstStyle/>
        <a:p>
          <a:r>
            <a:rPr lang="hu-HU" sz="2000" dirty="0">
              <a:latin typeface="Garamond" panose="02020404030301010803" pitchFamily="18" charset="0"/>
            </a:rPr>
            <a:t>Vasárnapi Újság </a:t>
          </a:r>
        </a:p>
        <a:p>
          <a:r>
            <a:rPr lang="hu-HU" sz="2000" dirty="0">
              <a:latin typeface="Garamond" panose="02020404030301010803" pitchFamily="18" charset="0"/>
            </a:rPr>
            <a:t>1854-től</a:t>
          </a:r>
        </a:p>
        <a:p>
          <a:r>
            <a:rPr lang="hu-HU" sz="2000" dirty="0">
              <a:latin typeface="Garamond" panose="02020404030301010803" pitchFamily="18" charset="0"/>
            </a:rPr>
            <a:t>szerkesztő </a:t>
          </a:r>
          <a:r>
            <a:rPr lang="hu-HU" sz="2000" dirty="0">
              <a:latin typeface="Garamond" panose="02020404030301010803" pitchFamily="18" charset="0"/>
              <a:cs typeface="Calibri" panose="020F0502020204030204" pitchFamily="34" charset="0"/>
            </a:rPr>
            <a:t>→ szerző</a:t>
          </a:r>
        </a:p>
        <a:p>
          <a:r>
            <a:rPr lang="hu-HU" sz="2000" dirty="0">
              <a:latin typeface="Garamond" panose="02020404030301010803" pitchFamily="18" charset="0"/>
            </a:rPr>
            <a:t>publicisztika, novellák, útirajzok, ismeretterjesztés </a:t>
          </a:r>
        </a:p>
      </dgm:t>
    </dgm:pt>
    <dgm:pt modelId="{33997069-1CF1-4D95-8EF9-967968754143}" type="parTrans" cxnId="{366A7F8A-46C7-438D-AF35-18BF862A95F9}">
      <dgm:prSet/>
      <dgm:spPr/>
      <dgm:t>
        <a:bodyPr/>
        <a:lstStyle/>
        <a:p>
          <a:endParaRPr lang="hu-HU"/>
        </a:p>
      </dgm:t>
    </dgm:pt>
    <dgm:pt modelId="{C9FAD510-4FFE-4467-A58E-4D7848ECA11C}" type="sibTrans" cxnId="{366A7F8A-46C7-438D-AF35-18BF862A95F9}">
      <dgm:prSet/>
      <dgm:spPr/>
      <dgm:t>
        <a:bodyPr/>
        <a:lstStyle/>
        <a:p>
          <a:endParaRPr lang="hu-HU"/>
        </a:p>
      </dgm:t>
    </dgm:pt>
    <dgm:pt modelId="{2C4F0C2E-4BF5-4CDA-A5D2-9DB6A2ABC404}">
      <dgm:prSet phldrT="[Szöveg]" custT="1"/>
      <dgm:spPr>
        <a:solidFill>
          <a:srgbClr val="92D050"/>
        </a:solidFill>
      </dgm:spPr>
      <dgm:t>
        <a:bodyPr/>
        <a:lstStyle/>
        <a:p>
          <a:r>
            <a:rPr lang="hu-HU" sz="2000" dirty="0">
              <a:solidFill>
                <a:srgbClr val="002060"/>
              </a:solidFill>
              <a:latin typeface="Garamond" panose="02020404030301010803" pitchFamily="18" charset="0"/>
            </a:rPr>
            <a:t>Üstökös</a:t>
          </a:r>
        </a:p>
        <a:p>
          <a:r>
            <a:rPr lang="hu-HU" sz="2000" dirty="0">
              <a:solidFill>
                <a:srgbClr val="002060"/>
              </a:solidFill>
              <a:latin typeface="Garamond" panose="02020404030301010803" pitchFamily="18" charset="0"/>
            </a:rPr>
            <a:t>1858-tól</a:t>
          </a:r>
        </a:p>
        <a:p>
          <a:r>
            <a:rPr lang="hu-HU" sz="2000" dirty="0">
              <a:solidFill>
                <a:srgbClr val="002060"/>
              </a:solidFill>
              <a:latin typeface="Garamond" panose="02020404030301010803" pitchFamily="18" charset="0"/>
            </a:rPr>
            <a:t>tulajdonos </a:t>
          </a:r>
          <a:r>
            <a:rPr lang="hu-HU" sz="2000" dirty="0">
              <a:solidFill>
                <a:srgbClr val="002060"/>
              </a:solidFill>
              <a:latin typeface="Garamond" panose="02020404030301010803" pitchFamily="18" charset="0"/>
              <a:cs typeface="Calibri" panose="020F0502020204030204" pitchFamily="34" charset="0"/>
            </a:rPr>
            <a:t>→</a:t>
          </a:r>
          <a:r>
            <a:rPr lang="hu-HU" sz="2000" dirty="0">
              <a:solidFill>
                <a:srgbClr val="002060"/>
              </a:solidFill>
              <a:latin typeface="Garamond" panose="02020404030301010803" pitchFamily="18" charset="0"/>
            </a:rPr>
            <a:t>szerkesztő </a:t>
          </a:r>
          <a:r>
            <a:rPr lang="hu-HU" sz="2000" dirty="0">
              <a:solidFill>
                <a:srgbClr val="002060"/>
              </a:solidFill>
              <a:latin typeface="Garamond" panose="02020404030301010803" pitchFamily="18" charset="0"/>
              <a:cs typeface="Calibri" panose="020F0502020204030204" pitchFamily="34" charset="0"/>
            </a:rPr>
            <a:t>→</a:t>
          </a:r>
          <a:r>
            <a:rPr lang="hu-HU" sz="2000" dirty="0">
              <a:solidFill>
                <a:srgbClr val="002060"/>
              </a:solidFill>
              <a:latin typeface="Garamond" panose="02020404030301010803" pitchFamily="18" charset="0"/>
            </a:rPr>
            <a:t>szerző </a:t>
          </a:r>
          <a:r>
            <a:rPr lang="hu-HU" sz="2000" dirty="0">
              <a:solidFill>
                <a:srgbClr val="002060"/>
              </a:solidFill>
              <a:latin typeface="Garamond" panose="02020404030301010803" pitchFamily="18" charset="0"/>
              <a:cs typeface="Calibri" panose="020F0502020204030204" pitchFamily="34" charset="0"/>
            </a:rPr>
            <a:t>→</a:t>
          </a:r>
          <a:r>
            <a:rPr lang="hu-HU" sz="2000" dirty="0">
              <a:solidFill>
                <a:srgbClr val="002060"/>
              </a:solidFill>
              <a:latin typeface="Garamond" panose="02020404030301010803" pitchFamily="18" charset="0"/>
            </a:rPr>
            <a:t>karikaturista </a:t>
          </a:r>
        </a:p>
        <a:p>
          <a:r>
            <a:rPr lang="hu-HU" sz="2000" dirty="0">
              <a:solidFill>
                <a:srgbClr val="002060"/>
              </a:solidFill>
              <a:latin typeface="Garamond" panose="02020404030301010803" pitchFamily="18" charset="0"/>
            </a:rPr>
            <a:t>kisregények folytatásban, élcek, adomák, karikatúrák</a:t>
          </a:r>
        </a:p>
      </dgm:t>
    </dgm:pt>
    <dgm:pt modelId="{2F90566D-9793-46F6-A1A8-999093CA5373}" type="parTrans" cxnId="{94C8DBF9-A17C-46E9-AE08-7285487EF23B}">
      <dgm:prSet/>
      <dgm:spPr/>
      <dgm:t>
        <a:bodyPr/>
        <a:lstStyle/>
        <a:p>
          <a:endParaRPr lang="hu-HU"/>
        </a:p>
      </dgm:t>
    </dgm:pt>
    <dgm:pt modelId="{79C72B7C-C8D6-4307-9B98-9EE788E59133}" type="sibTrans" cxnId="{94C8DBF9-A17C-46E9-AE08-7285487EF23B}">
      <dgm:prSet/>
      <dgm:spPr/>
      <dgm:t>
        <a:bodyPr/>
        <a:lstStyle/>
        <a:p>
          <a:endParaRPr lang="hu-HU"/>
        </a:p>
      </dgm:t>
    </dgm:pt>
    <dgm:pt modelId="{0E9D278D-18F0-414B-8074-283269462075}">
      <dgm:prSet phldrT="[Szöveg]" custT="1"/>
      <dgm:spPr>
        <a:solidFill>
          <a:schemeClr val="accent2"/>
        </a:solidFill>
      </dgm:spPr>
      <dgm:t>
        <a:bodyPr/>
        <a:lstStyle/>
        <a:p>
          <a:r>
            <a:rPr lang="hu-HU" sz="2000" dirty="0">
              <a:latin typeface="Garamond" panose="02020404030301010803" pitchFamily="18" charset="0"/>
            </a:rPr>
            <a:t>A Hon</a:t>
          </a:r>
        </a:p>
        <a:p>
          <a:r>
            <a:rPr lang="hu-HU" sz="2000" dirty="0">
              <a:latin typeface="Garamond" panose="02020404030301010803" pitchFamily="18" charset="0"/>
            </a:rPr>
            <a:t>1863-1882</a:t>
          </a:r>
        </a:p>
        <a:p>
          <a:r>
            <a:rPr lang="hu-HU" sz="2000" dirty="0">
              <a:latin typeface="Garamond" panose="02020404030301010803" pitchFamily="18" charset="0"/>
            </a:rPr>
            <a:t>tulajdonos</a:t>
          </a:r>
          <a:r>
            <a:rPr lang="hu-HU" sz="2000" dirty="0">
              <a:latin typeface="Garamond" panose="02020404030301010803" pitchFamily="18" charset="0"/>
              <a:cs typeface="Calibri" panose="020F0502020204030204" pitchFamily="34" charset="0"/>
            </a:rPr>
            <a:t>→ szerkesztő→ szerző</a:t>
          </a:r>
          <a:endParaRPr lang="hu-HU" sz="2000" dirty="0">
            <a:latin typeface="Garamond" panose="02020404030301010803" pitchFamily="18" charset="0"/>
          </a:endParaRPr>
        </a:p>
        <a:p>
          <a:r>
            <a:rPr lang="hu-HU" sz="2000" dirty="0">
              <a:latin typeface="Garamond" panose="02020404030301010803" pitchFamily="18" charset="0"/>
            </a:rPr>
            <a:t>politikai vezércikk, regények tárcaközlése</a:t>
          </a:r>
        </a:p>
      </dgm:t>
    </dgm:pt>
    <dgm:pt modelId="{6AF60F72-A2D1-49FD-A3BA-12D2EB55874C}" type="parTrans" cxnId="{ACB84AFE-6A2F-4A23-A46D-A96BA843204A}">
      <dgm:prSet/>
      <dgm:spPr/>
      <dgm:t>
        <a:bodyPr/>
        <a:lstStyle/>
        <a:p>
          <a:endParaRPr lang="hu-HU"/>
        </a:p>
      </dgm:t>
    </dgm:pt>
    <dgm:pt modelId="{437B8F35-8286-4545-968D-D42704CF0950}" type="sibTrans" cxnId="{ACB84AFE-6A2F-4A23-A46D-A96BA843204A}">
      <dgm:prSet/>
      <dgm:spPr/>
      <dgm:t>
        <a:bodyPr/>
        <a:lstStyle/>
        <a:p>
          <a:endParaRPr lang="hu-HU"/>
        </a:p>
      </dgm:t>
    </dgm:pt>
    <dgm:pt modelId="{E5DC378C-A5F0-45AF-9D36-C199A6A7DDA1}" type="pres">
      <dgm:prSet presAssocID="{C3FB0CF1-D90B-4E64-999E-454D8E08838A}" presName="cycle" presStyleCnt="0">
        <dgm:presLayoutVars>
          <dgm:dir/>
          <dgm:resizeHandles val="exact"/>
        </dgm:presLayoutVars>
      </dgm:prSet>
      <dgm:spPr/>
    </dgm:pt>
    <dgm:pt modelId="{00E0011E-3891-4D90-9E50-9A8E1404A8C8}" type="pres">
      <dgm:prSet presAssocID="{A8EBD330-0264-480D-B315-D9531A34F8A8}" presName="node" presStyleLbl="node1" presStyleIdx="0" presStyleCnt="4" custScaleX="151092" custScaleY="121942" custRadScaleRad="95943" custRadScaleInc="-58995">
        <dgm:presLayoutVars>
          <dgm:bulletEnabled val="1"/>
        </dgm:presLayoutVars>
      </dgm:prSet>
      <dgm:spPr/>
    </dgm:pt>
    <dgm:pt modelId="{44BEE138-7BAC-4A09-8137-C19BEEEC71E9}" type="pres">
      <dgm:prSet presAssocID="{650CE8DE-F299-42E4-8D71-CA208897F505}" presName="sibTrans" presStyleLbl="sibTrans2D1" presStyleIdx="0" presStyleCnt="4"/>
      <dgm:spPr/>
    </dgm:pt>
    <dgm:pt modelId="{76B98EC6-7789-4DA7-BA29-842EAAF6444B}" type="pres">
      <dgm:prSet presAssocID="{650CE8DE-F299-42E4-8D71-CA208897F505}" presName="connectorText" presStyleLbl="sibTrans2D1" presStyleIdx="0" presStyleCnt="4"/>
      <dgm:spPr/>
    </dgm:pt>
    <dgm:pt modelId="{E2FC0A92-CBDB-4162-98E5-B5AAC7BFFC87}" type="pres">
      <dgm:prSet presAssocID="{FB8A115D-F5A6-474B-BBDB-42A1D6EFC42D}" presName="node" presStyleLbl="node1" presStyleIdx="1" presStyleCnt="4" custAng="21186737" custScaleX="263555" custScaleY="126003" custRadScaleRad="129680" custRadScaleInc="-65497">
        <dgm:presLayoutVars>
          <dgm:bulletEnabled val="1"/>
        </dgm:presLayoutVars>
      </dgm:prSet>
      <dgm:spPr/>
    </dgm:pt>
    <dgm:pt modelId="{7A817644-EEDA-4646-9E66-924B930B14BF}" type="pres">
      <dgm:prSet presAssocID="{C9FAD510-4FFE-4467-A58E-4D7848ECA11C}" presName="sibTrans" presStyleLbl="sibTrans2D1" presStyleIdx="1" presStyleCnt="4"/>
      <dgm:spPr/>
    </dgm:pt>
    <dgm:pt modelId="{B6644456-F3AF-453B-B265-841E0CC734CE}" type="pres">
      <dgm:prSet presAssocID="{C9FAD510-4FFE-4467-A58E-4D7848ECA11C}" presName="connectorText" presStyleLbl="sibTrans2D1" presStyleIdx="1" presStyleCnt="4"/>
      <dgm:spPr/>
    </dgm:pt>
    <dgm:pt modelId="{401376BC-6D65-4CDE-BBD7-813DF4FA43B9}" type="pres">
      <dgm:prSet presAssocID="{2C4F0C2E-4BF5-4CDA-A5D2-9DB6A2ABC404}" presName="node" presStyleLbl="node1" presStyleIdx="2" presStyleCnt="4" custAng="20135697" custScaleX="89960" custScaleY="215991" custRadScaleRad="174082" custRadScaleInc="-147454">
        <dgm:presLayoutVars>
          <dgm:bulletEnabled val="1"/>
        </dgm:presLayoutVars>
      </dgm:prSet>
      <dgm:spPr/>
    </dgm:pt>
    <dgm:pt modelId="{1B2C748A-570A-454A-B54C-60635671CDFB}" type="pres">
      <dgm:prSet presAssocID="{79C72B7C-C8D6-4307-9B98-9EE788E59133}" presName="sibTrans" presStyleLbl="sibTrans2D1" presStyleIdx="2" presStyleCnt="4"/>
      <dgm:spPr/>
    </dgm:pt>
    <dgm:pt modelId="{989AE764-334B-4C3C-B6CF-F4D84ED20F69}" type="pres">
      <dgm:prSet presAssocID="{79C72B7C-C8D6-4307-9B98-9EE788E59133}" presName="connectorText" presStyleLbl="sibTrans2D1" presStyleIdx="2" presStyleCnt="4"/>
      <dgm:spPr/>
    </dgm:pt>
    <dgm:pt modelId="{F2E996F4-E747-4534-9432-7E6CBBF09B34}" type="pres">
      <dgm:prSet presAssocID="{0E9D278D-18F0-414B-8074-283269462075}" presName="node" presStyleLbl="node1" presStyleIdx="3" presStyleCnt="4" custAng="587611" custScaleX="208507" custScaleY="130432" custRadScaleRad="112998" custRadScaleInc="-250295">
        <dgm:presLayoutVars>
          <dgm:bulletEnabled val="1"/>
        </dgm:presLayoutVars>
      </dgm:prSet>
      <dgm:spPr/>
    </dgm:pt>
    <dgm:pt modelId="{0017F7F0-32B0-44E5-8520-7EF9A3E1220E}" type="pres">
      <dgm:prSet presAssocID="{437B8F35-8286-4545-968D-D42704CF0950}" presName="sibTrans" presStyleLbl="sibTrans2D1" presStyleIdx="3" presStyleCnt="4" custAng="16866891" custScaleX="112229" custLinFactNeighborX="-30554" custLinFactNeighborY="34219"/>
      <dgm:spPr/>
    </dgm:pt>
    <dgm:pt modelId="{2C2F107D-B7B8-42E7-9737-6C584DDE40C7}" type="pres">
      <dgm:prSet presAssocID="{437B8F35-8286-4545-968D-D42704CF0950}" presName="connectorText" presStyleLbl="sibTrans2D1" presStyleIdx="3" presStyleCnt="4"/>
      <dgm:spPr/>
    </dgm:pt>
  </dgm:ptLst>
  <dgm:cxnLst>
    <dgm:cxn modelId="{BC177910-1407-4B53-91BD-C2FD14E611BA}" type="presOf" srcId="{C9FAD510-4FFE-4467-A58E-4D7848ECA11C}" destId="{B6644456-F3AF-453B-B265-841E0CC734CE}" srcOrd="1" destOrd="0" presId="urn:microsoft.com/office/officeart/2005/8/layout/cycle2"/>
    <dgm:cxn modelId="{7DE0C919-D39C-41B3-8C40-001D00C0C54D}" type="presOf" srcId="{2C4F0C2E-4BF5-4CDA-A5D2-9DB6A2ABC404}" destId="{401376BC-6D65-4CDE-BBD7-813DF4FA43B9}" srcOrd="0" destOrd="0" presId="urn:microsoft.com/office/officeart/2005/8/layout/cycle2"/>
    <dgm:cxn modelId="{E1EC2629-0760-4624-9C1C-B6BA99176821}" type="presOf" srcId="{79C72B7C-C8D6-4307-9B98-9EE788E59133}" destId="{1B2C748A-570A-454A-B54C-60635671CDFB}" srcOrd="0" destOrd="0" presId="urn:microsoft.com/office/officeart/2005/8/layout/cycle2"/>
    <dgm:cxn modelId="{51C6BB2A-6308-46F7-BB34-DB5564654BE8}" type="presOf" srcId="{0E9D278D-18F0-414B-8074-283269462075}" destId="{F2E996F4-E747-4534-9432-7E6CBBF09B34}" srcOrd="0" destOrd="0" presId="urn:microsoft.com/office/officeart/2005/8/layout/cycle2"/>
    <dgm:cxn modelId="{BE979F38-CB5F-44B3-BF5A-DAE28B19D997}" type="presOf" srcId="{650CE8DE-F299-42E4-8D71-CA208897F505}" destId="{76B98EC6-7789-4DA7-BA29-842EAAF6444B}" srcOrd="1" destOrd="0" presId="urn:microsoft.com/office/officeart/2005/8/layout/cycle2"/>
    <dgm:cxn modelId="{565E7D3E-C212-4D05-9096-740A69656DEA}" type="presOf" srcId="{A8EBD330-0264-480D-B315-D9531A34F8A8}" destId="{00E0011E-3891-4D90-9E50-9A8E1404A8C8}" srcOrd="0" destOrd="0" presId="urn:microsoft.com/office/officeart/2005/8/layout/cycle2"/>
    <dgm:cxn modelId="{CC0E386B-CC4A-4EC1-B362-90BA5824D1A4}" srcId="{C3FB0CF1-D90B-4E64-999E-454D8E08838A}" destId="{A8EBD330-0264-480D-B315-D9531A34F8A8}" srcOrd="0" destOrd="0" parTransId="{0E034A64-6F57-4E88-B183-9E3A61BF8FAD}" sibTransId="{650CE8DE-F299-42E4-8D71-CA208897F505}"/>
    <dgm:cxn modelId="{32D3E182-8091-4B3B-A630-9EA63166C5BE}" type="presOf" srcId="{437B8F35-8286-4545-968D-D42704CF0950}" destId="{2C2F107D-B7B8-42E7-9737-6C584DDE40C7}" srcOrd="1" destOrd="0" presId="urn:microsoft.com/office/officeart/2005/8/layout/cycle2"/>
    <dgm:cxn modelId="{E95CF08B-7627-4730-8D5E-45CEB316E053}" type="presOf" srcId="{C3FB0CF1-D90B-4E64-999E-454D8E08838A}" destId="{E5DC378C-A5F0-45AF-9D36-C199A6A7DDA1}" srcOrd="0" destOrd="0" presId="urn:microsoft.com/office/officeart/2005/8/layout/cycle2"/>
    <dgm:cxn modelId="{F0687A95-D45D-48BD-B81F-517EEB9969C1}" type="presOf" srcId="{437B8F35-8286-4545-968D-D42704CF0950}" destId="{0017F7F0-32B0-44E5-8520-7EF9A3E1220E}" srcOrd="0" destOrd="0" presId="urn:microsoft.com/office/officeart/2005/8/layout/cycle2"/>
    <dgm:cxn modelId="{366A7F8A-46C7-438D-AF35-18BF862A95F9}" srcId="{C3FB0CF1-D90B-4E64-999E-454D8E08838A}" destId="{FB8A115D-F5A6-474B-BBDB-42A1D6EFC42D}" srcOrd="1" destOrd="0" parTransId="{33997069-1CF1-4D95-8EF9-967968754143}" sibTransId="{C9FAD510-4FFE-4467-A58E-4D7848ECA11C}"/>
    <dgm:cxn modelId="{23E250A3-9348-439D-AAC5-0096745CA920}" type="presOf" srcId="{650CE8DE-F299-42E4-8D71-CA208897F505}" destId="{44BEE138-7BAC-4A09-8137-C19BEEEC71E9}" srcOrd="0" destOrd="0" presId="urn:microsoft.com/office/officeart/2005/8/layout/cycle2"/>
    <dgm:cxn modelId="{12F256B8-E0D8-444C-9C7C-A4BFE6A3A0DF}" type="presOf" srcId="{C9FAD510-4FFE-4467-A58E-4D7848ECA11C}" destId="{7A817644-EEDA-4646-9E66-924B930B14BF}" srcOrd="0" destOrd="0" presId="urn:microsoft.com/office/officeart/2005/8/layout/cycle2"/>
    <dgm:cxn modelId="{6B6D5AC0-6922-43FC-8F43-E5B7A32F1C21}" type="presOf" srcId="{FB8A115D-F5A6-474B-BBDB-42A1D6EFC42D}" destId="{E2FC0A92-CBDB-4162-98E5-B5AAC7BFFC87}" srcOrd="0" destOrd="0" presId="urn:microsoft.com/office/officeart/2005/8/layout/cycle2"/>
    <dgm:cxn modelId="{4E6944C8-1AA0-4E9F-8387-7A8BACABA9FE}" type="presOf" srcId="{79C72B7C-C8D6-4307-9B98-9EE788E59133}" destId="{989AE764-334B-4C3C-B6CF-F4D84ED20F69}" srcOrd="1" destOrd="0" presId="urn:microsoft.com/office/officeart/2005/8/layout/cycle2"/>
    <dgm:cxn modelId="{94C8DBF9-A17C-46E9-AE08-7285487EF23B}" srcId="{C3FB0CF1-D90B-4E64-999E-454D8E08838A}" destId="{2C4F0C2E-4BF5-4CDA-A5D2-9DB6A2ABC404}" srcOrd="2" destOrd="0" parTransId="{2F90566D-9793-46F6-A1A8-999093CA5373}" sibTransId="{79C72B7C-C8D6-4307-9B98-9EE788E59133}"/>
    <dgm:cxn modelId="{ACB84AFE-6A2F-4A23-A46D-A96BA843204A}" srcId="{C3FB0CF1-D90B-4E64-999E-454D8E08838A}" destId="{0E9D278D-18F0-414B-8074-283269462075}" srcOrd="3" destOrd="0" parTransId="{6AF60F72-A2D1-49FD-A3BA-12D2EB55874C}" sibTransId="{437B8F35-8286-4545-968D-D42704CF0950}"/>
    <dgm:cxn modelId="{9778165C-A859-4C3F-AA2D-AA830F30C4A2}" type="presParOf" srcId="{E5DC378C-A5F0-45AF-9D36-C199A6A7DDA1}" destId="{00E0011E-3891-4D90-9E50-9A8E1404A8C8}" srcOrd="0" destOrd="0" presId="urn:microsoft.com/office/officeart/2005/8/layout/cycle2"/>
    <dgm:cxn modelId="{4B913AE5-9416-44ED-99F6-FAADC4A2D609}" type="presParOf" srcId="{E5DC378C-A5F0-45AF-9D36-C199A6A7DDA1}" destId="{44BEE138-7BAC-4A09-8137-C19BEEEC71E9}" srcOrd="1" destOrd="0" presId="urn:microsoft.com/office/officeart/2005/8/layout/cycle2"/>
    <dgm:cxn modelId="{81745923-D739-4163-A64B-1B74286E3B17}" type="presParOf" srcId="{44BEE138-7BAC-4A09-8137-C19BEEEC71E9}" destId="{76B98EC6-7789-4DA7-BA29-842EAAF6444B}" srcOrd="0" destOrd="0" presId="urn:microsoft.com/office/officeart/2005/8/layout/cycle2"/>
    <dgm:cxn modelId="{92A21F9F-2469-4D68-9CF2-73F7FB26279E}" type="presParOf" srcId="{E5DC378C-A5F0-45AF-9D36-C199A6A7DDA1}" destId="{E2FC0A92-CBDB-4162-98E5-B5AAC7BFFC87}" srcOrd="2" destOrd="0" presId="urn:microsoft.com/office/officeart/2005/8/layout/cycle2"/>
    <dgm:cxn modelId="{3A433A84-0512-4790-86BB-087CFFDAB5AA}" type="presParOf" srcId="{E5DC378C-A5F0-45AF-9D36-C199A6A7DDA1}" destId="{7A817644-EEDA-4646-9E66-924B930B14BF}" srcOrd="3" destOrd="0" presId="urn:microsoft.com/office/officeart/2005/8/layout/cycle2"/>
    <dgm:cxn modelId="{450A63F6-215E-462C-BEDF-98DC8730FF0B}" type="presParOf" srcId="{7A817644-EEDA-4646-9E66-924B930B14BF}" destId="{B6644456-F3AF-453B-B265-841E0CC734CE}" srcOrd="0" destOrd="0" presId="urn:microsoft.com/office/officeart/2005/8/layout/cycle2"/>
    <dgm:cxn modelId="{926C5806-B04F-438B-86F9-E8198D772EC7}" type="presParOf" srcId="{E5DC378C-A5F0-45AF-9D36-C199A6A7DDA1}" destId="{401376BC-6D65-4CDE-BBD7-813DF4FA43B9}" srcOrd="4" destOrd="0" presId="urn:microsoft.com/office/officeart/2005/8/layout/cycle2"/>
    <dgm:cxn modelId="{AB0E0D8D-3CC3-4BF0-AD4A-0418C4350E20}" type="presParOf" srcId="{E5DC378C-A5F0-45AF-9D36-C199A6A7DDA1}" destId="{1B2C748A-570A-454A-B54C-60635671CDFB}" srcOrd="5" destOrd="0" presId="urn:microsoft.com/office/officeart/2005/8/layout/cycle2"/>
    <dgm:cxn modelId="{C498B888-6E77-4E1C-B60E-2DE515E7B27C}" type="presParOf" srcId="{1B2C748A-570A-454A-B54C-60635671CDFB}" destId="{989AE764-334B-4C3C-B6CF-F4D84ED20F69}" srcOrd="0" destOrd="0" presId="urn:microsoft.com/office/officeart/2005/8/layout/cycle2"/>
    <dgm:cxn modelId="{98851CDD-1E1D-46EE-8045-C68FD98E932D}" type="presParOf" srcId="{E5DC378C-A5F0-45AF-9D36-C199A6A7DDA1}" destId="{F2E996F4-E747-4534-9432-7E6CBBF09B34}" srcOrd="6" destOrd="0" presId="urn:microsoft.com/office/officeart/2005/8/layout/cycle2"/>
    <dgm:cxn modelId="{C95FB6C6-926F-4ED9-A490-FF8FD7EC06A2}" type="presParOf" srcId="{E5DC378C-A5F0-45AF-9D36-C199A6A7DDA1}" destId="{0017F7F0-32B0-44E5-8520-7EF9A3E1220E}" srcOrd="7" destOrd="0" presId="urn:microsoft.com/office/officeart/2005/8/layout/cycle2"/>
    <dgm:cxn modelId="{A923915C-9E0C-48A2-B0A3-E3BF85EB9616}" type="presParOf" srcId="{0017F7F0-32B0-44E5-8520-7EF9A3E1220E}" destId="{2C2F107D-B7B8-42E7-9737-6C584DDE40C7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E0011E-3891-4D90-9E50-9A8E1404A8C8}">
      <dsp:nvSpPr>
        <dsp:cNvPr id="0" name=""/>
        <dsp:cNvSpPr/>
      </dsp:nvSpPr>
      <dsp:spPr>
        <a:xfrm>
          <a:off x="2722746" y="-415063"/>
          <a:ext cx="3245788" cy="2619582"/>
        </a:xfrm>
        <a:prstGeom prst="ellipse">
          <a:avLst/>
        </a:prstGeom>
        <a:solidFill>
          <a:schemeClr val="accent4">
            <a:alpha val="5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800" kern="1200" dirty="0">
              <a:solidFill>
                <a:srgbClr val="002060"/>
              </a:solidFill>
              <a:latin typeface="Garamond" panose="02020404030301010803" pitchFamily="18" charset="0"/>
            </a:rPr>
            <a:t>Pesti Napló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800" kern="1200" dirty="0">
              <a:solidFill>
                <a:srgbClr val="002060"/>
              </a:solidFill>
              <a:latin typeface="Garamond" panose="02020404030301010803" pitchFamily="18" charset="0"/>
            </a:rPr>
            <a:t>1850-es évek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800" kern="1200" dirty="0">
              <a:solidFill>
                <a:srgbClr val="002060"/>
              </a:solidFill>
              <a:latin typeface="Garamond" panose="02020404030301010803" pitchFamily="18" charset="0"/>
            </a:rPr>
            <a:t> szerző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800" kern="1200" dirty="0">
              <a:solidFill>
                <a:srgbClr val="002060"/>
              </a:solidFill>
              <a:latin typeface="Garamond" panose="02020404030301010803" pitchFamily="18" charset="0"/>
            </a:rPr>
            <a:t>regények, novellák tárcaközlése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1100" kern="1200" dirty="0">
            <a:solidFill>
              <a:srgbClr val="002060"/>
            </a:solidFill>
          </a:endParaRPr>
        </a:p>
      </dsp:txBody>
      <dsp:txXfrm>
        <a:off x="3198081" y="-31434"/>
        <a:ext cx="2295118" cy="1852324"/>
      </dsp:txXfrm>
    </dsp:sp>
    <dsp:sp modelId="{44BEE138-7BAC-4A09-8137-C19BEEEC71E9}">
      <dsp:nvSpPr>
        <dsp:cNvPr id="0" name=""/>
        <dsp:cNvSpPr/>
      </dsp:nvSpPr>
      <dsp:spPr>
        <a:xfrm rot="11282774">
          <a:off x="5370726" y="705953"/>
          <a:ext cx="407849" cy="7250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3100" kern="1200"/>
        </a:p>
      </dsp:txBody>
      <dsp:txXfrm rot="10800000">
        <a:off x="5492479" y="859521"/>
        <a:ext cx="285494" cy="435014"/>
      </dsp:txXfrm>
    </dsp:sp>
    <dsp:sp modelId="{E2FC0A92-CBDB-4162-98E5-B5AAC7BFFC87}">
      <dsp:nvSpPr>
        <dsp:cNvPr id="0" name=""/>
        <dsp:cNvSpPr/>
      </dsp:nvSpPr>
      <dsp:spPr>
        <a:xfrm rot="21186737">
          <a:off x="5066060" y="43341"/>
          <a:ext cx="5661740" cy="2706821"/>
        </a:xfrm>
        <a:prstGeom prst="ellipse">
          <a:avLst/>
        </a:prstGeom>
        <a:solidFill>
          <a:schemeClr val="accent5">
            <a:alpha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>
              <a:latin typeface="Garamond" panose="02020404030301010803" pitchFamily="18" charset="0"/>
            </a:rPr>
            <a:t>Vasárnapi Újság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>
              <a:latin typeface="Garamond" panose="02020404030301010803" pitchFamily="18" charset="0"/>
            </a:rPr>
            <a:t>1854-től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>
              <a:latin typeface="Garamond" panose="02020404030301010803" pitchFamily="18" charset="0"/>
            </a:rPr>
            <a:t>szerkesztő </a:t>
          </a:r>
          <a:r>
            <a:rPr lang="hu-HU" sz="2000" kern="1200" dirty="0">
              <a:latin typeface="Garamond" panose="02020404030301010803" pitchFamily="18" charset="0"/>
              <a:cs typeface="Calibri" panose="020F0502020204030204" pitchFamily="34" charset="0"/>
            </a:rPr>
            <a:t>→ szerző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>
              <a:latin typeface="Garamond" panose="02020404030301010803" pitchFamily="18" charset="0"/>
            </a:rPr>
            <a:t>publicisztika, novellák, útirajzok, ismeretterjesztés </a:t>
          </a:r>
        </a:p>
      </dsp:txBody>
      <dsp:txXfrm>
        <a:off x="5895203" y="439746"/>
        <a:ext cx="4003454" cy="1914011"/>
      </dsp:txXfrm>
    </dsp:sp>
    <dsp:sp modelId="{7A817644-EEDA-4646-9E66-924B930B14BF}">
      <dsp:nvSpPr>
        <dsp:cNvPr id="0" name=""/>
        <dsp:cNvSpPr/>
      </dsp:nvSpPr>
      <dsp:spPr>
        <a:xfrm rot="15047176">
          <a:off x="8331621" y="2336277"/>
          <a:ext cx="38153" cy="7250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3100" kern="1200"/>
        </a:p>
      </dsp:txBody>
      <dsp:txXfrm rot="10800000">
        <a:off x="8339227" y="2486686"/>
        <a:ext cx="26707" cy="435014"/>
      </dsp:txXfrm>
    </dsp:sp>
    <dsp:sp modelId="{401376BC-6D65-4CDE-BBD7-813DF4FA43B9}">
      <dsp:nvSpPr>
        <dsp:cNvPr id="0" name=""/>
        <dsp:cNvSpPr/>
      </dsp:nvSpPr>
      <dsp:spPr>
        <a:xfrm rot="20135697">
          <a:off x="7992312" y="2123064"/>
          <a:ext cx="1932538" cy="4639961"/>
        </a:xfrm>
        <a:prstGeom prst="ellipse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>
              <a:solidFill>
                <a:srgbClr val="002060"/>
              </a:solidFill>
              <a:latin typeface="Garamond" panose="02020404030301010803" pitchFamily="18" charset="0"/>
            </a:rPr>
            <a:t>Üstökös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>
              <a:solidFill>
                <a:srgbClr val="002060"/>
              </a:solidFill>
              <a:latin typeface="Garamond" panose="02020404030301010803" pitchFamily="18" charset="0"/>
            </a:rPr>
            <a:t>1858-tól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>
              <a:solidFill>
                <a:srgbClr val="002060"/>
              </a:solidFill>
              <a:latin typeface="Garamond" panose="02020404030301010803" pitchFamily="18" charset="0"/>
            </a:rPr>
            <a:t>tulajdonos </a:t>
          </a:r>
          <a:r>
            <a:rPr lang="hu-HU" sz="2000" kern="1200" dirty="0">
              <a:solidFill>
                <a:srgbClr val="002060"/>
              </a:solidFill>
              <a:latin typeface="Garamond" panose="02020404030301010803" pitchFamily="18" charset="0"/>
              <a:cs typeface="Calibri" panose="020F0502020204030204" pitchFamily="34" charset="0"/>
            </a:rPr>
            <a:t>→</a:t>
          </a:r>
          <a:r>
            <a:rPr lang="hu-HU" sz="2000" kern="1200" dirty="0">
              <a:solidFill>
                <a:srgbClr val="002060"/>
              </a:solidFill>
              <a:latin typeface="Garamond" panose="02020404030301010803" pitchFamily="18" charset="0"/>
            </a:rPr>
            <a:t>szerkesztő </a:t>
          </a:r>
          <a:r>
            <a:rPr lang="hu-HU" sz="2000" kern="1200" dirty="0">
              <a:solidFill>
                <a:srgbClr val="002060"/>
              </a:solidFill>
              <a:latin typeface="Garamond" panose="02020404030301010803" pitchFamily="18" charset="0"/>
              <a:cs typeface="Calibri" panose="020F0502020204030204" pitchFamily="34" charset="0"/>
            </a:rPr>
            <a:t>→</a:t>
          </a:r>
          <a:r>
            <a:rPr lang="hu-HU" sz="2000" kern="1200" dirty="0">
              <a:solidFill>
                <a:srgbClr val="002060"/>
              </a:solidFill>
              <a:latin typeface="Garamond" panose="02020404030301010803" pitchFamily="18" charset="0"/>
            </a:rPr>
            <a:t>szerző </a:t>
          </a:r>
          <a:r>
            <a:rPr lang="hu-HU" sz="2000" kern="1200" dirty="0">
              <a:solidFill>
                <a:srgbClr val="002060"/>
              </a:solidFill>
              <a:latin typeface="Garamond" panose="02020404030301010803" pitchFamily="18" charset="0"/>
              <a:cs typeface="Calibri" panose="020F0502020204030204" pitchFamily="34" charset="0"/>
            </a:rPr>
            <a:t>→</a:t>
          </a:r>
          <a:r>
            <a:rPr lang="hu-HU" sz="2000" kern="1200" dirty="0">
              <a:solidFill>
                <a:srgbClr val="002060"/>
              </a:solidFill>
              <a:latin typeface="Garamond" panose="02020404030301010803" pitchFamily="18" charset="0"/>
            </a:rPr>
            <a:t>karikaturista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>
              <a:solidFill>
                <a:srgbClr val="002060"/>
              </a:solidFill>
              <a:latin typeface="Garamond" panose="02020404030301010803" pitchFamily="18" charset="0"/>
            </a:rPr>
            <a:t>kisregények folytatásban, élcek, adomák, karikatúrák</a:t>
          </a:r>
        </a:p>
      </dsp:txBody>
      <dsp:txXfrm>
        <a:off x="8275326" y="2802571"/>
        <a:ext cx="1366510" cy="3280947"/>
      </dsp:txXfrm>
    </dsp:sp>
    <dsp:sp modelId="{1B2C748A-570A-454A-B54C-60635671CDFB}">
      <dsp:nvSpPr>
        <dsp:cNvPr id="0" name=""/>
        <dsp:cNvSpPr/>
      </dsp:nvSpPr>
      <dsp:spPr>
        <a:xfrm rot="20947092">
          <a:off x="8094343" y="4222816"/>
          <a:ext cx="248215" cy="7250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3100" kern="1200"/>
        </a:p>
      </dsp:txBody>
      <dsp:txXfrm>
        <a:off x="8095012" y="4374850"/>
        <a:ext cx="173751" cy="435014"/>
      </dsp:txXfrm>
    </dsp:sp>
    <dsp:sp modelId="{F2E996F4-E747-4534-9432-7E6CBBF09B34}">
      <dsp:nvSpPr>
        <dsp:cNvPr id="0" name=""/>
        <dsp:cNvSpPr/>
      </dsp:nvSpPr>
      <dsp:spPr>
        <a:xfrm rot="587611">
          <a:off x="4074924" y="3550357"/>
          <a:ext cx="4479188" cy="2801965"/>
        </a:xfrm>
        <a:prstGeom prst="ellipse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>
              <a:latin typeface="Garamond" panose="02020404030301010803" pitchFamily="18" charset="0"/>
            </a:rPr>
            <a:t>A Hon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>
              <a:latin typeface="Garamond" panose="02020404030301010803" pitchFamily="18" charset="0"/>
            </a:rPr>
            <a:t>1863-1882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>
              <a:latin typeface="Garamond" panose="02020404030301010803" pitchFamily="18" charset="0"/>
            </a:rPr>
            <a:t>tulajdonos</a:t>
          </a:r>
          <a:r>
            <a:rPr lang="hu-HU" sz="2000" kern="1200" dirty="0">
              <a:latin typeface="Garamond" panose="02020404030301010803" pitchFamily="18" charset="0"/>
              <a:cs typeface="Calibri" panose="020F0502020204030204" pitchFamily="34" charset="0"/>
            </a:rPr>
            <a:t>→ szerkesztő→ szerző</a:t>
          </a:r>
          <a:endParaRPr lang="hu-HU" sz="2000" kern="1200" dirty="0">
            <a:latin typeface="Garamond" panose="02020404030301010803" pitchFamily="18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>
              <a:latin typeface="Garamond" panose="02020404030301010803" pitchFamily="18" charset="0"/>
            </a:rPr>
            <a:t>politikai vezércikk, regények tárcaközlése</a:t>
          </a:r>
        </a:p>
      </dsp:txBody>
      <dsp:txXfrm>
        <a:off x="4730886" y="3960695"/>
        <a:ext cx="3167264" cy="1981289"/>
      </dsp:txXfrm>
    </dsp:sp>
    <dsp:sp modelId="{0017F7F0-32B0-44E5-8520-7EF9A3E1220E}">
      <dsp:nvSpPr>
        <dsp:cNvPr id="0" name=""/>
        <dsp:cNvSpPr/>
      </dsp:nvSpPr>
      <dsp:spPr>
        <a:xfrm rot="9913513">
          <a:off x="4547523" y="2770568"/>
          <a:ext cx="989435" cy="7250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3100" kern="1200"/>
        </a:p>
      </dsp:txBody>
      <dsp:txXfrm rot="10800000">
        <a:off x="4761434" y="2887839"/>
        <a:ext cx="771928" cy="4350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06F4F5-287C-4A0C-8C36-6BC24AE17AF1}" type="datetimeFigureOut">
              <a:rPr lang="hu-HU" smtClean="0"/>
              <a:t>2025. 02. 24.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6A9769-D069-45A9-A751-5AAF751DB7B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16128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6A9769-D069-45A9-A751-5AAF751DB7BD}" type="slidenum">
              <a:rPr lang="hu-HU" smtClean="0"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4204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DEB4C0C-604D-A184-BC25-690076ECFC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2237FC99-F98E-6D40-BDD3-AC67DD2269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E7137C1-B008-8145-5F43-E3F514972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9F1F0-199F-44F7-89FE-D908F64F34F8}" type="datetimeFigureOut">
              <a:rPr lang="hu-HU" smtClean="0"/>
              <a:t>2025. 02. 24.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F04C3EB-0514-6D90-25EB-DB0DFC321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580B760-A60A-4F40-2A75-A44C9A345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CF004-27D5-4F7A-AFCC-41E25C5757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13083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AEB6489-FFF0-C126-2371-5496F5B3A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0A34C14-ABE9-3719-E7E8-C6933DCC40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3DFD141-627E-FB26-23E3-76B6D40F3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9F1F0-199F-44F7-89FE-D908F64F34F8}" type="datetimeFigureOut">
              <a:rPr lang="hu-HU" smtClean="0"/>
              <a:t>2025. 02. 24.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D84F511-5760-BFCC-1E81-6AF88E86A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ECD98B9-4D73-0914-20A3-F966ADF16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CF004-27D5-4F7A-AFCC-41E25C5757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58271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7F86C57-B8F5-117D-ED23-7A8C5E7CA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6C7CC59-4D22-A784-91A3-8EFC398FBE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6DF3A82-F5A8-08EE-CAE2-F27307824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9F1F0-199F-44F7-89FE-D908F64F34F8}" type="datetimeFigureOut">
              <a:rPr lang="hu-HU" smtClean="0"/>
              <a:t>2025. 02. 24.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C16D14C-2776-AF51-9624-B72023297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7CEC34B-E311-B487-DDA1-EC7B00527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CF004-27D5-4F7A-AFCC-41E25C5757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81647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0F0700B-F807-B1C9-3CEF-A94A2E2A1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9583D5F-AAFA-5870-4F8B-453571D086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A339FDA3-A475-BEAC-8ECB-7BAC9DB072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6D2A169E-A540-20E6-8461-91EFBE10F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9F1F0-199F-44F7-89FE-D908F64F34F8}" type="datetimeFigureOut">
              <a:rPr lang="hu-HU" smtClean="0"/>
              <a:t>2025. 02. 24.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D9D3539-F686-A8D6-0C5D-BFFF164B9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AE64B17B-2DB8-5E4B-0C57-BE39FAE5E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CF004-27D5-4F7A-AFCC-41E25C5757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76764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E515A84-F3C9-3242-9C25-083C16DFC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9F83D00B-A0C4-DC84-7AF5-B21F4CB7DB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41634731-14BF-C92A-01A5-E934417E35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19761740-184D-1AD9-F9AD-90CA9FD1B0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21348E1B-F245-BEE0-0A98-5AA2F8FC99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821FD702-1D14-BF33-4F35-0E217248C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9F1F0-199F-44F7-89FE-D908F64F34F8}" type="datetimeFigureOut">
              <a:rPr lang="hu-HU" smtClean="0"/>
              <a:t>2025. 02. 24.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937A462B-4ABC-7BED-48FB-B6869DE1F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48A520CF-A89E-7108-7765-7208D11E7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CF004-27D5-4F7A-AFCC-41E25C5757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08216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BA2F43A-2BAB-7CFB-D535-64A018019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B95F5327-B289-29A3-6F10-3C8764A94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9F1F0-199F-44F7-89FE-D908F64F34F8}" type="datetimeFigureOut">
              <a:rPr lang="hu-HU" smtClean="0"/>
              <a:t>2025. 02. 24.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99B54485-7AAA-8BFA-4D8B-A4595E451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794E9961-B52C-72D4-1B62-241FDB36E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CF004-27D5-4F7A-AFCC-41E25C5757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13307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A54864AA-622A-7246-AAA4-03C97F9B7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9F1F0-199F-44F7-89FE-D908F64F34F8}" type="datetimeFigureOut">
              <a:rPr lang="hu-HU" smtClean="0"/>
              <a:t>2025. 02. 24.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577B2FF3-0759-74C5-5D40-62677B86F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D2EA20FD-BB09-04F8-F195-97C2D8357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CF004-27D5-4F7A-AFCC-41E25C5757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88899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EC8DBE2-F5DD-8C4B-E807-C50CFC18B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8F3886F-2FDB-6F3C-2A6A-13BD668A6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61AA3FAD-1816-3E94-DC14-0F1E3AC392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37E8080D-67E0-CF16-3087-415E53D9E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9F1F0-199F-44F7-89FE-D908F64F34F8}" type="datetimeFigureOut">
              <a:rPr lang="hu-HU" smtClean="0"/>
              <a:t>2025. 02. 24.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06E928AF-6D2F-CC4E-3109-DF92DECC5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8B89162B-52F8-94A5-80C0-4C2C5D9BF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CF004-27D5-4F7A-AFCC-41E25C5757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04353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4EBA141-6498-94A4-8F8B-484257E17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329AF39F-FF2F-530C-C34B-DC0AFB826F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B1FD1CA3-25E4-3607-780A-99410486C5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B23998A-81FA-32F8-EA44-FB2A928E2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9F1F0-199F-44F7-89FE-D908F64F34F8}" type="datetimeFigureOut">
              <a:rPr lang="hu-HU" smtClean="0"/>
              <a:t>2025. 02. 24.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2F777981-665F-426E-DC1C-50E90F910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D451041B-3F4A-26E1-6CF3-68A3CED6F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CF004-27D5-4F7A-AFCC-41E25C5757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69006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D8851B6-FD8B-983D-2302-F934AF0FE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8DCE079A-AE66-FFE2-8149-09F63DA520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736A97D-AE38-8F27-D686-8F62638F7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9F1F0-199F-44F7-89FE-D908F64F34F8}" type="datetimeFigureOut">
              <a:rPr lang="hu-HU" smtClean="0"/>
              <a:t>2025. 02. 24.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BE323AD-9BC1-FB92-75FA-DDA91C58F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6BCEF02-6FF1-D9EC-27E3-1CB5A00E7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CF004-27D5-4F7A-AFCC-41E25C5757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92243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B4DB4893-0D20-26F0-9266-D69A2DCDAC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EAB9B0D9-674C-229F-E708-F16E218B4F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AEF56FC-F94C-ADA9-79AB-438D0573F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9F1F0-199F-44F7-89FE-D908F64F34F8}" type="datetimeFigureOut">
              <a:rPr lang="hu-HU" smtClean="0"/>
              <a:t>2025. 02. 24.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8BC5415-9E16-8BEF-A4A8-316B38CCA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DE7814B-2B04-55F4-F41A-8CBB18F6D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CF004-27D5-4F7A-AFCC-41E25C5757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810593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08127-8923-4376-B58B-FC9061F6E3BB}" type="datetimeFigureOut">
              <a:rPr lang="hu-HU" smtClean="0"/>
              <a:t>2025. 02. 24.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54617-27C2-4A67-AB25-FC8FF3E489E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950257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08127-8923-4376-B58B-FC9061F6E3BB}" type="datetimeFigureOut">
              <a:rPr lang="hu-HU" smtClean="0"/>
              <a:t>2025. 02. 24.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54617-27C2-4A67-AB25-FC8FF3E489E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867392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08127-8923-4376-B58B-FC9061F6E3BB}" type="datetimeFigureOut">
              <a:rPr lang="hu-HU" smtClean="0"/>
              <a:t>2025. 02. 24.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54617-27C2-4A67-AB25-FC8FF3E489E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104813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08127-8923-4376-B58B-FC9061F6E3BB}" type="datetimeFigureOut">
              <a:rPr lang="hu-HU" smtClean="0"/>
              <a:t>2025. 02. 24.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54617-27C2-4A67-AB25-FC8FF3E489E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933287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08127-8923-4376-B58B-FC9061F6E3BB}" type="datetimeFigureOut">
              <a:rPr lang="hu-HU" smtClean="0"/>
              <a:t>2025. 02. 24.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54617-27C2-4A67-AB25-FC8FF3E489E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246383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08127-8923-4376-B58B-FC9061F6E3BB}" type="datetimeFigureOut">
              <a:rPr lang="hu-HU" smtClean="0"/>
              <a:t>2025. 02. 24.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54617-27C2-4A67-AB25-FC8FF3E489E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504364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08127-8923-4376-B58B-FC9061F6E3BB}" type="datetimeFigureOut">
              <a:rPr lang="hu-HU" smtClean="0"/>
              <a:t>2025. 02. 24.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54617-27C2-4A67-AB25-FC8FF3E489E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598365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08127-8923-4376-B58B-FC9061F6E3BB}" type="datetimeFigureOut">
              <a:rPr lang="hu-HU" smtClean="0"/>
              <a:t>2025. 02. 24.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54617-27C2-4A67-AB25-FC8FF3E489E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428212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08127-8923-4376-B58B-FC9061F6E3BB}" type="datetimeFigureOut">
              <a:rPr lang="hu-HU" smtClean="0"/>
              <a:t>2025. 02. 24.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54617-27C2-4A67-AB25-FC8FF3E489E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882864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08127-8923-4376-B58B-FC9061F6E3BB}" type="datetimeFigureOut">
              <a:rPr lang="hu-HU" smtClean="0"/>
              <a:t>2025. 02. 24.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54617-27C2-4A67-AB25-FC8FF3E489E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92081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08127-8923-4376-B58B-FC9061F6E3BB}" type="datetimeFigureOut">
              <a:rPr lang="hu-HU" smtClean="0"/>
              <a:t>2025. 02. 24.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54617-27C2-4A67-AB25-FC8FF3E489E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90368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08127-8923-4376-B58B-FC9061F6E3BB}" type="datetimeFigureOut">
              <a:rPr lang="hu-HU" smtClean="0"/>
              <a:t>2025. 02. 24.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54617-27C2-4A67-AB25-FC8FF3E489E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681630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08127-8923-4376-B58B-FC9061F6E3BB}" type="datetimeFigureOut">
              <a:rPr lang="hu-HU" smtClean="0"/>
              <a:t>2025. 02. 24.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54617-27C2-4A67-AB25-FC8FF3E489E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15047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CF7950FA-E9C8-9129-DDE8-524966EFF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593DFD4A-B672-E4A6-227B-820988A863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E085803-50E6-EEB7-BB42-B71FE5A8BE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9F1F0-199F-44F7-89FE-D908F64F34F8}" type="datetimeFigureOut">
              <a:rPr lang="hu-HU" smtClean="0"/>
              <a:t>2025. 02. 24.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CED6B1B-08B0-2310-E466-8101D1E676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4DADC17-B1B7-438A-6C65-7C624F1302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BCF004-27D5-4F7A-AFCC-41E25C5757D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23569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08127-8923-4376-B58B-FC9061F6E3BB}" type="datetimeFigureOut">
              <a:rPr lang="hu-HU" smtClean="0"/>
              <a:t>2025. 02. 24.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54617-27C2-4A67-AB25-FC8FF3E489E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6362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08127-8923-4376-B58B-FC9061F6E3BB}" type="datetimeFigureOut">
              <a:rPr lang="hu-HU" smtClean="0"/>
              <a:t>2025. 02. 24.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54617-27C2-4A67-AB25-FC8FF3E489E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84759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ím 8">
            <a:extLst>
              <a:ext uri="{FF2B5EF4-FFF2-40B4-BE49-F238E27FC236}">
                <a16:creationId xmlns:a16="http://schemas.microsoft.com/office/drawing/2014/main" id="{A5B270F1-7301-A2DC-A0FC-3E5C53EBC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hu-HU" sz="4000" dirty="0">
                <a:latin typeface="Garamond" panose="02020404030301010803" pitchFamily="18" charset="0"/>
              </a:rPr>
              <a:t>Hogyan lehet és miért érdemes ma Jókait olvasni és tanítani? </a:t>
            </a:r>
            <a:endParaRPr lang="en-US" sz="4000" dirty="0">
              <a:latin typeface="Garamond" panose="02020404030301010803" pitchFamily="18" charset="0"/>
            </a:endParaRPr>
          </a:p>
        </p:txBody>
      </p:sp>
      <p:sp>
        <p:nvSpPr>
          <p:cNvPr id="1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zöveg helye 9">
            <a:extLst>
              <a:ext uri="{FF2B5EF4-FFF2-40B4-BE49-F238E27FC236}">
                <a16:creationId xmlns:a16="http://schemas.microsoft.com/office/drawing/2014/main" id="{55296F2C-50C6-D9E3-D534-07CDD7417F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endParaRPr lang="hu-HU" sz="4000" dirty="0">
              <a:latin typeface="Garamond" panose="02020404030301010803" pitchFamily="18" charset="0"/>
            </a:endParaRPr>
          </a:p>
          <a:p>
            <a:r>
              <a:rPr lang="hu-HU" sz="4000" dirty="0">
                <a:latin typeface="Garamond" panose="02020404030301010803" pitchFamily="18" charset="0"/>
              </a:rPr>
              <a:t>A novellák az oktatásban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hu-HU" sz="2400" dirty="0">
              <a:latin typeface="Garamond" panose="02020404030301010803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hu-HU" sz="2400" dirty="0">
              <a:latin typeface="Garamond" panose="02020404030301010803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hu-HU" sz="2400" dirty="0">
                <a:latin typeface="Garamond" panose="02020404030301010803" pitchFamily="18" charset="0"/>
              </a:rPr>
              <a:t>Hansági Ágnes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hu-HU" sz="1700" dirty="0" err="1">
                <a:latin typeface="Garamond" panose="02020404030301010803" pitchFamily="18" charset="0"/>
              </a:rPr>
              <a:t>tszv</a:t>
            </a:r>
            <a:r>
              <a:rPr lang="hu-HU" sz="1700" dirty="0">
                <a:latin typeface="Garamond" panose="02020404030301010803" pitchFamily="18" charset="0"/>
              </a:rPr>
              <a:t>. egyetemi tanár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hu-HU" sz="1700" dirty="0">
                <a:latin typeface="Garamond" panose="02020404030301010803" pitchFamily="18" charset="0"/>
              </a:rPr>
              <a:t>Szegedi Tudományegyetem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hu-HU" sz="1700" dirty="0">
                <a:latin typeface="Garamond" panose="02020404030301010803" pitchFamily="18" charset="0"/>
              </a:rPr>
              <a:t>Magyar Irodalmi Tanszék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hu-HU" sz="1700" dirty="0">
                <a:latin typeface="Garamond" panose="02020404030301010803" pitchFamily="18" charset="0"/>
              </a:rPr>
              <a:t>Irodalom- és Kultúratudományi Doktori Iskola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hu-HU" sz="1700" dirty="0">
                <a:latin typeface="Garamond" panose="02020404030301010803" pitchFamily="18" charset="0"/>
              </a:rPr>
              <a:t>OTKA Jókai 200 vezető kutató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hu-HU" sz="1700">
                <a:latin typeface="Garamond" panose="02020404030301010803" pitchFamily="18" charset="0"/>
              </a:rPr>
              <a:t>hansagiagnes</a:t>
            </a:r>
            <a:r>
              <a:rPr lang="hu-HU" sz="1700" dirty="0" err="1">
                <a:latin typeface="Garamond" panose="02020404030301010803" pitchFamily="18" charset="0"/>
              </a:rPr>
              <a:t>@hung.u-szeged.hu</a:t>
            </a:r>
            <a:r>
              <a:rPr lang="hu-HU" sz="1700" dirty="0">
                <a:latin typeface="Garamond" panose="02020404030301010803" pitchFamily="18" charset="0"/>
              </a:rPr>
              <a:t> </a:t>
            </a:r>
          </a:p>
        </p:txBody>
      </p:sp>
      <p:pic>
        <p:nvPicPr>
          <p:cNvPr id="8" name="Tartalom helye 7" descr="A képen portré, Emberi arc, személy, Homlok látható">
            <a:extLst>
              <a:ext uri="{FF2B5EF4-FFF2-40B4-BE49-F238E27FC236}">
                <a16:creationId xmlns:a16="http://schemas.microsoft.com/office/drawing/2014/main" id="{8D80A288-6346-1866-DC01-8596811574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0" r="-2" b="18239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28598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320466" y="0"/>
            <a:ext cx="4140014" cy="194044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6000" b="1" dirty="0" err="1">
                <a:solidFill>
                  <a:srgbClr val="7030A0"/>
                </a:solidFill>
                <a:latin typeface="Garamond" panose="02020404030301010803" pitchFamily="18" charset="0"/>
              </a:rPr>
              <a:t>Jókai</a:t>
            </a:r>
            <a:r>
              <a:rPr lang="en-US" sz="6000" b="1" dirty="0">
                <a:solidFill>
                  <a:srgbClr val="7030A0"/>
                </a:solidFill>
                <a:latin typeface="Garamond" panose="02020404030301010803" pitchFamily="18" charset="0"/>
              </a:rPr>
              <a:t> </a:t>
            </a:r>
            <a:r>
              <a:rPr lang="en-US" sz="6000" b="1" dirty="0" err="1">
                <a:solidFill>
                  <a:srgbClr val="7030A0"/>
                </a:solidFill>
                <a:latin typeface="Garamond" panose="02020404030301010803" pitchFamily="18" charset="0"/>
              </a:rPr>
              <a:t>Mór</a:t>
            </a:r>
            <a:r>
              <a:rPr lang="en-US" sz="6000" b="1" dirty="0">
                <a:solidFill>
                  <a:srgbClr val="7030A0"/>
                </a:solidFill>
                <a:latin typeface="Garamond" panose="02020404030301010803" pitchFamily="18" charset="0"/>
              </a:rPr>
              <a:t> </a:t>
            </a:r>
            <a:br>
              <a:rPr lang="en-US" sz="6000" b="1" dirty="0">
                <a:solidFill>
                  <a:srgbClr val="7030A0"/>
                </a:solidFill>
                <a:latin typeface="Garamond" panose="02020404030301010803" pitchFamily="18" charset="0"/>
              </a:rPr>
            </a:br>
            <a:r>
              <a:rPr lang="en-US" sz="6000" b="1" dirty="0">
                <a:solidFill>
                  <a:srgbClr val="7030A0"/>
                </a:solidFill>
                <a:latin typeface="Garamond" panose="02020404030301010803" pitchFamily="18" charset="0"/>
              </a:rPr>
              <a:t>(1825 – 1904)</a:t>
            </a:r>
          </a:p>
        </p:txBody>
      </p:sp>
      <p:pic>
        <p:nvPicPr>
          <p:cNvPr id="5" name="Tartalom helye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7799"/>
          <a:stretch/>
        </p:blipFill>
        <p:spPr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7320465" y="1940440"/>
            <a:ext cx="4140013" cy="1116796"/>
          </a:xfr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r>
              <a:rPr lang="en-US" sz="2000" b="1" dirty="0" err="1">
                <a:solidFill>
                  <a:srgbClr val="7030A0"/>
                </a:solidFill>
                <a:latin typeface="Garamond" panose="02020404030301010803" pitchFamily="18" charset="0"/>
              </a:rPr>
              <a:t>Pollák</a:t>
            </a:r>
            <a:r>
              <a:rPr lang="en-US" sz="2000" b="1" dirty="0">
                <a:solidFill>
                  <a:srgbClr val="7030A0"/>
                </a:solidFill>
                <a:latin typeface="Garamond" panose="02020404030301010803" pitchFamily="18" charset="0"/>
              </a:rPr>
              <a:t> </a:t>
            </a:r>
            <a:r>
              <a:rPr lang="en-US" sz="2000" b="1" dirty="0" err="1">
                <a:solidFill>
                  <a:srgbClr val="7030A0"/>
                </a:solidFill>
                <a:latin typeface="Garamond" panose="02020404030301010803" pitchFamily="18" charset="0"/>
              </a:rPr>
              <a:t>Zsigmond</a:t>
            </a:r>
            <a:r>
              <a:rPr lang="en-US" sz="2000" b="1" dirty="0">
                <a:solidFill>
                  <a:srgbClr val="7030A0"/>
                </a:solidFill>
                <a:latin typeface="Garamond" panose="02020404030301010803" pitchFamily="18" charset="0"/>
              </a:rPr>
              <a:t>: </a:t>
            </a:r>
          </a:p>
          <a:p>
            <a:r>
              <a:rPr lang="en-US" sz="2000" b="1" i="1" dirty="0" err="1">
                <a:solidFill>
                  <a:srgbClr val="7030A0"/>
                </a:solidFill>
                <a:latin typeface="Garamond" panose="02020404030301010803" pitchFamily="18" charset="0"/>
              </a:rPr>
              <a:t>Jókai</a:t>
            </a:r>
            <a:r>
              <a:rPr lang="en-US" sz="2000" b="1" i="1" dirty="0">
                <a:solidFill>
                  <a:srgbClr val="7030A0"/>
                </a:solidFill>
                <a:latin typeface="Garamond" panose="02020404030301010803" pitchFamily="18" charset="0"/>
              </a:rPr>
              <a:t> </a:t>
            </a:r>
            <a:r>
              <a:rPr lang="en-US" sz="2000" b="1" i="1" dirty="0" err="1">
                <a:solidFill>
                  <a:srgbClr val="7030A0"/>
                </a:solidFill>
                <a:latin typeface="Garamond" panose="02020404030301010803" pitchFamily="18" charset="0"/>
              </a:rPr>
              <a:t>Mór</a:t>
            </a:r>
            <a:r>
              <a:rPr lang="en-US" sz="2000" i="1" dirty="0">
                <a:solidFill>
                  <a:srgbClr val="7030A0"/>
                </a:solidFill>
                <a:latin typeface="Garamond" panose="02020404030301010803" pitchFamily="18" charset="0"/>
              </a:rPr>
              <a:t> </a:t>
            </a:r>
            <a:r>
              <a:rPr lang="hu-HU" sz="2000" i="1" dirty="0">
                <a:solidFill>
                  <a:srgbClr val="7030A0"/>
                </a:solidFill>
                <a:latin typeface="Garamond" panose="02020404030301010803" pitchFamily="18" charset="0"/>
              </a:rPr>
              <a:t> </a:t>
            </a:r>
            <a:r>
              <a:rPr lang="hu-HU" sz="2000" dirty="0">
                <a:solidFill>
                  <a:srgbClr val="7030A0"/>
                </a:solidFill>
                <a:latin typeface="Garamond" panose="02020404030301010803" pitchFamily="18" charset="0"/>
              </a:rPr>
              <a:t>(</a:t>
            </a:r>
            <a:r>
              <a:rPr lang="en-US" sz="2000" dirty="0" err="1">
                <a:solidFill>
                  <a:srgbClr val="7030A0"/>
                </a:solidFill>
                <a:latin typeface="Garamond" panose="02020404030301010803" pitchFamily="18" charset="0"/>
              </a:rPr>
              <a:t>Szabadelvűpárti</a:t>
            </a:r>
            <a:r>
              <a:rPr lang="en-US" sz="2000" dirty="0">
                <a:solidFill>
                  <a:srgbClr val="7030A0"/>
                </a:solidFill>
                <a:latin typeface="Garamond" panose="02020404030301010803" pitchFamily="18" charset="0"/>
              </a:rPr>
              <a:t> </a:t>
            </a:r>
            <a:r>
              <a:rPr lang="en-US" sz="2000" dirty="0" err="1">
                <a:solidFill>
                  <a:srgbClr val="7030A0"/>
                </a:solidFill>
                <a:latin typeface="Garamond" panose="02020404030301010803" pitchFamily="18" charset="0"/>
              </a:rPr>
              <a:t>Naptár</a:t>
            </a:r>
            <a:r>
              <a:rPr lang="en-US" sz="2000" dirty="0">
                <a:solidFill>
                  <a:srgbClr val="7030A0"/>
                </a:solidFill>
                <a:latin typeface="Garamond" panose="02020404030301010803" pitchFamily="18" charset="0"/>
              </a:rPr>
              <a:t>,</a:t>
            </a:r>
          </a:p>
          <a:p>
            <a:r>
              <a:rPr lang="en-US" sz="2000" dirty="0">
                <a:solidFill>
                  <a:srgbClr val="7030A0"/>
                </a:solidFill>
                <a:latin typeface="Garamond" panose="02020404030301010803" pitchFamily="18" charset="0"/>
              </a:rPr>
              <a:t>1884</a:t>
            </a:r>
            <a:r>
              <a:rPr lang="hu-HU" sz="2000" dirty="0">
                <a:solidFill>
                  <a:srgbClr val="7030A0"/>
                </a:solidFill>
                <a:latin typeface="Garamond" panose="02020404030301010803" pitchFamily="18" charset="0"/>
              </a:rPr>
              <a:t>)</a:t>
            </a:r>
          </a:p>
          <a:p>
            <a:r>
              <a:rPr lang="hu-HU" sz="2000" b="1" dirty="0" err="1">
                <a:solidFill>
                  <a:srgbClr val="7030A0"/>
                </a:solidFill>
                <a:latin typeface="Garamond" panose="02020404030301010803" pitchFamily="18" charset="0"/>
              </a:rPr>
              <a:t>Porpáczy</a:t>
            </a:r>
            <a:r>
              <a:rPr lang="hu-HU" sz="2000" b="1" dirty="0">
                <a:solidFill>
                  <a:srgbClr val="7030A0"/>
                </a:solidFill>
                <a:latin typeface="Garamond" panose="02020404030301010803" pitchFamily="18" charset="0"/>
              </a:rPr>
              <a:t> Zoltán</a:t>
            </a:r>
            <a:r>
              <a:rPr lang="hu-HU" sz="2000" dirty="0">
                <a:solidFill>
                  <a:srgbClr val="7030A0"/>
                </a:solidFill>
                <a:latin typeface="Garamond" panose="02020404030301010803" pitchFamily="18" charset="0"/>
              </a:rPr>
              <a:t>: </a:t>
            </a:r>
            <a:r>
              <a:rPr lang="hu-HU" sz="2000" i="1" dirty="0">
                <a:solidFill>
                  <a:srgbClr val="7030A0"/>
                </a:solidFill>
                <a:latin typeface="Garamond" panose="02020404030301010803" pitchFamily="18" charset="0"/>
              </a:rPr>
              <a:t>Napi Jókai</a:t>
            </a:r>
            <a:endParaRPr lang="en-US" sz="2000" i="1" dirty="0">
              <a:solidFill>
                <a:srgbClr val="7030A0"/>
              </a:solidFill>
              <a:latin typeface="Garamond" panose="02020404030301010803" pitchFamily="18" charset="0"/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i="1" dirty="0"/>
          </a:p>
          <a:p>
            <a:endParaRPr lang="en-US" sz="2000" i="1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66095725-F4E7-F1AB-0289-BC0F2C40D1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7077" y="3428999"/>
            <a:ext cx="5614903" cy="3395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997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CEC27341-4ABB-43EF-9E57-10A858F925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2B98C55-54CC-433B-905F-FB0B2D2009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5953" y="484068"/>
            <a:ext cx="3414014" cy="588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E6D6E63C-10A9-4D8D-B4F3-D4EF1BA695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559" y="1049914"/>
            <a:ext cx="2781372" cy="4757609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9E21906-D4D4-4F16-9228-3E004930E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71968" y="485853"/>
            <a:ext cx="3575304" cy="588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A7F8B8E-8C88-49FD-81DD-C2811C41DA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2567" y="1055767"/>
            <a:ext cx="2941124" cy="4745903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865BCC85-4C69-4CFB-A36A-6A489B87FF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08139" y="484069"/>
            <a:ext cx="3899229" cy="286421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B0A96063-A693-4AA0-A0F0-ED76BBAC84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2830" y="798656"/>
            <a:ext cx="1529914" cy="2230228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3A14BDAC-394B-4E9A-8ECE-61AA1A7C23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08139" y="3509152"/>
            <a:ext cx="3899229" cy="284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C78E0295-658D-4F6A-9A9C-0E38C2613D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1596" y="3830885"/>
            <a:ext cx="1652383" cy="2224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60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F9CFCE6-877F-4858-B8BD-2C52CA8AF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13F8A0-12AE-4514-8372-0DD766EC2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77F2C024-94D7-4070-842B-D3CDC4688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3258" y="643467"/>
            <a:ext cx="3345337" cy="557106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EFF17D4-9A8C-4CE5-B096-D8CCD4400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2B8719FB-A375-4480-9B61-B3DA1E27B9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508" y="643467"/>
            <a:ext cx="438112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20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132008"/>
            <a:ext cx="3932237" cy="2873839"/>
          </a:xfrm>
        </p:spPr>
        <p:txBody>
          <a:bodyPr anchor="t"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hu-HU" sz="3600" b="1" dirty="0">
                <a:solidFill>
                  <a:srgbClr val="002060"/>
                </a:solidFill>
                <a:latin typeface="Garamond" panose="02020404030301010803" pitchFamily="18" charset="0"/>
              </a:rPr>
              <a:t>A párisi világkiállításból:</a:t>
            </a:r>
            <a:br>
              <a:rPr lang="hu-HU" sz="3600" b="1" dirty="0">
                <a:solidFill>
                  <a:srgbClr val="002060"/>
                </a:solidFill>
                <a:latin typeface="Garamond" panose="02020404030301010803" pitchFamily="18" charset="0"/>
              </a:rPr>
            </a:br>
            <a:r>
              <a:rPr lang="hu-HU" sz="3600" b="1" dirty="0">
                <a:solidFill>
                  <a:srgbClr val="002060"/>
                </a:solidFill>
                <a:latin typeface="Garamond" panose="02020404030301010803" pitchFamily="18" charset="0"/>
              </a:rPr>
              <a:t>A Jókai-szoba</a:t>
            </a:r>
            <a:r>
              <a:rPr lang="hu-HU" sz="3600" b="1" dirty="0">
                <a:solidFill>
                  <a:srgbClr val="002060"/>
                </a:solidFill>
                <a:latin typeface="Garamond" panose="02020404030301010803" pitchFamily="18" charset="0"/>
                <a:ea typeface="+mn-ea"/>
                <a:cs typeface="+mn-cs"/>
              </a:rPr>
              <a:t> </a:t>
            </a:r>
            <a:br>
              <a:rPr lang="hu-HU" sz="3600" dirty="0">
                <a:solidFill>
                  <a:srgbClr val="002060"/>
                </a:solidFill>
                <a:latin typeface="Garamond" panose="02020404030301010803" pitchFamily="18" charset="0"/>
                <a:ea typeface="+mn-ea"/>
                <a:cs typeface="+mn-cs"/>
              </a:rPr>
            </a:br>
            <a:br>
              <a:rPr lang="hu-HU" sz="3600" dirty="0">
                <a:solidFill>
                  <a:srgbClr val="002060"/>
                </a:solidFill>
                <a:latin typeface="Garamond" panose="02020404030301010803" pitchFamily="18" charset="0"/>
                <a:ea typeface="+mn-ea"/>
                <a:cs typeface="+mn-cs"/>
              </a:rPr>
            </a:br>
            <a:r>
              <a:rPr lang="hu-HU" sz="3100" dirty="0">
                <a:solidFill>
                  <a:srgbClr val="002060"/>
                </a:solidFill>
                <a:latin typeface="Garamond" panose="02020404030301010803" pitchFamily="18" charset="0"/>
                <a:ea typeface="+mn-ea"/>
                <a:cs typeface="+mn-cs"/>
              </a:rPr>
              <a:t>Fotó: Erdélyi Mór</a:t>
            </a:r>
            <a:br>
              <a:rPr lang="hu-HU" sz="3100" dirty="0">
                <a:solidFill>
                  <a:srgbClr val="002060"/>
                </a:solidFill>
                <a:latin typeface="Garamond" panose="02020404030301010803" pitchFamily="18" charset="0"/>
                <a:ea typeface="+mn-ea"/>
                <a:cs typeface="+mn-cs"/>
              </a:rPr>
            </a:br>
            <a:r>
              <a:rPr lang="hu-HU" sz="3100" dirty="0">
                <a:solidFill>
                  <a:srgbClr val="002060"/>
                </a:solidFill>
                <a:latin typeface="Garamond" panose="02020404030301010803" pitchFamily="18" charset="0"/>
              </a:rPr>
              <a:t>Vasárnapi Ujság,1900 </a:t>
            </a:r>
            <a:br>
              <a:rPr lang="hu-HU" sz="4000" dirty="0">
                <a:solidFill>
                  <a:srgbClr val="002060"/>
                </a:solidFill>
                <a:latin typeface="Freestyle Script" panose="030804020302050B0404" pitchFamily="66" charset="0"/>
              </a:rPr>
            </a:br>
            <a:endParaRPr lang="hu-HU" sz="4000" dirty="0">
              <a:solidFill>
                <a:srgbClr val="002060"/>
              </a:solidFill>
              <a:latin typeface="Freestyle Script" panose="030804020302050B0404" pitchFamily="66" charset="0"/>
            </a:endParaRPr>
          </a:p>
        </p:txBody>
      </p:sp>
      <p:pic>
        <p:nvPicPr>
          <p:cNvPr id="5" name="Tartalom helye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17465" y="218942"/>
            <a:ext cx="5151549" cy="6323526"/>
          </a:xfrm>
          <a:prstGeom prst="rect">
            <a:avLst/>
          </a:prstGeom>
        </p:spPr>
      </p:pic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3103123"/>
            <a:ext cx="3932237" cy="3439345"/>
          </a:xfrm>
        </p:spPr>
        <p:txBody>
          <a:bodyPr anchor="ctr">
            <a:normAutofit fontScale="62500" lnSpcReduction="20000"/>
          </a:bodyPr>
          <a:lstStyle/>
          <a:p>
            <a:pPr>
              <a:lnSpc>
                <a:spcPct val="100000"/>
              </a:lnSpc>
            </a:pPr>
            <a:endParaRPr lang="hu-HU" sz="3400" b="1" dirty="0">
              <a:solidFill>
                <a:srgbClr val="C00000"/>
              </a:solidFill>
              <a:latin typeface="Garamond" panose="02020404030301010803" pitchFamily="18" charset="0"/>
            </a:endParaRPr>
          </a:p>
          <a:p>
            <a:pPr>
              <a:lnSpc>
                <a:spcPct val="100000"/>
              </a:lnSpc>
            </a:pPr>
            <a:r>
              <a:rPr lang="hu-HU" sz="3400" b="1" dirty="0">
                <a:solidFill>
                  <a:srgbClr val="C00000"/>
                </a:solidFill>
                <a:latin typeface="Garamond" panose="02020404030301010803" pitchFamily="18" charset="0"/>
              </a:rPr>
              <a:t>Figyelem! </a:t>
            </a:r>
          </a:p>
          <a:p>
            <a:pPr>
              <a:lnSpc>
                <a:spcPct val="100000"/>
              </a:lnSpc>
            </a:pPr>
            <a:r>
              <a:rPr lang="hu-HU" sz="2600" b="1" dirty="0">
                <a:solidFill>
                  <a:srgbClr val="C00000"/>
                </a:solidFill>
                <a:latin typeface="Garamond" panose="02020404030301010803" pitchFamily="18" charset="0"/>
              </a:rPr>
              <a:t>A világkiállítások történetében először és utoljára fordult elő, hogy egy könyvkiadó egy írói életművel megnyerte a világkiállítás nagydíját. </a:t>
            </a:r>
          </a:p>
          <a:p>
            <a:pPr>
              <a:lnSpc>
                <a:spcPct val="100000"/>
              </a:lnSpc>
            </a:pPr>
            <a:r>
              <a:rPr lang="hu-HU" sz="2600" b="1" dirty="0">
                <a:solidFill>
                  <a:srgbClr val="C00000"/>
                </a:solidFill>
                <a:latin typeface="Garamond" panose="02020404030301010803" pitchFamily="18" charset="0"/>
              </a:rPr>
              <a:t>A Jókai-szoba tárlóiban nemcsak a 100 kötetes nemzeti díszkiadás, de Jókai fordításban megjelent művei is láthatóak voltak. Az írót és feleségét fogadta a francia államelnök és a francia írók. </a:t>
            </a:r>
            <a:endParaRPr lang="hu-HU" sz="2600" dirty="0">
              <a:solidFill>
                <a:srgbClr val="002060"/>
              </a:solidFill>
              <a:latin typeface="Garamond" panose="02020404030301010803" pitchFamily="18" charset="0"/>
            </a:endParaRPr>
          </a:p>
          <a:p>
            <a:r>
              <a:rPr lang="hu-HU" sz="2600" dirty="0">
                <a:solidFill>
                  <a:srgbClr val="002060"/>
                </a:solidFill>
                <a:latin typeface="Garamond" panose="02020404030301010803" pitchFamily="18" charset="0"/>
              </a:rPr>
              <a:t>	</a:t>
            </a:r>
          </a:p>
          <a:p>
            <a:endParaRPr lang="hu-HU" sz="3200" dirty="0">
              <a:solidFill>
                <a:srgbClr val="002060"/>
              </a:solidFill>
              <a:latin typeface="Freestyle Script" panose="030804020302050B0404" pitchFamily="66" charset="0"/>
            </a:endParaRPr>
          </a:p>
          <a:p>
            <a:endParaRPr lang="hu-HU" sz="3200" dirty="0">
              <a:solidFill>
                <a:srgbClr val="002060"/>
              </a:solidFill>
              <a:latin typeface="Freestyle Script" panose="030804020302050B0404" pitchFamily="66" charset="0"/>
            </a:endParaRPr>
          </a:p>
        </p:txBody>
      </p:sp>
      <p:sp>
        <p:nvSpPr>
          <p:cNvPr id="3" name="Téglalap 2">
            <a:extLst>
              <a:ext uri="{FF2B5EF4-FFF2-40B4-BE49-F238E27FC236}">
                <a16:creationId xmlns:a16="http://schemas.microsoft.com/office/drawing/2014/main" id="{FABD043F-B02F-41B8-BB03-9EA3F5B750D2}"/>
              </a:ext>
            </a:extLst>
          </p:cNvPr>
          <p:cNvSpPr/>
          <p:nvPr/>
        </p:nvSpPr>
        <p:spPr>
          <a:xfrm>
            <a:off x="3538248" y="3244334"/>
            <a:ext cx="41921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eestyle Script" panose="030804020302050B0404" pitchFamily="66" charset="0"/>
                <a:ea typeface="+mn-ea"/>
                <a:cs typeface="+mn-cs"/>
              </a:rPr>
              <a:t>				1900</a:t>
            </a:r>
            <a:endParaRPr kumimoji="0" lang="hu-H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1360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title"/>
          </p:nvPr>
        </p:nvSpPr>
        <p:spPr>
          <a:xfrm>
            <a:off x="204186" y="326571"/>
            <a:ext cx="6573986" cy="2354485"/>
          </a:xfrm>
        </p:spPr>
        <p:txBody>
          <a:bodyPr anchor="ctr">
            <a:normAutofit fontScale="90000"/>
          </a:bodyPr>
          <a:lstStyle/>
          <a:p>
            <a:r>
              <a:rPr lang="hu-HU" sz="1800" b="1" dirty="0">
                <a:solidFill>
                  <a:srgbClr val="C00000"/>
                </a:solidFill>
                <a:latin typeface="Garamond" panose="02020404030301010803" pitchFamily="18" charset="0"/>
              </a:rPr>
              <a:t>Figyelem! </a:t>
            </a:r>
            <a:br>
              <a:rPr lang="hu-HU" sz="1800" b="1" dirty="0">
                <a:solidFill>
                  <a:srgbClr val="C00000"/>
                </a:solidFill>
                <a:latin typeface="Garamond" panose="02020404030301010803" pitchFamily="18" charset="0"/>
              </a:rPr>
            </a:br>
            <a:r>
              <a:rPr lang="hu-HU" sz="1800" b="1" dirty="0">
                <a:solidFill>
                  <a:srgbClr val="C00000"/>
                </a:solidFill>
                <a:latin typeface="Garamond" panose="02020404030301010803" pitchFamily="18" charset="0"/>
              </a:rPr>
              <a:t>Bismarck kancellár ekkoriban alig adott interjút. A világ a Jókai Mórnak adott interjút a korszak legfontosabb politikai nyilatkozataként tartotta számon. Bismarck fiatal hadnagy korában sokat olvasott Jókaitól német fordításban. Mivel Jókai már akkor világhírű volt, Bismarck egy aggastyánt várt a találkozóra 1874. február 19-én. Megdöbbent, amikor egy karcsú, ötvenéves, szép férfi lépett be az ajtón. </a:t>
            </a:r>
            <a:br>
              <a:rPr lang="hu-HU" sz="1800" b="1" dirty="0">
                <a:solidFill>
                  <a:srgbClr val="C00000"/>
                </a:solidFill>
                <a:latin typeface="Garamond" panose="02020404030301010803" pitchFamily="18" charset="0"/>
              </a:rPr>
            </a:br>
            <a:r>
              <a:rPr lang="hu-HU" sz="1800" b="1" dirty="0">
                <a:solidFill>
                  <a:srgbClr val="C00000"/>
                </a:solidFill>
                <a:latin typeface="Garamond" panose="02020404030301010803" pitchFamily="18" charset="0"/>
              </a:rPr>
              <a:t>Az interjú 21 nap alatt járta be a glóbuszt: 1874. március 21-én közölte a New York Times. </a:t>
            </a:r>
          </a:p>
        </p:txBody>
      </p:sp>
      <p:pic>
        <p:nvPicPr>
          <p:cNvPr id="7" name="Tartalom helye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1029" y="0"/>
            <a:ext cx="5050971" cy="6858000"/>
          </a:xfrm>
          <a:prstGeom prst="rect">
            <a:avLst/>
          </a:prstGeom>
        </p:spPr>
      </p:pic>
      <p:sp>
        <p:nvSpPr>
          <p:cNvPr id="8" name="Szöveg helye 7"/>
          <p:cNvSpPr>
            <a:spLocks noGrp="1"/>
          </p:cNvSpPr>
          <p:nvPr>
            <p:ph type="body" sz="half" idx="2"/>
          </p:nvPr>
        </p:nvSpPr>
        <p:spPr>
          <a:xfrm>
            <a:off x="79900" y="2752078"/>
            <a:ext cx="6698272" cy="3924491"/>
          </a:xfrm>
        </p:spPr>
        <p:txBody>
          <a:bodyPr anchor="b">
            <a:normAutofit fontScale="92500" lnSpcReduction="10000"/>
          </a:bodyPr>
          <a:lstStyle/>
          <a:p>
            <a:pPr lvl="2" algn="r"/>
            <a:endParaRPr lang="hu-HU" sz="2000" b="1" i="1" dirty="0">
              <a:solidFill>
                <a:srgbClr val="7030A0"/>
              </a:solidFill>
              <a:latin typeface="Century Schoolbook" panose="02040604050505020304" pitchFamily="18" charset="0"/>
            </a:endParaRPr>
          </a:p>
          <a:p>
            <a:pPr algn="r"/>
            <a:r>
              <a:rPr lang="hu-HU" sz="2400" i="1" dirty="0" err="1">
                <a:solidFill>
                  <a:srgbClr val="7030A0"/>
                </a:solidFill>
                <a:latin typeface="Garamond" panose="02020404030301010803" pitchFamily="18" charset="0"/>
              </a:rPr>
              <a:t>Arczképtanulmányok</a:t>
            </a:r>
            <a:r>
              <a:rPr lang="hu-HU" sz="2400" i="1" dirty="0">
                <a:solidFill>
                  <a:srgbClr val="7030A0"/>
                </a:solidFill>
                <a:latin typeface="Garamond" panose="02020404030301010803" pitchFamily="18" charset="0"/>
              </a:rPr>
              <a:t>:</a:t>
            </a:r>
          </a:p>
          <a:p>
            <a:pPr algn="r"/>
            <a:r>
              <a:rPr lang="hu-HU" sz="2400" i="1" dirty="0">
                <a:solidFill>
                  <a:srgbClr val="7030A0"/>
                </a:solidFill>
                <a:latin typeface="Garamond" panose="02020404030301010803" pitchFamily="18" charset="0"/>
              </a:rPr>
              <a:t>Hogyan válik Jókaiból </a:t>
            </a:r>
            <a:r>
              <a:rPr lang="hu-HU" sz="2400" i="1" dirty="0" err="1">
                <a:solidFill>
                  <a:srgbClr val="7030A0"/>
                </a:solidFill>
                <a:latin typeface="Garamond" panose="02020404030301010803" pitchFamily="18" charset="0"/>
              </a:rPr>
              <a:t>Bismark</a:t>
            </a:r>
            <a:endParaRPr lang="hu-HU" sz="2400" i="1" dirty="0">
              <a:solidFill>
                <a:srgbClr val="7030A0"/>
              </a:solidFill>
              <a:latin typeface="Garamond" panose="02020404030301010803" pitchFamily="18" charset="0"/>
            </a:endParaRPr>
          </a:p>
          <a:p>
            <a:pPr algn="r"/>
            <a:r>
              <a:rPr lang="hu-HU" dirty="0">
                <a:solidFill>
                  <a:srgbClr val="7030A0"/>
                </a:solidFill>
                <a:latin typeface="Garamond" panose="02020404030301010803" pitchFamily="18" charset="0"/>
              </a:rPr>
              <a:t>Borsszem Jankó, 1874.márczius 22.</a:t>
            </a:r>
          </a:p>
          <a:p>
            <a:endParaRPr lang="hu-HU" dirty="0">
              <a:solidFill>
                <a:srgbClr val="7030A0"/>
              </a:solidFill>
              <a:latin typeface="Garamond" panose="02020404030301010803" pitchFamily="18" charset="0"/>
            </a:endParaRPr>
          </a:p>
          <a:p>
            <a:pPr algn="just"/>
            <a:r>
              <a:rPr lang="hu-HU" sz="2800" dirty="0">
                <a:solidFill>
                  <a:srgbClr val="002060"/>
                </a:solidFill>
                <a:latin typeface="Garamond" panose="02020404030301010803" pitchFamily="18" charset="0"/>
              </a:rPr>
              <a:t>„… »ekkora darabot sem akarunk többé senkitől elfoglalni, mint ez a plajbász!« Az is igaz, hogy </a:t>
            </a:r>
            <a:r>
              <a:rPr lang="hu-HU" sz="2800" b="1" dirty="0">
                <a:solidFill>
                  <a:srgbClr val="7030A0"/>
                </a:solidFill>
                <a:latin typeface="Garamond" panose="02020404030301010803" pitchFamily="18" charset="0"/>
              </a:rPr>
              <a:t>»az a plajbász« a »térképen« egész Triesztig leérne.”</a:t>
            </a:r>
          </a:p>
          <a:p>
            <a:endParaRPr lang="hu-HU" sz="2400" dirty="0">
              <a:solidFill>
                <a:srgbClr val="7030A0"/>
              </a:solidFill>
              <a:latin typeface="Century Schoolbook" panose="02040604050505020304" pitchFamily="18" charset="0"/>
            </a:endParaRPr>
          </a:p>
          <a:p>
            <a:r>
              <a:rPr lang="hu-HU" sz="2400" dirty="0">
                <a:solidFill>
                  <a:srgbClr val="7030A0"/>
                </a:solidFill>
                <a:latin typeface="Garamond" panose="02020404030301010803" pitchFamily="18" charset="0"/>
              </a:rPr>
              <a:t>Jókai Mór, </a:t>
            </a:r>
            <a:r>
              <a:rPr lang="hu-HU" sz="2400" i="1" dirty="0">
                <a:solidFill>
                  <a:srgbClr val="7030A0"/>
                </a:solidFill>
                <a:latin typeface="Garamond" panose="02020404030301010803" pitchFamily="18" charset="0"/>
              </a:rPr>
              <a:t>Bismarcknál</a:t>
            </a:r>
            <a:r>
              <a:rPr lang="hu-HU" sz="2400" dirty="0">
                <a:solidFill>
                  <a:srgbClr val="7030A0"/>
                </a:solidFill>
                <a:latin typeface="Garamond" panose="02020404030301010803" pitchFamily="18" charset="0"/>
              </a:rPr>
              <a:t>, A Hon, 1874. március 3.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45344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3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Freeform: Shape 3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angle 4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Freeform: Shape 4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Isosceles Triangle 4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Isosceles Triangle 4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A5070FD1-C0B3-18EB-89D9-16AEA6D58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325" y="698500"/>
            <a:ext cx="1841500" cy="2722563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26EAAB9C-4346-35FE-8FD5-26F990B973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6438" y="698500"/>
            <a:ext cx="2087563" cy="2722563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156AB06F-BFF7-3B06-34BB-A215445832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7025" y="698500"/>
            <a:ext cx="2332038" cy="2722563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F7C3E6E3-A273-1F74-AD47-E3A84E7822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25" y="3494088"/>
            <a:ext cx="1779588" cy="2665413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23BF6CCF-0532-F97C-4C96-3B43BC1E0F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92938" y="3494088"/>
            <a:ext cx="1879600" cy="2665413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369247F8-519B-2B44-A0DC-460E06074D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48738" y="3494088"/>
            <a:ext cx="2598738" cy="2665413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D798A85A-3BB1-5868-8AE7-A3DEC9A0F6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9024" y="706437"/>
            <a:ext cx="3911315" cy="2722563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1E513D30-CE63-343F-D863-F89C91B9A2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7866" y="3494088"/>
            <a:ext cx="3911315" cy="2621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963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ED704EFE-42E8-4C4D-AF32-312001F77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6DD6F5A-6E0A-EA3A-5D34-09B3052848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771" r="2" b="15882"/>
          <a:stretch/>
        </p:blipFill>
        <p:spPr>
          <a:xfrm>
            <a:off x="20" y="10"/>
            <a:ext cx="4063977" cy="3428990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22C0AEBD-FE9C-67F0-21EE-69A0683CFA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975" r="1" b="38974"/>
          <a:stretch/>
        </p:blipFill>
        <p:spPr>
          <a:xfrm>
            <a:off x="4044529" y="10"/>
            <a:ext cx="4083465" cy="3428990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427E86FB-D1E2-5217-9347-E779078D033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-1" b="37984"/>
          <a:stretch/>
        </p:blipFill>
        <p:spPr>
          <a:xfrm>
            <a:off x="8127994" y="10"/>
            <a:ext cx="4064005" cy="3428990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EE5B9D43-B4E1-4F96-812D-585956E23CD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9189"/>
          <a:stretch/>
        </p:blipFill>
        <p:spPr>
          <a:xfrm>
            <a:off x="20" y="3429000"/>
            <a:ext cx="4059916" cy="3429000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D5A99CF6-42D2-4F97-3131-8294BC1F04E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4467" r="-2" b="41840"/>
          <a:stretch/>
        </p:blipFill>
        <p:spPr>
          <a:xfrm>
            <a:off x="4052316" y="3429000"/>
            <a:ext cx="4087368" cy="3429000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8715CD69-12CB-4946-6606-F98C00F8913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3918" r="-1" b="34977"/>
          <a:stretch/>
        </p:blipFill>
        <p:spPr>
          <a:xfrm>
            <a:off x="8132064" y="3429000"/>
            <a:ext cx="4059936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005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</p:spPr>
        <p:txBody>
          <a:bodyPr anchor="t">
            <a:normAutofit/>
          </a:bodyPr>
          <a:lstStyle/>
          <a:p>
            <a:r>
              <a:rPr lang="hu-HU" sz="1800" b="1" dirty="0">
                <a:solidFill>
                  <a:srgbClr val="C00000"/>
                </a:solidFill>
                <a:latin typeface="Garamond" panose="02020404030301010803" pitchFamily="18" charset="0"/>
              </a:rPr>
              <a:t>Figyelem! </a:t>
            </a:r>
            <a:br>
              <a:rPr lang="hu-HU" sz="1800" b="1" dirty="0">
                <a:solidFill>
                  <a:srgbClr val="C00000"/>
                </a:solidFill>
                <a:latin typeface="Garamond" panose="02020404030301010803" pitchFamily="18" charset="0"/>
              </a:rPr>
            </a:br>
            <a:r>
              <a:rPr lang="hu-HU" sz="1800" b="1" dirty="0">
                <a:solidFill>
                  <a:srgbClr val="C00000"/>
                </a:solidFill>
                <a:latin typeface="Garamond" panose="02020404030301010803" pitchFamily="18" charset="0"/>
              </a:rPr>
              <a:t>Jókai sok szerepben volt egyszerre je-</a:t>
            </a:r>
            <a:br>
              <a:rPr lang="hu-HU" sz="1800" b="1" dirty="0">
                <a:solidFill>
                  <a:srgbClr val="C00000"/>
                </a:solidFill>
                <a:latin typeface="Garamond" panose="02020404030301010803" pitchFamily="18" charset="0"/>
              </a:rPr>
            </a:br>
            <a:r>
              <a:rPr lang="hu-HU" sz="1800" b="1" dirty="0">
                <a:solidFill>
                  <a:srgbClr val="C00000"/>
                </a:solidFill>
                <a:latin typeface="Garamond" panose="02020404030301010803" pitchFamily="18" charset="0"/>
              </a:rPr>
              <a:t>len az irodalmi piacon. Nemcsak író,</a:t>
            </a:r>
            <a:br>
              <a:rPr lang="hu-HU" sz="1800" b="1" dirty="0">
                <a:solidFill>
                  <a:srgbClr val="C00000"/>
                </a:solidFill>
                <a:latin typeface="Garamond" panose="02020404030301010803" pitchFamily="18" charset="0"/>
              </a:rPr>
            </a:br>
            <a:r>
              <a:rPr lang="hu-HU" sz="1800" b="1" dirty="0">
                <a:solidFill>
                  <a:srgbClr val="C00000"/>
                </a:solidFill>
                <a:latin typeface="Garamond" panose="02020404030301010803" pitchFamily="18" charset="0"/>
              </a:rPr>
              <a:t>szerkesztő, laptulajdonos, kiadó, a</a:t>
            </a:r>
            <a:br>
              <a:rPr lang="hu-HU" sz="1800" b="1" dirty="0">
                <a:solidFill>
                  <a:srgbClr val="C00000"/>
                </a:solidFill>
                <a:latin typeface="Garamond" panose="02020404030301010803" pitchFamily="18" charset="0"/>
              </a:rPr>
            </a:br>
            <a:r>
              <a:rPr lang="hu-HU" sz="1800" b="1" dirty="0">
                <a:solidFill>
                  <a:srgbClr val="C00000"/>
                </a:solidFill>
                <a:latin typeface="Garamond" panose="02020404030301010803" pitchFamily="18" charset="0"/>
              </a:rPr>
              <a:t>napi folytatásokban megjelenő </a:t>
            </a:r>
            <a:br>
              <a:rPr lang="hu-HU" sz="1800" b="1" dirty="0">
                <a:solidFill>
                  <a:srgbClr val="C00000"/>
                </a:solidFill>
                <a:latin typeface="Garamond" panose="02020404030301010803" pitchFamily="18" charset="0"/>
              </a:rPr>
            </a:br>
            <a:r>
              <a:rPr lang="hu-HU" sz="1800" b="1" dirty="0">
                <a:solidFill>
                  <a:srgbClr val="C00000"/>
                </a:solidFill>
                <a:latin typeface="Garamond" panose="02020404030301010803" pitchFamily="18" charset="0"/>
              </a:rPr>
              <a:t>TÁRCAREGÉNY bevezetője itthon.</a:t>
            </a:r>
          </a:p>
        </p:txBody>
      </p:sp>
      <p:graphicFrame>
        <p:nvGraphicFramePr>
          <p:cNvPr id="6" name="Tartalom helye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5854105"/>
              </p:ext>
            </p:extLst>
          </p:nvPr>
        </p:nvGraphicFramePr>
        <p:xfrm>
          <a:off x="1373607" y="446699"/>
          <a:ext cx="11237686" cy="67128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Ellipszis 2">
            <a:extLst>
              <a:ext uri="{FF2B5EF4-FFF2-40B4-BE49-F238E27FC236}">
                <a16:creationId xmlns:a16="http://schemas.microsoft.com/office/drawing/2014/main" id="{41EC0DD8-7934-FDEA-F99E-B7930F31CB9A}"/>
              </a:ext>
            </a:extLst>
          </p:cNvPr>
          <p:cNvSpPr/>
          <p:nvPr/>
        </p:nvSpPr>
        <p:spPr>
          <a:xfrm rot="1028790">
            <a:off x="1986378" y="1534604"/>
            <a:ext cx="3738365" cy="2626048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A Hét </a:t>
            </a:r>
          </a:p>
          <a:p>
            <a:pPr algn="ctr"/>
            <a:r>
              <a:rPr lang="hu-HU" dirty="0"/>
              <a:t>1890</a:t>
            </a:r>
          </a:p>
          <a:p>
            <a:pPr algn="ctr"/>
            <a:r>
              <a:rPr lang="hu-HU" dirty="0"/>
              <a:t>Jókai novellájával harangozzák be a mutatványszámot </a:t>
            </a:r>
          </a:p>
        </p:txBody>
      </p:sp>
      <p:sp>
        <p:nvSpPr>
          <p:cNvPr id="4" name="Ellipszis 3">
            <a:extLst>
              <a:ext uri="{FF2B5EF4-FFF2-40B4-BE49-F238E27FC236}">
                <a16:creationId xmlns:a16="http://schemas.microsoft.com/office/drawing/2014/main" id="{4888A6D7-3BE1-8309-070B-0433FD2B47F8}"/>
              </a:ext>
            </a:extLst>
          </p:cNvPr>
          <p:cNvSpPr/>
          <p:nvPr/>
        </p:nvSpPr>
        <p:spPr>
          <a:xfrm>
            <a:off x="359923" y="3579779"/>
            <a:ext cx="5583677" cy="3278219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Magyar Szalon </a:t>
            </a:r>
          </a:p>
          <a:p>
            <a:pPr algn="ctr"/>
            <a:r>
              <a:rPr lang="hu-HU" dirty="0"/>
              <a:t>1884-től</a:t>
            </a:r>
          </a:p>
          <a:p>
            <a:pPr algn="ctr"/>
            <a:r>
              <a:rPr lang="hu-HU" dirty="0"/>
              <a:t>az első modern, illusztrált irodalmi folyóirat →</a:t>
            </a:r>
          </a:p>
          <a:p>
            <a:pPr algn="ctr"/>
            <a:r>
              <a:rPr lang="hu-HU" dirty="0"/>
              <a:t>a magyar  századvég íróinak támogatása</a:t>
            </a:r>
          </a:p>
          <a:p>
            <a:pPr algn="ctr"/>
            <a:r>
              <a:rPr lang="hu-HU" dirty="0"/>
              <a:t>(Asbóth János, Bródy Sándor, Gárdonyi Géza, Gozsdu Elek, Herczeg Ferenc, Justh Zsigmond, Kiss József, Mikszáth, Tolnai Lajos)</a:t>
            </a:r>
          </a:p>
          <a:p>
            <a:pPr algn="ctr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92042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ím 6"/>
          <p:cNvSpPr>
            <a:spLocks noGrp="1"/>
          </p:cNvSpPr>
          <p:nvPr>
            <p:ph type="title"/>
          </p:nvPr>
        </p:nvSpPr>
        <p:spPr>
          <a:xfrm>
            <a:off x="838200" y="80387"/>
            <a:ext cx="10515600" cy="894303"/>
          </a:xfrm>
        </p:spPr>
        <p:txBody>
          <a:bodyPr>
            <a:normAutofit/>
          </a:bodyPr>
          <a:lstStyle/>
          <a:p>
            <a:pPr algn="ctr"/>
            <a:r>
              <a:rPr lang="hu-HU" sz="2000" b="1" dirty="0">
                <a:solidFill>
                  <a:srgbClr val="002060"/>
                </a:solidFill>
                <a:latin typeface="Garamond" panose="02020404030301010803" pitchFamily="18" charset="0"/>
              </a:rPr>
              <a:t>Az én galambom nem vált porrá</a:t>
            </a:r>
            <a:r>
              <a:rPr lang="hu-HU" sz="2000" dirty="0">
                <a:solidFill>
                  <a:srgbClr val="002060"/>
                </a:solidFill>
                <a:latin typeface="Garamond" panose="02020404030301010803" pitchFamily="18" charset="0"/>
              </a:rPr>
              <a:t> </a:t>
            </a:r>
            <a:br>
              <a:rPr lang="hu-HU" sz="2000" dirty="0">
                <a:solidFill>
                  <a:srgbClr val="002060"/>
                </a:solidFill>
                <a:latin typeface="Garamond" panose="02020404030301010803" pitchFamily="18" charset="0"/>
              </a:rPr>
            </a:br>
            <a:r>
              <a:rPr lang="hu-HU" sz="2000" dirty="0">
                <a:solidFill>
                  <a:srgbClr val="002060"/>
                </a:solidFill>
                <a:latin typeface="Garamond" panose="02020404030301010803" pitchFamily="18" charset="0"/>
              </a:rPr>
              <a:t>(1857, </a:t>
            </a:r>
            <a:r>
              <a:rPr lang="hu-HU" sz="2000" i="1" dirty="0">
                <a:solidFill>
                  <a:srgbClr val="002060"/>
                </a:solidFill>
                <a:latin typeface="Garamond" panose="02020404030301010803" pitchFamily="18" charset="0"/>
              </a:rPr>
              <a:t>Nővilág</a:t>
            </a:r>
            <a:r>
              <a:rPr lang="hu-HU" sz="2000" dirty="0">
                <a:solidFill>
                  <a:srgbClr val="002060"/>
                </a:solidFill>
                <a:latin typeface="Garamond" panose="02020404030301010803" pitchFamily="18" charset="0"/>
              </a:rPr>
              <a:t>)                                                                    </a:t>
            </a:r>
            <a:r>
              <a:rPr lang="hu-HU" sz="2000" b="1" dirty="0">
                <a:solidFill>
                  <a:srgbClr val="002060"/>
                </a:solidFill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>
          <a:xfrm>
            <a:off x="321547" y="1376624"/>
            <a:ext cx="11696282" cy="5305530"/>
          </a:xfrm>
        </p:spPr>
        <p:txBody>
          <a:bodyPr lIns="144000" tIns="0" rIns="144000" bIns="0">
            <a:normAutofit fontScale="55000" lnSpcReduction="20000"/>
          </a:bodyPr>
          <a:lstStyle/>
          <a:p>
            <a:pPr marL="0" indent="0" algn="just">
              <a:lnSpc>
                <a:spcPct val="170000"/>
              </a:lnSpc>
              <a:buNone/>
            </a:pPr>
            <a:r>
              <a:rPr lang="hu-HU" sz="2900" dirty="0">
                <a:solidFill>
                  <a:srgbClr val="002060"/>
                </a:solidFill>
                <a:latin typeface="Century Schoolbook" panose="02040604050505020304" pitchFamily="18" charset="0"/>
              </a:rPr>
              <a:t>Somberek </a:t>
            </a:r>
            <a:r>
              <a:rPr lang="hu-HU" sz="2900" b="1" dirty="0">
                <a:solidFill>
                  <a:srgbClr val="002060"/>
                </a:solidFill>
                <a:latin typeface="Century Schoolbook" panose="02040604050505020304" pitchFamily="18" charset="0"/>
              </a:rPr>
              <a:t>felső-magyarországi falu</a:t>
            </a:r>
            <a:r>
              <a:rPr lang="hu-HU" sz="2900" dirty="0">
                <a:solidFill>
                  <a:srgbClr val="002060"/>
                </a:solidFill>
                <a:latin typeface="Century Schoolbook" panose="02040604050505020304" pitchFamily="18" charset="0"/>
              </a:rPr>
              <a:t>; még a mappán is úgy el van rejtve erdők, hegyek közé, hogy alig vehetni észre. 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hu-HU" sz="2900" dirty="0">
                <a:solidFill>
                  <a:srgbClr val="002060"/>
                </a:solidFill>
                <a:latin typeface="Century Schoolbook" panose="02040604050505020304" pitchFamily="18" charset="0"/>
              </a:rPr>
              <a:t>Nem is venné észre senki, ha </a:t>
            </a:r>
            <a:r>
              <a:rPr lang="hu-HU" sz="2900" b="1" dirty="0">
                <a:solidFill>
                  <a:srgbClr val="002060"/>
                </a:solidFill>
                <a:latin typeface="Century Schoolbook" panose="02040604050505020304" pitchFamily="18" charset="0"/>
              </a:rPr>
              <a:t>két nevezetessége </a:t>
            </a:r>
            <a:r>
              <a:rPr lang="hu-HU" sz="2900" dirty="0">
                <a:solidFill>
                  <a:srgbClr val="002060"/>
                </a:solidFill>
                <a:latin typeface="Century Schoolbook" panose="02040604050505020304" pitchFamily="18" charset="0"/>
              </a:rPr>
              <a:t>nem volna: egyik egy kis </a:t>
            </a:r>
            <a:r>
              <a:rPr lang="hu-HU" sz="2900" b="1" dirty="0">
                <a:solidFill>
                  <a:srgbClr val="002060"/>
                </a:solidFill>
                <a:latin typeface="Century Schoolbook" panose="02040604050505020304" pitchFamily="18" charset="0"/>
              </a:rPr>
              <a:t>kék patak</a:t>
            </a:r>
            <a:r>
              <a:rPr lang="hu-HU" sz="2900" dirty="0">
                <a:solidFill>
                  <a:srgbClr val="002060"/>
                </a:solidFill>
                <a:latin typeface="Century Schoolbook" panose="02040604050505020304" pitchFamily="18" charset="0"/>
              </a:rPr>
              <a:t>, mely a hegyoldalból fakad, másik pedig a </a:t>
            </a:r>
            <a:r>
              <a:rPr lang="hu-HU" sz="2900" b="1" dirty="0">
                <a:solidFill>
                  <a:srgbClr val="002060"/>
                </a:solidFill>
                <a:latin typeface="Century Schoolbook" panose="02040604050505020304" pitchFamily="18" charset="0"/>
              </a:rPr>
              <a:t>völgyi hűs levegő</a:t>
            </a:r>
            <a:r>
              <a:rPr lang="hu-HU" sz="2900" dirty="0">
                <a:solidFill>
                  <a:srgbClr val="002060"/>
                </a:solidFill>
                <a:latin typeface="Century Schoolbook" panose="02040604050505020304" pitchFamily="18" charset="0"/>
              </a:rPr>
              <a:t>.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hu-HU" sz="2900" dirty="0">
                <a:solidFill>
                  <a:srgbClr val="002060"/>
                </a:solidFill>
                <a:latin typeface="Century Schoolbook" panose="02040604050505020304" pitchFamily="18" charset="0"/>
              </a:rPr>
              <a:t>Az a </a:t>
            </a:r>
            <a:r>
              <a:rPr lang="hu-HU" sz="2900" b="1" dirty="0">
                <a:solidFill>
                  <a:srgbClr val="002060"/>
                </a:solidFill>
                <a:latin typeface="Century Schoolbook" panose="02040604050505020304" pitchFamily="18" charset="0"/>
              </a:rPr>
              <a:t>„kék” melléknév</a:t>
            </a:r>
            <a:r>
              <a:rPr lang="hu-HU" sz="2900" dirty="0">
                <a:solidFill>
                  <a:srgbClr val="002060"/>
                </a:solidFill>
                <a:latin typeface="Century Schoolbook" panose="02040604050505020304" pitchFamily="18" charset="0"/>
              </a:rPr>
              <a:t> pedig nem valami közönséges </a:t>
            </a:r>
            <a:r>
              <a:rPr lang="hu-HU" sz="2900" dirty="0" err="1">
                <a:solidFill>
                  <a:srgbClr val="002060"/>
                </a:solidFill>
                <a:latin typeface="Century Schoolbook" panose="02040604050505020304" pitchFamily="18" charset="0"/>
              </a:rPr>
              <a:t>epitheton</a:t>
            </a:r>
            <a:r>
              <a:rPr lang="hu-HU" sz="2900" dirty="0">
                <a:solidFill>
                  <a:srgbClr val="002060"/>
                </a:solidFill>
                <a:latin typeface="Century Schoolbook" panose="02040604050505020304" pitchFamily="18" charset="0"/>
              </a:rPr>
              <a:t>, aminővel a költők meg szokták tisztelni a kisebb és nagyobb vizeket, hanem </a:t>
            </a:r>
            <a:r>
              <a:rPr lang="hu-HU" sz="2900" b="1" dirty="0">
                <a:solidFill>
                  <a:srgbClr val="002060"/>
                </a:solidFill>
                <a:latin typeface="Century Schoolbook" panose="02040604050505020304" pitchFamily="18" charset="0"/>
              </a:rPr>
              <a:t>valóságos színe</a:t>
            </a:r>
            <a:r>
              <a:rPr lang="hu-HU" sz="2900" dirty="0">
                <a:solidFill>
                  <a:srgbClr val="002060"/>
                </a:solidFill>
                <a:latin typeface="Century Schoolbook" panose="02040604050505020304" pitchFamily="18" charset="0"/>
              </a:rPr>
              <a:t> annak a pataknak; olyan szép világoskék, hogy indigó helyett festeni lehetne vele. Hanem azt persze senki sem teszi, mert az </a:t>
            </a:r>
            <a:r>
              <a:rPr lang="hu-HU" sz="2900" b="1" dirty="0">
                <a:solidFill>
                  <a:srgbClr val="002060"/>
                </a:solidFill>
                <a:latin typeface="Century Schoolbook" panose="02040604050505020304" pitchFamily="18" charset="0"/>
              </a:rPr>
              <a:t>nem válnék egészségére </a:t>
            </a:r>
            <a:r>
              <a:rPr lang="hu-HU" sz="2900" dirty="0">
                <a:solidFill>
                  <a:srgbClr val="002060"/>
                </a:solidFill>
                <a:latin typeface="Century Schoolbook" panose="02040604050505020304" pitchFamily="18" charset="0"/>
              </a:rPr>
              <a:t>a fonálneműnek. </a:t>
            </a:r>
            <a:r>
              <a:rPr lang="hu-HU" sz="2900" dirty="0" err="1">
                <a:solidFill>
                  <a:srgbClr val="002060"/>
                </a:solidFill>
                <a:latin typeface="Century Schoolbook" panose="02040604050505020304" pitchFamily="18" charset="0"/>
              </a:rPr>
              <a:t>Azonfölül</a:t>
            </a:r>
            <a:r>
              <a:rPr lang="hu-HU" sz="2900" dirty="0">
                <a:solidFill>
                  <a:srgbClr val="002060"/>
                </a:solidFill>
                <a:latin typeface="Century Schoolbook" panose="02040604050505020304" pitchFamily="18" charset="0"/>
              </a:rPr>
              <a:t> pedig az a tulajdonsága van a kis pataknak, hogy ami vasdarabot belevetnek, pár nap alatt annak a felszíne egészen rézzé változik.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hu-HU" sz="2900" dirty="0">
                <a:solidFill>
                  <a:srgbClr val="002060"/>
                </a:solidFill>
                <a:latin typeface="Century Schoolbook" panose="02040604050505020304" pitchFamily="18" charset="0"/>
              </a:rPr>
              <a:t>A patakocska olyan hegyek menedékein szivárog keresztül, amikben sok </a:t>
            </a:r>
            <a:r>
              <a:rPr lang="hu-HU" sz="2900" b="1" dirty="0">
                <a:solidFill>
                  <a:srgbClr val="002060"/>
                </a:solidFill>
                <a:latin typeface="Century Schoolbook" panose="02040604050505020304" pitchFamily="18" charset="0"/>
              </a:rPr>
              <a:t>rézgálic</a:t>
            </a:r>
            <a:r>
              <a:rPr lang="hu-HU" sz="2900" dirty="0">
                <a:solidFill>
                  <a:srgbClr val="002060"/>
                </a:solidFill>
                <a:latin typeface="Century Schoolbook" panose="02040604050505020304" pitchFamily="18" charset="0"/>
              </a:rPr>
              <a:t> termelődik, ettől kapja szép ultramarin színét, s a belevetett vas </a:t>
            </a:r>
            <a:r>
              <a:rPr lang="hu-HU" sz="2900" b="1" dirty="0">
                <a:solidFill>
                  <a:srgbClr val="002060"/>
                </a:solidFill>
                <a:latin typeface="Century Schoolbook" panose="02040604050505020304" pitchFamily="18" charset="0"/>
              </a:rPr>
              <a:t>metamorfózisa</a:t>
            </a:r>
            <a:r>
              <a:rPr lang="hu-HU" sz="2900" dirty="0">
                <a:solidFill>
                  <a:srgbClr val="002060"/>
                </a:solidFill>
                <a:latin typeface="Century Schoolbook" panose="02040604050505020304" pitchFamily="18" charset="0"/>
              </a:rPr>
              <a:t> is e természeti erőktől ered. 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hu-HU" sz="2900" b="1" dirty="0">
                <a:solidFill>
                  <a:srgbClr val="002060"/>
                </a:solidFill>
                <a:latin typeface="Century Schoolbook" panose="02040604050505020304" pitchFamily="18" charset="0"/>
              </a:rPr>
              <a:t>A </a:t>
            </a:r>
            <a:r>
              <a:rPr kumimoji="0" lang="hu-HU" sz="2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Schoolbook" panose="02040604050505020304" pitchFamily="18" charset="0"/>
                <a:ea typeface="+mn-ea"/>
                <a:cs typeface="+mn-cs"/>
              </a:rPr>
              <a:t>másik nevezetesség</a:t>
            </a:r>
            <a:r>
              <a:rPr lang="hu-HU" sz="2900" dirty="0">
                <a:solidFill>
                  <a:srgbClr val="002060"/>
                </a:solidFill>
                <a:latin typeface="Century Schoolbook" panose="02040604050505020304" pitchFamily="18" charset="0"/>
              </a:rPr>
              <a:t>, a völgyi saját hűs levegő ismét annyiban méltó a följegyzésre, hogy soha annyi kedélyháborodottat, őrültet, </a:t>
            </a:r>
            <a:r>
              <a:rPr lang="hu-HU" sz="2900" dirty="0" err="1">
                <a:solidFill>
                  <a:srgbClr val="002060"/>
                </a:solidFill>
                <a:latin typeface="Century Schoolbook" panose="02040604050505020304" pitchFamily="18" charset="0"/>
              </a:rPr>
              <a:t>monománt</a:t>
            </a:r>
            <a:r>
              <a:rPr lang="hu-HU" sz="2900" dirty="0">
                <a:solidFill>
                  <a:srgbClr val="002060"/>
                </a:solidFill>
                <a:latin typeface="Century Schoolbook" panose="02040604050505020304" pitchFamily="18" charset="0"/>
              </a:rPr>
              <a:t> egy-egy vidéken nem találni, mint ebben a kis faluban. 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hu-HU" sz="2900" b="1" dirty="0">
                <a:solidFill>
                  <a:srgbClr val="002060"/>
                </a:solidFill>
                <a:latin typeface="Century Schoolbook" panose="02040604050505020304" pitchFamily="18" charset="0"/>
              </a:rPr>
              <a:t>Lehet, </a:t>
            </a:r>
            <a:r>
              <a:rPr lang="hu-HU" sz="2900" dirty="0">
                <a:solidFill>
                  <a:srgbClr val="002060"/>
                </a:solidFill>
                <a:latin typeface="Century Schoolbook" panose="02040604050505020304" pitchFamily="18" charset="0"/>
              </a:rPr>
              <a:t>hogy a levegő az oka.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15103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467000A-E99E-3413-6644-5783AC96B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50440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FED96EF-C3FE-E214-469C-6EA65FCAEC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281" y="651753"/>
            <a:ext cx="11848289" cy="6060331"/>
          </a:xfrm>
        </p:spPr>
        <p:txBody>
          <a:bodyPr anchor="ctr"/>
          <a:lstStyle/>
          <a:p>
            <a:pPr marL="0" indent="0">
              <a:lnSpc>
                <a:spcPct val="150000"/>
              </a:lnSpc>
              <a:buNone/>
            </a:pPr>
            <a:r>
              <a:rPr lang="hu-HU" dirty="0">
                <a:latin typeface="Garamond" panose="02020404030301010803" pitchFamily="18" charset="0"/>
              </a:rPr>
              <a:t>„az ottlakók már ezt nagyon megszokott dolognak tartják, s meg sem állnak a keskeny fahídon, hogy lebámuljanak abba a kék víztükörbe, ami olyan csodálatos emberképet mutogat a belenézőnek, vagy hogy feltartóztassák magukat ama furcsa vén anyókabohóságaitól, aki ott az út mellett üldögél a Jézus-kép alatt és fonogat magában, nem is szól senkinek, csak ha valaki megszólítja, annak felel annyit : </a:t>
            </a:r>
            <a:r>
              <a:rPr lang="hu-HU" b="1" dirty="0">
                <a:latin typeface="Garamond" panose="02020404030301010803" pitchFamily="18" charset="0"/>
              </a:rPr>
              <a:t>»Az én galambom nem vált porrá.« </a:t>
            </a:r>
            <a:r>
              <a:rPr lang="hu-HU" dirty="0">
                <a:latin typeface="Garamond" panose="02020404030301010803" pitchFamily="18" charset="0"/>
              </a:rPr>
              <a:t>S aztán mindegy neki, jó napot köszöntött-e valaki, vagy azt kérdezte, merre az út? ő mindenre azzal válaszol: </a:t>
            </a:r>
            <a:r>
              <a:rPr lang="pt-BR" b="1" dirty="0">
                <a:latin typeface="Garamond" panose="02020404030301010803" pitchFamily="18" charset="0"/>
              </a:rPr>
              <a:t>»Az én galambom nem vált porrá</a:t>
            </a:r>
            <a:r>
              <a:rPr lang="hu-HU" b="1" dirty="0">
                <a:latin typeface="Garamond" panose="02020404030301010803" pitchFamily="18" charset="0"/>
              </a:rPr>
              <a:t>!</a:t>
            </a:r>
            <a:r>
              <a:rPr lang="pt-BR" b="1" dirty="0">
                <a:latin typeface="Garamond" panose="02020404030301010803" pitchFamily="18" charset="0"/>
              </a:rPr>
              <a:t>«</a:t>
            </a:r>
            <a:r>
              <a:rPr lang="hu-HU" dirty="0">
                <a:latin typeface="Garamond" panose="02020404030301010803" pitchFamily="18" charset="0"/>
              </a:rPr>
              <a:t> ”</a:t>
            </a:r>
            <a:r>
              <a:rPr lang="hu-HU" b="1" dirty="0"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687892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18534"/>
          </a:xfrm>
        </p:spPr>
        <p:txBody>
          <a:bodyPr>
            <a:normAutofit fontScale="90000"/>
          </a:bodyPr>
          <a:lstStyle/>
          <a:p>
            <a:pPr algn="ctr"/>
            <a:r>
              <a:rPr lang="hu-HU" sz="2800" dirty="0">
                <a:solidFill>
                  <a:srgbClr val="002060"/>
                </a:solidFill>
                <a:latin typeface="Century Schoolbook" panose="02040604050505020304" pitchFamily="18" charset="0"/>
              </a:rPr>
              <a:t> </a:t>
            </a:r>
          </a:p>
        </p:txBody>
      </p:sp>
      <p:sp>
        <p:nvSpPr>
          <p:cNvPr id="6" name="Tartalom helye 5"/>
          <p:cNvSpPr>
            <a:spLocks noGrp="1"/>
          </p:cNvSpPr>
          <p:nvPr>
            <p:ph idx="1"/>
          </p:nvPr>
        </p:nvSpPr>
        <p:spPr>
          <a:xfrm>
            <a:off x="838200" y="854440"/>
            <a:ext cx="10515600" cy="5322523"/>
          </a:xfrm>
        </p:spPr>
        <p:txBody>
          <a:bodyPr anchor="ctr"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hu-HU" dirty="0">
                <a:solidFill>
                  <a:srgbClr val="002060"/>
                </a:solidFill>
                <a:latin typeface="Garamond" panose="02020404030301010803" pitchFamily="18" charset="0"/>
              </a:rPr>
              <a:t>Az a vén anyóka tulajdonképp </a:t>
            </a:r>
            <a:r>
              <a:rPr lang="hu-HU" b="1" dirty="0">
                <a:solidFill>
                  <a:srgbClr val="002060"/>
                </a:solidFill>
                <a:latin typeface="Garamond" panose="02020404030301010803" pitchFamily="18" charset="0"/>
              </a:rPr>
              <a:t>nem is anyóka, hanem csak vén </a:t>
            </a:r>
            <a:r>
              <a:rPr lang="hu-HU" b="1" dirty="0" err="1">
                <a:solidFill>
                  <a:srgbClr val="002060"/>
                </a:solidFill>
                <a:latin typeface="Garamond" panose="02020404030301010803" pitchFamily="18" charset="0"/>
              </a:rPr>
              <a:t>leányzóka</a:t>
            </a:r>
            <a:r>
              <a:rPr lang="hu-HU" b="1" dirty="0">
                <a:solidFill>
                  <a:srgbClr val="002060"/>
                </a:solidFill>
                <a:latin typeface="Garamond" panose="02020404030301010803" pitchFamily="18" charset="0"/>
              </a:rPr>
              <a:t>,</a:t>
            </a:r>
            <a:r>
              <a:rPr lang="hu-HU" dirty="0">
                <a:solidFill>
                  <a:srgbClr val="002060"/>
                </a:solidFill>
                <a:latin typeface="Garamond" panose="02020404030301010803" pitchFamily="18" charset="0"/>
              </a:rPr>
              <a:t> aki valahogy elkésett a férjhez menéssel, azután mindig </a:t>
            </a:r>
            <a:r>
              <a:rPr lang="hu-HU" dirty="0" err="1">
                <a:solidFill>
                  <a:srgbClr val="002060"/>
                </a:solidFill>
                <a:latin typeface="Garamond" panose="02020404030301010803" pitchFamily="18" charset="0"/>
              </a:rPr>
              <a:t>kiebb-kiebb</a:t>
            </a:r>
            <a:r>
              <a:rPr lang="hu-HU" dirty="0">
                <a:solidFill>
                  <a:srgbClr val="002060"/>
                </a:solidFill>
                <a:latin typeface="Garamond" panose="02020404030301010803" pitchFamily="18" charset="0"/>
              </a:rPr>
              <a:t> ment az időből, míg egyszer azon vette észre, hogy  megőszült.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hu-HU" dirty="0">
                <a:solidFill>
                  <a:srgbClr val="002060"/>
                </a:solidFill>
                <a:latin typeface="Garamond" panose="02020404030301010803" pitchFamily="18" charset="0"/>
              </a:rPr>
              <a:t>De nemcsak </a:t>
            </a:r>
            <a:r>
              <a:rPr lang="hu-HU" b="1" dirty="0">
                <a:solidFill>
                  <a:srgbClr val="002060"/>
                </a:solidFill>
                <a:latin typeface="Garamond" panose="02020404030301010803" pitchFamily="18" charset="0"/>
              </a:rPr>
              <a:t>megőszült</a:t>
            </a:r>
            <a:r>
              <a:rPr lang="hu-HU" dirty="0">
                <a:solidFill>
                  <a:srgbClr val="002060"/>
                </a:solidFill>
                <a:latin typeface="Garamond" panose="02020404030301010803" pitchFamily="18" charset="0"/>
              </a:rPr>
              <a:t>, hanem </a:t>
            </a:r>
            <a:r>
              <a:rPr lang="hu-HU" b="1" dirty="0">
                <a:solidFill>
                  <a:srgbClr val="002060"/>
                </a:solidFill>
                <a:latin typeface="Garamond" panose="02020404030301010803" pitchFamily="18" charset="0"/>
              </a:rPr>
              <a:t>meg is őrült</a:t>
            </a:r>
            <a:r>
              <a:rPr lang="hu-HU" dirty="0">
                <a:solidFill>
                  <a:srgbClr val="002060"/>
                </a:solidFill>
                <a:latin typeface="Garamond" panose="02020404030301010803" pitchFamily="18" charset="0"/>
              </a:rPr>
              <a:t>; fekete haj </a:t>
            </a:r>
            <a:r>
              <a:rPr lang="hu-HU" b="1" dirty="0" err="1">
                <a:solidFill>
                  <a:srgbClr val="002060"/>
                </a:solidFill>
                <a:latin typeface="Garamond" panose="02020404030301010803" pitchFamily="18" charset="0"/>
              </a:rPr>
              <a:t>szálankint</a:t>
            </a:r>
            <a:r>
              <a:rPr lang="hu-HU" dirty="0">
                <a:solidFill>
                  <a:srgbClr val="002060"/>
                </a:solidFill>
                <a:latin typeface="Garamond" panose="02020404030301010803" pitchFamily="18" charset="0"/>
              </a:rPr>
              <a:t> úgy lett fehérré, gondolat </a:t>
            </a:r>
            <a:r>
              <a:rPr lang="hu-HU" b="1" dirty="0" err="1">
                <a:solidFill>
                  <a:srgbClr val="002060"/>
                </a:solidFill>
                <a:latin typeface="Garamond" panose="02020404030301010803" pitchFamily="18" charset="0"/>
              </a:rPr>
              <a:t>szavankint</a:t>
            </a:r>
            <a:r>
              <a:rPr lang="hu-HU" b="1" dirty="0">
                <a:solidFill>
                  <a:srgbClr val="002060"/>
                </a:solidFill>
                <a:latin typeface="Garamond" panose="02020404030301010803" pitchFamily="18" charset="0"/>
              </a:rPr>
              <a:t> </a:t>
            </a:r>
            <a:r>
              <a:rPr lang="hu-HU" dirty="0">
                <a:solidFill>
                  <a:srgbClr val="002060"/>
                </a:solidFill>
                <a:latin typeface="Garamond" panose="02020404030301010803" pitchFamily="18" charset="0"/>
              </a:rPr>
              <a:t>úgy lett háborulttá, hogy maga sem vette észre; bele jutott, benne volt – vénségben és tébolyságban; amíg utoljára nem maradt hajában </a:t>
            </a:r>
            <a:r>
              <a:rPr lang="hu-HU" b="1" dirty="0">
                <a:solidFill>
                  <a:srgbClr val="002060"/>
                </a:solidFill>
                <a:latin typeface="Garamond" panose="02020404030301010803" pitchFamily="18" charset="0"/>
              </a:rPr>
              <a:t>egyéb szín</a:t>
            </a:r>
            <a:r>
              <a:rPr lang="hu-HU" dirty="0">
                <a:solidFill>
                  <a:srgbClr val="002060"/>
                </a:solidFill>
                <a:latin typeface="Garamond" panose="02020404030301010803" pitchFamily="18" charset="0"/>
              </a:rPr>
              <a:t>, mint fehér, fejében </a:t>
            </a:r>
            <a:r>
              <a:rPr lang="hu-HU" b="1" dirty="0">
                <a:solidFill>
                  <a:srgbClr val="002060"/>
                </a:solidFill>
                <a:latin typeface="Garamond" panose="02020404030301010803" pitchFamily="18" charset="0"/>
              </a:rPr>
              <a:t>egyéb gondolat</a:t>
            </a:r>
            <a:r>
              <a:rPr lang="hu-HU" dirty="0">
                <a:solidFill>
                  <a:srgbClr val="002060"/>
                </a:solidFill>
                <a:latin typeface="Garamond" panose="02020404030301010803" pitchFamily="18" charset="0"/>
              </a:rPr>
              <a:t>, mint </a:t>
            </a:r>
            <a:r>
              <a:rPr lang="hu-HU" b="1" dirty="0">
                <a:solidFill>
                  <a:srgbClr val="002060"/>
                </a:solidFill>
                <a:latin typeface="Garamond" panose="02020404030301010803" pitchFamily="18" charset="0"/>
              </a:rPr>
              <a:t>„az én galambom nem vált porrá”.</a:t>
            </a:r>
          </a:p>
        </p:txBody>
      </p:sp>
    </p:spTree>
    <p:extLst>
      <p:ext uri="{BB962C8B-B14F-4D97-AF65-F5344CB8AC3E}">
        <p14:creationId xmlns:p14="http://schemas.microsoft.com/office/powerpoint/2010/main" val="18840996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A7E968A6-640D-7B3F-FF57-B12EAF105F1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261258"/>
            <a:ext cx="11915775" cy="6441168"/>
          </a:xfrm>
        </p:spPr>
        <p:txBody>
          <a:bodyPr anchor="ctr">
            <a:normAutofit fontScale="85000"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hu-HU" dirty="0">
                <a:latin typeface="Garamond" panose="02020404030301010803" pitchFamily="18" charset="0"/>
              </a:rPr>
              <a:t>„- Ne keresd olyan nagyon, a te galambod nem válik porrá soha.”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hu-HU" dirty="0">
                <a:latin typeface="Garamond" panose="02020404030301010803" pitchFamily="18" charset="0"/>
              </a:rPr>
              <a:t>„Kivitte azt a ládát, amibe a jegyajándéka volt zárva, oda a legutolsó </a:t>
            </a:r>
            <a:r>
              <a:rPr lang="hu-HU" dirty="0" err="1">
                <a:latin typeface="Garamond" panose="02020404030301010803" pitchFamily="18" charset="0"/>
              </a:rPr>
              <a:t>gunyhóhoz</a:t>
            </a:r>
            <a:r>
              <a:rPr lang="hu-HU" dirty="0">
                <a:latin typeface="Garamond" panose="02020404030301010803" pitchFamily="18" charset="0"/>
              </a:rPr>
              <a:t>, ahol a vőlegényét utoljára látták, ott </a:t>
            </a:r>
            <a:r>
              <a:rPr lang="hu-HU" dirty="0" err="1">
                <a:latin typeface="Garamond" panose="02020404030301010803" pitchFamily="18" charset="0"/>
              </a:rPr>
              <a:t>kiült</a:t>
            </a:r>
            <a:r>
              <a:rPr lang="hu-HU" dirty="0">
                <a:latin typeface="Garamond" panose="02020404030301010803" pitchFamily="18" charset="0"/>
              </a:rPr>
              <a:t> az útfélre, s ott </a:t>
            </a:r>
            <a:r>
              <a:rPr lang="hu-HU" dirty="0" err="1">
                <a:latin typeface="Garamond" panose="02020404030301010803" pitchFamily="18" charset="0"/>
              </a:rPr>
              <a:t>fonogatott</a:t>
            </a:r>
            <a:r>
              <a:rPr lang="hu-HU" dirty="0">
                <a:latin typeface="Garamond" panose="02020404030301010803" pitchFamily="18" charset="0"/>
              </a:rPr>
              <a:t> </a:t>
            </a:r>
            <a:r>
              <a:rPr lang="hu-HU" dirty="0" err="1">
                <a:latin typeface="Garamond" panose="02020404030301010803" pitchFamily="18" charset="0"/>
              </a:rPr>
              <a:t>ingrevalót</a:t>
            </a:r>
            <a:r>
              <a:rPr lang="hu-HU" dirty="0">
                <a:latin typeface="Garamond" panose="02020404030301010803" pitchFamily="18" charset="0"/>
              </a:rPr>
              <a:t> kedvesének, hogy majd amikor visszafelé jön az úton, őt munkában találja; mert vissza kell annak jönni, </a:t>
            </a:r>
            <a:r>
              <a:rPr lang="hu-HU" b="1" dirty="0">
                <a:latin typeface="Garamond" panose="02020404030301010803" pitchFamily="18" charset="0"/>
              </a:rPr>
              <a:t>hiszen ő nem vált porrá</a:t>
            </a:r>
            <a:r>
              <a:rPr lang="hu-HU" dirty="0">
                <a:latin typeface="Garamond" panose="02020404030301010803" pitchFamily="18" charset="0"/>
              </a:rPr>
              <a:t>.”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hu-HU" dirty="0">
                <a:latin typeface="Garamond" panose="02020404030301010803" pitchFamily="18" charset="0"/>
              </a:rPr>
              <a:t>„Sokszor volt éhes, sokszor volt rongyos; abban a tulipános ládikóban kellett ruhának, pénznek lenni, de azt soha fel nem engedte </a:t>
            </a:r>
            <a:r>
              <a:rPr lang="hu-HU" dirty="0" err="1">
                <a:latin typeface="Garamond" panose="02020404030301010803" pitchFamily="18" charset="0"/>
              </a:rPr>
              <a:t>nyittatni</a:t>
            </a:r>
            <a:r>
              <a:rPr lang="hu-HU" dirty="0">
                <a:latin typeface="Garamond" panose="02020404030301010803" pitchFamily="18" charset="0"/>
              </a:rPr>
              <a:t>: </a:t>
            </a:r>
            <a:r>
              <a:rPr lang="hu-HU" b="1" dirty="0">
                <a:latin typeface="Garamond" panose="02020404030301010803" pitchFamily="18" charset="0"/>
              </a:rPr>
              <a:t>az ő galambjánál van annak a kulcsa, majd előjön az és kinyitja, mert ő nem vált porrá</a:t>
            </a:r>
            <a:r>
              <a:rPr lang="hu-HU" dirty="0">
                <a:latin typeface="Garamond" panose="02020404030301010803" pitchFamily="18" charset="0"/>
              </a:rPr>
              <a:t>.”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hu-HU" dirty="0">
                <a:latin typeface="Garamond" panose="02020404030301010803" pitchFamily="18" charset="0"/>
              </a:rPr>
              <a:t> „Ez az én galambom. Az én galambom nem vált porrá!”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hu-HU" dirty="0">
                <a:latin typeface="Garamond" panose="02020404030301010803" pitchFamily="18" charset="0"/>
              </a:rPr>
              <a:t>„Az a kristályos hulla csakugyan az őrült leány vőlegénye volt. </a:t>
            </a:r>
            <a:r>
              <a:rPr lang="hu-HU" b="1" dirty="0">
                <a:latin typeface="Garamond" panose="02020404030301010803" pitchFamily="18" charset="0"/>
              </a:rPr>
              <a:t>Jól </a:t>
            </a:r>
            <a:r>
              <a:rPr lang="hu-HU" b="1" dirty="0" err="1">
                <a:latin typeface="Garamond" panose="02020404030301010803" pitchFamily="18" charset="0"/>
              </a:rPr>
              <a:t>mondá</a:t>
            </a:r>
            <a:r>
              <a:rPr lang="hu-HU" b="1" dirty="0">
                <a:latin typeface="Garamond" panose="02020404030301010803" pitchFamily="18" charset="0"/>
              </a:rPr>
              <a:t>, hogy nem vált porrá.</a:t>
            </a:r>
            <a:r>
              <a:rPr lang="hu-HU" dirty="0">
                <a:latin typeface="Garamond" panose="02020404030301010803" pitchFamily="18" charset="0"/>
              </a:rPr>
              <a:t>” </a:t>
            </a:r>
          </a:p>
          <a:p>
            <a:pPr marL="0" indent="0">
              <a:lnSpc>
                <a:spcPct val="110000"/>
              </a:lnSpc>
              <a:buNone/>
            </a:pPr>
            <a:endParaRPr lang="hu-HU" dirty="0">
              <a:latin typeface="Garamond" panose="02020404030301010803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hu-HU" dirty="0">
                <a:latin typeface="Garamond" panose="02020404030301010803" pitchFamily="18" charset="0"/>
              </a:rPr>
              <a:t>„Az őrült leány azóta nem szól semmi szót mást, csak azt az egyet: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hu-HU" dirty="0">
                <a:latin typeface="Garamond" panose="02020404030301010803" pitchFamily="18" charset="0"/>
              </a:rPr>
              <a:t>- </a:t>
            </a:r>
            <a:r>
              <a:rPr lang="hu-HU" b="1" dirty="0">
                <a:latin typeface="Garamond" panose="02020404030301010803" pitchFamily="18" charset="0"/>
              </a:rPr>
              <a:t>Az én galambom nem vált porrá.”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hu-HU" dirty="0"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850513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F7A2CEA-B851-80ED-2A64-F2E2B2BAC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huszti beteglátogatók (1859)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8B89FBF-EB0A-C858-4819-E32F1E87D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870" y="1825625"/>
            <a:ext cx="11816862" cy="4836432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hu-HU" dirty="0"/>
              <a:t>Jókai Mór dekameronja: Száz novella, X. kötet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hu-HU" dirty="0"/>
              <a:t>archaizáló nyelv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hu-HU" dirty="0"/>
              <a:t>Rákóczy-kori elbeszélések: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dirty="0"/>
              <a:t>A nagyenyedi két fűzfa (1853)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dirty="0"/>
              <a:t>Szeretve mind a vérpadig (1881/1882)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dirty="0"/>
              <a:t>A lőcsei fehér asszony (1884)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dirty="0"/>
              <a:t>Az apja fia (Magyar Szalon, 1884) → </a:t>
            </a:r>
            <a:r>
              <a:rPr lang="hu-HU" b="1" dirty="0"/>
              <a:t>Rákóczy fia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hu-HU" dirty="0"/>
              <a:t>irónia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dirty="0"/>
              <a:t>barát ↔ ellenség: változó, nem nemzetiségi alapon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dirty="0"/>
              <a:t>saját-idegen viszonyok felcserélődnek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dirty="0"/>
              <a:t>pszichológia: árulás pszichológiája  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944414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>
            <a:extLst>
              <a:ext uri="{FF2B5EF4-FFF2-40B4-BE49-F238E27FC236}">
                <a16:creationId xmlns:a16="http://schemas.microsoft.com/office/drawing/2014/main" id="{AB9E2D06-B3D4-5255-4DD5-D3B76D94C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r>
              <a:rPr lang="hu-HU" dirty="0"/>
              <a:t>Hollósy Simon (1857-1918) Huszt </a:t>
            </a:r>
          </a:p>
        </p:txBody>
      </p:sp>
      <p:pic>
        <p:nvPicPr>
          <p:cNvPr id="14" name="Tartalom helye 13">
            <a:extLst>
              <a:ext uri="{FF2B5EF4-FFF2-40B4-BE49-F238E27FC236}">
                <a16:creationId xmlns:a16="http://schemas.microsoft.com/office/drawing/2014/main" id="{E1A3A05C-F3AF-DCD5-A8AD-7D6D9C81D37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1734207"/>
            <a:ext cx="6642538" cy="4309241"/>
          </a:xfrm>
          <a:prstGeom prst="rect">
            <a:avLst/>
          </a:prstGeom>
        </p:spPr>
      </p:pic>
      <p:pic>
        <p:nvPicPr>
          <p:cNvPr id="12" name="Tartalom helye 11">
            <a:extLst>
              <a:ext uri="{FF2B5EF4-FFF2-40B4-BE49-F238E27FC236}">
                <a16:creationId xmlns:a16="http://schemas.microsoft.com/office/drawing/2014/main" id="{F3EA13A5-D009-3D83-61A9-9E654AD34D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9201150" y="365125"/>
            <a:ext cx="2152650" cy="2857500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AEBB9383-BF5E-6984-E8E9-766E344465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2538" y="3429000"/>
            <a:ext cx="5463080" cy="336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3754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ím 9">
            <a:extLst>
              <a:ext uri="{FF2B5EF4-FFF2-40B4-BE49-F238E27FC236}">
                <a16:creationId xmlns:a16="http://schemas.microsoft.com/office/drawing/2014/main" id="{A6B0A7E5-8802-AA6F-C88D-5E14F6D1A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46" y="82715"/>
            <a:ext cx="12044854" cy="800154"/>
          </a:xfrm>
        </p:spPr>
        <p:txBody>
          <a:bodyPr>
            <a:noAutofit/>
          </a:bodyPr>
          <a:lstStyle/>
          <a:p>
            <a:r>
              <a:rPr lang="hu-HU" sz="1800" dirty="0">
                <a:latin typeface="Garamond" panose="02020404030301010803" pitchFamily="18" charset="0"/>
              </a:rPr>
              <a:t>MONDATÍPUS ~ Anekdotikus elbeszélésmód: élőbeszédre jellemző fordulatok ~ </a:t>
            </a:r>
            <a:r>
              <a:rPr lang="hu-HU" sz="1800" b="1" dirty="0">
                <a:solidFill>
                  <a:srgbClr val="002060"/>
                </a:solidFill>
                <a:latin typeface="Garamond" panose="02020404030301010803" pitchFamily="18" charset="0"/>
              </a:rPr>
              <a:t>„KIKÚRÁLTÁK HUSZT VÁRÁBÓL” </a:t>
            </a:r>
          </a:p>
        </p:txBody>
      </p:sp>
      <p:sp>
        <p:nvSpPr>
          <p:cNvPr id="11" name="Szöveg helye 10">
            <a:extLst>
              <a:ext uri="{FF2B5EF4-FFF2-40B4-BE49-F238E27FC236}">
                <a16:creationId xmlns:a16="http://schemas.microsoft.com/office/drawing/2014/main" id="{28092D92-F79C-7EF0-A170-3B770A831E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7029" y="956441"/>
            <a:ext cx="5157787" cy="651641"/>
          </a:xfrm>
        </p:spPr>
        <p:txBody>
          <a:bodyPr/>
          <a:lstStyle/>
          <a:p>
            <a:pPr algn="ctr"/>
            <a:r>
              <a:rPr lang="hu-HU" b="0" dirty="0">
                <a:latin typeface="Garamond" panose="02020404030301010803" pitchFamily="18" charset="0"/>
              </a:rPr>
              <a:t>Ellentét</a:t>
            </a:r>
          </a:p>
        </p:txBody>
      </p:sp>
      <p:sp>
        <p:nvSpPr>
          <p:cNvPr id="12" name="Tartalom helye 11">
            <a:extLst>
              <a:ext uri="{FF2B5EF4-FFF2-40B4-BE49-F238E27FC236}">
                <a16:creationId xmlns:a16="http://schemas.microsoft.com/office/drawing/2014/main" id="{F4B014F5-C5AD-015E-9231-B94D4A3B74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7146" y="1749040"/>
            <a:ext cx="5850430" cy="510895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dirty="0">
                <a:latin typeface="Garamond" panose="02020404030301010803" pitchFamily="18" charset="0"/>
              </a:rPr>
              <a:t>„..ostromágyúi </a:t>
            </a:r>
            <a:r>
              <a:rPr lang="hu-HU" dirty="0" err="1">
                <a:latin typeface="Garamond" panose="02020404030301010803" pitchFamily="18" charset="0"/>
              </a:rPr>
              <a:t>Rédeynek</a:t>
            </a:r>
            <a:r>
              <a:rPr lang="hu-HU" dirty="0">
                <a:latin typeface="Garamond" panose="02020404030301010803" pitchFamily="18" charset="0"/>
              </a:rPr>
              <a:t> </a:t>
            </a:r>
            <a:r>
              <a:rPr lang="hu-HU" b="1" dirty="0">
                <a:solidFill>
                  <a:srgbClr val="002060"/>
                </a:solidFill>
                <a:latin typeface="Garamond" panose="02020404030301010803" pitchFamily="18" charset="0"/>
              </a:rPr>
              <a:t>nem is </a:t>
            </a:r>
            <a:r>
              <a:rPr lang="hu-HU" b="1" dirty="0">
                <a:latin typeface="Garamond" panose="02020404030301010803" pitchFamily="18" charset="0"/>
              </a:rPr>
              <a:t>igen </a:t>
            </a:r>
            <a:r>
              <a:rPr lang="hu-HU" dirty="0" err="1">
                <a:latin typeface="Garamond" panose="02020404030301010803" pitchFamily="18" charset="0"/>
              </a:rPr>
              <a:t>valának</a:t>
            </a:r>
            <a:r>
              <a:rPr lang="hu-HU" dirty="0">
                <a:latin typeface="Garamond" panose="02020404030301010803" pitchFamily="18" charset="0"/>
              </a:rPr>
              <a:t>, ellenben </a:t>
            </a:r>
            <a:r>
              <a:rPr lang="hu-HU" dirty="0" err="1">
                <a:latin typeface="Garamond" panose="02020404030301010803" pitchFamily="18" charset="0"/>
              </a:rPr>
              <a:t>Tallósy</a:t>
            </a:r>
            <a:r>
              <a:rPr lang="hu-HU" dirty="0">
                <a:latin typeface="Garamond" panose="02020404030301010803" pitchFamily="18" charset="0"/>
              </a:rPr>
              <a:t> olyasfélével </a:t>
            </a:r>
            <a:r>
              <a:rPr lang="hu-HU" b="1" dirty="0">
                <a:solidFill>
                  <a:srgbClr val="002060"/>
                </a:solidFill>
                <a:latin typeface="Garamond" panose="02020404030301010803" pitchFamily="18" charset="0"/>
              </a:rPr>
              <a:t>nagyon is</a:t>
            </a:r>
            <a:r>
              <a:rPr lang="hu-HU" b="1" dirty="0">
                <a:latin typeface="Garamond" panose="02020404030301010803" pitchFamily="18" charset="0"/>
              </a:rPr>
              <a:t> jól</a:t>
            </a:r>
            <a:r>
              <a:rPr lang="hu-HU" dirty="0">
                <a:latin typeface="Garamond" panose="02020404030301010803" pitchFamily="18" charset="0"/>
              </a:rPr>
              <a:t> el </a:t>
            </a:r>
            <a:r>
              <a:rPr lang="hu-HU" dirty="0" err="1">
                <a:latin typeface="Garamond" panose="02020404030301010803" pitchFamily="18" charset="0"/>
              </a:rPr>
              <a:t>vala</a:t>
            </a:r>
            <a:r>
              <a:rPr lang="hu-HU" dirty="0">
                <a:latin typeface="Garamond" panose="02020404030301010803" pitchFamily="18" charset="0"/>
              </a:rPr>
              <a:t> látva”</a:t>
            </a:r>
          </a:p>
          <a:p>
            <a:pPr marL="0" indent="0">
              <a:buNone/>
            </a:pPr>
            <a:r>
              <a:rPr lang="hu-HU" dirty="0">
                <a:latin typeface="Garamond" panose="02020404030301010803" pitchFamily="18" charset="0"/>
              </a:rPr>
              <a:t>„az nagyon is </a:t>
            </a:r>
            <a:r>
              <a:rPr lang="hu-HU" b="1" dirty="0">
                <a:latin typeface="Garamond" panose="02020404030301010803" pitchFamily="18" charset="0"/>
              </a:rPr>
              <a:t>gazdag ember </a:t>
            </a:r>
            <a:r>
              <a:rPr lang="hu-HU" dirty="0">
                <a:latin typeface="Garamond" panose="02020404030301010803" pitchFamily="18" charset="0"/>
              </a:rPr>
              <a:t>volt, őneki pedig annál </a:t>
            </a:r>
            <a:r>
              <a:rPr lang="hu-HU" b="1" dirty="0">
                <a:solidFill>
                  <a:srgbClr val="002060"/>
                </a:solidFill>
                <a:latin typeface="Garamond" panose="02020404030301010803" pitchFamily="18" charset="0"/>
              </a:rPr>
              <a:t>szűkebben csorgott az olajos korsója</a:t>
            </a:r>
            <a:r>
              <a:rPr lang="hu-HU" dirty="0">
                <a:latin typeface="Garamond" panose="02020404030301010803" pitchFamily="18" charset="0"/>
              </a:rPr>
              <a:t>”</a:t>
            </a:r>
          </a:p>
          <a:p>
            <a:pPr marL="0" indent="0">
              <a:buNone/>
            </a:pPr>
            <a:endParaRPr lang="hu-HU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r>
              <a:rPr lang="hu-HU" dirty="0">
                <a:latin typeface="Garamond" panose="02020404030301010803" pitchFamily="18" charset="0"/>
              </a:rPr>
              <a:t>MÚLT—JELEN:</a:t>
            </a:r>
          </a:p>
          <a:p>
            <a:pPr marL="457200" lvl="1" indent="0">
              <a:buNone/>
            </a:pPr>
            <a:r>
              <a:rPr lang="hu-HU" dirty="0">
                <a:latin typeface="Garamond" panose="02020404030301010803" pitchFamily="18" charset="0"/>
              </a:rPr>
              <a:t>„… nem volt ám minden városban gyógyszertár, el kellett a szerekért futtatni Debrecenbe…”</a:t>
            </a:r>
          </a:p>
        </p:txBody>
      </p:sp>
      <p:sp>
        <p:nvSpPr>
          <p:cNvPr id="13" name="Szöveg helye 12">
            <a:extLst>
              <a:ext uri="{FF2B5EF4-FFF2-40B4-BE49-F238E27FC236}">
                <a16:creationId xmlns:a16="http://schemas.microsoft.com/office/drawing/2014/main" id="{F3726303-D4F9-990C-7E4F-50E4DE6201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882869"/>
            <a:ext cx="5183188" cy="651641"/>
          </a:xfrm>
        </p:spPr>
        <p:txBody>
          <a:bodyPr/>
          <a:lstStyle/>
          <a:p>
            <a:pPr algn="ctr"/>
            <a:r>
              <a:rPr lang="hu-HU" b="0" dirty="0">
                <a:latin typeface="Garamond" panose="02020404030301010803" pitchFamily="18" charset="0"/>
              </a:rPr>
              <a:t>Irónia</a:t>
            </a:r>
            <a:r>
              <a:rPr lang="hu-HU" dirty="0">
                <a:latin typeface="Garamond" panose="02020404030301010803" pitchFamily="18" charset="0"/>
              </a:rPr>
              <a:t> </a:t>
            </a:r>
          </a:p>
        </p:txBody>
      </p:sp>
      <p:sp>
        <p:nvSpPr>
          <p:cNvPr id="14" name="Tartalom helye 13">
            <a:extLst>
              <a:ext uri="{FF2B5EF4-FFF2-40B4-BE49-F238E27FC236}">
                <a16:creationId xmlns:a16="http://schemas.microsoft.com/office/drawing/2014/main" id="{2C874504-331D-DC4E-6A5E-567551FB4E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749041"/>
            <a:ext cx="5850430" cy="510895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dirty="0">
                <a:solidFill>
                  <a:srgbClr val="002060"/>
                </a:solidFill>
                <a:latin typeface="Garamond" panose="02020404030301010803" pitchFamily="18" charset="0"/>
              </a:rPr>
              <a:t>„</a:t>
            </a:r>
            <a:r>
              <a:rPr lang="hu-HU" b="1" dirty="0">
                <a:solidFill>
                  <a:srgbClr val="002060"/>
                </a:solidFill>
                <a:latin typeface="Garamond" panose="02020404030301010803" pitchFamily="18" charset="0"/>
              </a:rPr>
              <a:t>Természetesen </a:t>
            </a:r>
            <a:r>
              <a:rPr lang="hu-HU" dirty="0">
                <a:solidFill>
                  <a:srgbClr val="002060"/>
                </a:solidFill>
                <a:latin typeface="Garamond" panose="02020404030301010803" pitchFamily="18" charset="0"/>
              </a:rPr>
              <a:t>beeresztették.”</a:t>
            </a:r>
          </a:p>
          <a:p>
            <a:pPr marL="0" indent="0">
              <a:buNone/>
            </a:pPr>
            <a:r>
              <a:rPr lang="hu-HU" dirty="0">
                <a:solidFill>
                  <a:srgbClr val="002060"/>
                </a:solidFill>
                <a:latin typeface="Garamond" panose="02020404030301010803" pitchFamily="18" charset="0"/>
              </a:rPr>
              <a:t>„…leült az ágya mellé, </a:t>
            </a:r>
            <a:r>
              <a:rPr lang="hu-HU" dirty="0" err="1">
                <a:solidFill>
                  <a:srgbClr val="002060"/>
                </a:solidFill>
                <a:latin typeface="Garamond" panose="02020404030301010803" pitchFamily="18" charset="0"/>
              </a:rPr>
              <a:t>mondá</a:t>
            </a:r>
            <a:r>
              <a:rPr lang="hu-HU" dirty="0">
                <a:solidFill>
                  <a:srgbClr val="002060"/>
                </a:solidFill>
                <a:latin typeface="Garamond" panose="02020404030301010803" pitchFamily="18" charset="0"/>
              </a:rPr>
              <a:t> neki, hogy hallotta nagybeteg voltát, s nem állhatta meg, hogy </a:t>
            </a:r>
            <a:r>
              <a:rPr lang="hu-HU" b="1" dirty="0">
                <a:solidFill>
                  <a:srgbClr val="002060"/>
                </a:solidFill>
                <a:latin typeface="Garamond" panose="02020404030301010803" pitchFamily="18" charset="0"/>
              </a:rPr>
              <a:t>félretéve minden pártvillongást, atyafiságos érzelemből </a:t>
            </a:r>
            <a:r>
              <a:rPr lang="hu-HU" dirty="0">
                <a:solidFill>
                  <a:srgbClr val="002060"/>
                </a:solidFill>
                <a:latin typeface="Garamond" panose="02020404030301010803" pitchFamily="18" charset="0"/>
              </a:rPr>
              <a:t>el ne jöjjön hozzá </a:t>
            </a:r>
            <a:r>
              <a:rPr lang="hu-HU" b="1" dirty="0">
                <a:solidFill>
                  <a:srgbClr val="002060"/>
                </a:solidFill>
                <a:latin typeface="Garamond" panose="02020404030301010803" pitchFamily="18" charset="0"/>
              </a:rPr>
              <a:t>beteglátogatóba</a:t>
            </a:r>
            <a:r>
              <a:rPr lang="hu-HU" dirty="0">
                <a:solidFill>
                  <a:srgbClr val="002060"/>
                </a:solidFill>
                <a:latin typeface="Garamond" panose="02020404030301010803" pitchFamily="18" charset="0"/>
              </a:rPr>
              <a:t>. A beteg ember azt rebegte rá, hogy </a:t>
            </a:r>
            <a:r>
              <a:rPr lang="hu-HU" b="1" dirty="0">
                <a:solidFill>
                  <a:srgbClr val="002060"/>
                </a:solidFill>
                <a:latin typeface="Garamond" panose="02020404030301010803" pitchFamily="18" charset="0"/>
              </a:rPr>
              <a:t>az Isten áldja meg érte, bizony nagy jót cselekedett vele</a:t>
            </a:r>
            <a:r>
              <a:rPr lang="hu-HU" dirty="0">
                <a:solidFill>
                  <a:srgbClr val="002060"/>
                </a:solidFill>
                <a:latin typeface="Garamond" panose="02020404030301010803" pitchFamily="18" charset="0"/>
              </a:rPr>
              <a:t>.” </a:t>
            </a:r>
          </a:p>
          <a:p>
            <a:pPr marL="0" indent="0">
              <a:buNone/>
            </a:pPr>
            <a:r>
              <a:rPr lang="hu-HU" dirty="0">
                <a:solidFill>
                  <a:srgbClr val="002060"/>
                </a:solidFill>
                <a:latin typeface="Garamond" panose="02020404030301010803" pitchFamily="18" charset="0"/>
              </a:rPr>
              <a:t>„Üzentem a szatmári felcsernek, </a:t>
            </a:r>
            <a:r>
              <a:rPr lang="hu-HU" b="1" dirty="0">
                <a:solidFill>
                  <a:srgbClr val="002060"/>
                </a:solidFill>
                <a:latin typeface="Garamond" panose="02020404030301010803" pitchFamily="18" charset="0"/>
              </a:rPr>
              <a:t>de az azt üzente vissza, hogy éppen most kezdődik a bölényvadászat, várjak egy kicsit a nyavalyámmal</a:t>
            </a:r>
            <a:r>
              <a:rPr lang="hu-HU" dirty="0">
                <a:solidFill>
                  <a:srgbClr val="002060"/>
                </a:solidFill>
                <a:latin typeface="Garamond" panose="02020404030301010803" pitchFamily="18" charset="0"/>
              </a:rPr>
              <a:t>.” </a:t>
            </a:r>
          </a:p>
          <a:p>
            <a:pPr marL="0" indent="0">
              <a:buNone/>
            </a:pPr>
            <a:endParaRPr lang="hu-HU" dirty="0">
              <a:solidFill>
                <a:srgbClr val="00206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98446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1270</Words>
  <Application>Microsoft Office PowerPoint</Application>
  <PresentationFormat>Szélesvásznú</PresentationFormat>
  <Paragraphs>103</Paragraphs>
  <Slides>16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8</vt:i4>
      </vt:variant>
      <vt:variant>
        <vt:lpstr>Téma</vt:lpstr>
      </vt:variant>
      <vt:variant>
        <vt:i4>3</vt:i4>
      </vt:variant>
      <vt:variant>
        <vt:lpstr>Diacímek</vt:lpstr>
      </vt:variant>
      <vt:variant>
        <vt:i4>16</vt:i4>
      </vt:variant>
    </vt:vector>
  </HeadingPairs>
  <TitlesOfParts>
    <vt:vector size="27" baseType="lpstr">
      <vt:lpstr>Aptos</vt:lpstr>
      <vt:lpstr>Arial</vt:lpstr>
      <vt:lpstr>Calibri</vt:lpstr>
      <vt:lpstr>Calibri Light</vt:lpstr>
      <vt:lpstr>Century Schoolbook</vt:lpstr>
      <vt:lpstr>Courier New</vt:lpstr>
      <vt:lpstr>Freestyle Script</vt:lpstr>
      <vt:lpstr>Garamond</vt:lpstr>
      <vt:lpstr>1_Office-téma</vt:lpstr>
      <vt:lpstr>2_Office-téma</vt:lpstr>
      <vt:lpstr>Office-téma</vt:lpstr>
      <vt:lpstr>Hogyan lehet és miért érdemes ma Jókait olvasni és tanítani? </vt:lpstr>
      <vt:lpstr>Jókai Mór  (1825 – 1904)</vt:lpstr>
      <vt:lpstr>PowerPoint-bemutató</vt:lpstr>
      <vt:lpstr>PowerPoint-bemutató</vt:lpstr>
      <vt:lpstr>A párisi világkiállításból: A Jókai-szoba   Fotó: Erdélyi Mór Vasárnapi Ujság,1900  </vt:lpstr>
      <vt:lpstr>Figyelem!  Bismarck kancellár ekkoriban alig adott interjút. A világ a Jókai Mórnak adott interjút a korszak legfontosabb politikai nyilatkozataként tartotta számon. Bismarck fiatal hadnagy korában sokat olvasott Jókaitól német fordításban. Mivel Jókai már akkor világhírű volt, Bismarck egy aggastyánt várt a találkozóra 1874. február 19-én. Megdöbbent, amikor egy karcsú, ötvenéves, szép férfi lépett be az ajtón.  Az interjú 21 nap alatt járta be a glóbuszt: 1874. március 21-én közölte a New York Times. </vt:lpstr>
      <vt:lpstr>PowerPoint-bemutató</vt:lpstr>
      <vt:lpstr>PowerPoint-bemutató</vt:lpstr>
      <vt:lpstr>Figyelem!  Jókai sok szerepben volt egyszerre je- len az irodalmi piacon. Nemcsak író, szerkesztő, laptulajdonos, kiadó, a napi folytatásokban megjelenő  TÁRCAREGÉNY bevezetője itthon.</vt:lpstr>
      <vt:lpstr>Az én galambom nem vált porrá  (1857, Nővilág)                                                                     </vt:lpstr>
      <vt:lpstr>PowerPoint-bemutató</vt:lpstr>
      <vt:lpstr> </vt:lpstr>
      <vt:lpstr>PowerPoint-bemutató</vt:lpstr>
      <vt:lpstr>A huszti beteglátogatók (1859)</vt:lpstr>
      <vt:lpstr>Hollósy Simon (1857-1918) Huszt </vt:lpstr>
      <vt:lpstr>MONDATÍPUS ~ Anekdotikus elbeszélésmód: élőbeszédre jellemző fordulatok ~ „KIKÚRÁLTÁK HUSZT VÁRÁBÓL”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Ágnes Hansági</dc:creator>
  <cp:lastModifiedBy>Ágnes Hansági</cp:lastModifiedBy>
  <cp:revision>3</cp:revision>
  <dcterms:created xsi:type="dcterms:W3CDTF">2025-02-24T09:46:45Z</dcterms:created>
  <dcterms:modified xsi:type="dcterms:W3CDTF">2025-02-24T16:30:23Z</dcterms:modified>
</cp:coreProperties>
</file>