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48" r:id="rId1"/>
    <p:sldMasterId id="2147483668" r:id="rId2"/>
  </p:sldMasterIdLst>
  <p:notesMasterIdLst>
    <p:notesMasterId r:id="rId19"/>
  </p:notesMasterIdLst>
  <p:sldIdLst>
    <p:sldId id="259" r:id="rId3"/>
    <p:sldId id="260" r:id="rId4"/>
    <p:sldId id="273" r:id="rId5"/>
    <p:sldId id="262" r:id="rId6"/>
    <p:sldId id="263" r:id="rId7"/>
    <p:sldId id="266" r:id="rId8"/>
    <p:sldId id="264" r:id="rId9"/>
    <p:sldId id="265" r:id="rId10"/>
    <p:sldId id="269" r:id="rId11"/>
    <p:sldId id="267" r:id="rId12"/>
    <p:sldId id="268" r:id="rId13"/>
    <p:sldId id="271" r:id="rId14"/>
    <p:sldId id="274" r:id="rId15"/>
    <p:sldId id="270" r:id="rId16"/>
    <p:sldId id="272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A28A4-1DBA-44E4-813E-80D067DD89CA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B384D-65A6-43B2-8C9A-C5A1794CE6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7890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685800" y="4069363"/>
            <a:ext cx="11131826" cy="250040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u-HU" sz="4600" b="1" dirty="0" smtClean="0"/>
              <a:t>AZ ELŐADÁS CÍME</a:t>
            </a:r>
          </a:p>
          <a:p>
            <a:pPr marL="0" indent="0">
              <a:buNone/>
            </a:pPr>
            <a:endParaRPr lang="hu-HU" b="1" dirty="0"/>
          </a:p>
          <a:p>
            <a:pPr marL="0" indent="0" algn="r">
              <a:buNone/>
            </a:pPr>
            <a:endParaRPr lang="hu-HU" b="1" dirty="0" smtClean="0"/>
          </a:p>
          <a:p>
            <a:pPr marL="0" indent="0" algn="r">
              <a:buNone/>
            </a:pPr>
            <a:endParaRPr lang="hu-HU" b="1" dirty="0" smtClean="0"/>
          </a:p>
          <a:p>
            <a:pPr marL="0" indent="0" algn="r">
              <a:buNone/>
            </a:pPr>
            <a:r>
              <a:rPr lang="hu-HU" b="1" dirty="0" smtClean="0"/>
              <a:t>Az előadó neve</a:t>
            </a:r>
            <a:br>
              <a:rPr lang="hu-HU" b="1" dirty="0" smtClean="0"/>
            </a:br>
            <a:r>
              <a:rPr lang="hu-HU" b="1" dirty="0" smtClean="0"/>
              <a:t>munkakör/beosztás</a:t>
            </a:r>
          </a:p>
        </p:txBody>
      </p:sp>
      <p:pic>
        <p:nvPicPr>
          <p:cNvPr id="6" name="Tartalom hely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78674"/>
            <a:ext cx="12192000" cy="3361765"/>
          </a:xfrm>
          <a:prstGeom prst="rect">
            <a:avLst/>
          </a:prstGeom>
        </p:spPr>
      </p:pic>
      <p:sp>
        <p:nvSpPr>
          <p:cNvPr id="7" name="Tartalom helye 2"/>
          <p:cNvSpPr txBox="1">
            <a:spLocks/>
          </p:cNvSpPr>
          <p:nvPr userDrawn="1"/>
        </p:nvSpPr>
        <p:spPr>
          <a:xfrm>
            <a:off x="165464" y="2379805"/>
            <a:ext cx="3213462" cy="12567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hu-HU" b="1" dirty="0" smtClean="0">
              <a:solidFill>
                <a:srgbClr val="002060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hu-HU" b="1" dirty="0" smtClean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hu-HU" b="1" dirty="0" smtClean="0">
                <a:solidFill>
                  <a:schemeClr val="accent1">
                    <a:lumMod val="50000"/>
                  </a:schemeClr>
                </a:solidFill>
              </a:rPr>
              <a:t>2017. november 13-17.</a:t>
            </a:r>
            <a:endParaRPr lang="hu-H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38200" y="4341843"/>
            <a:ext cx="9144000" cy="822318"/>
          </a:xfrm>
        </p:spPr>
        <p:txBody>
          <a:bodyPr wrap="none" anchor="ctr">
            <a:normAutofit/>
          </a:bodyPr>
          <a:lstStyle>
            <a:lvl1pPr algn="l">
              <a:defRPr sz="40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38200" y="5383243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C6B15-37E1-4CD0-B2A9-1AC7E955210B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3D68-5DB1-4BB0-8805-72BC0C97CA15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3763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3763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4CEA-A17B-45EB-8880-126FD44CDA72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4662B-D395-4275-822E-1F71B38FD10A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C3B46-E68F-48BB-ABC7-3B8498E2069C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F126-81D6-4B4E-BE03-B4802C2AF0A5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858E-BFC4-4A31-B3FD-3435C1B728CF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E868-D0FA-496C-9CED-E66AD23975DB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85900"/>
            <a:ext cx="10514012" cy="450532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B06D5-2956-4BD2-8B30-12EA15FE0B86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1219200"/>
            <a:ext cx="8752299" cy="269532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BC97-6D18-4425-A46D-2E968BC82A2C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71600"/>
            <a:ext cx="10514012" cy="461962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7165-772F-46C8-B763-1D6B651E228F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67F0-94CD-43BA-932E-01B542B3636C}" type="datetime1">
              <a:rPr lang="hu-HU" smtClean="0"/>
              <a:t>2018.04.19.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762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8951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9082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215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6275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1984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49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9640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270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1685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9764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702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295400"/>
            <a:ext cx="10233800" cy="488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2EA8892-5CFA-4797-B3FD-770E3FA45D0B}" type="datetime1">
              <a:rPr lang="hu-HU" smtClean="0"/>
              <a:pPr/>
              <a:t>2018.04.19.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DD96D-2A16-452D-9FC8-F82B12C48DB6}" type="datetimeFigureOut">
              <a:rPr lang="hu-HU" smtClean="0"/>
              <a:t>2018.04.19.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24388-6BED-4638-82B8-6C32FBEAEC7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940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1904" y="4125836"/>
            <a:ext cx="11058940" cy="25441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3900" b="1" dirty="0"/>
              <a:t>Az óvodai informatikai nevelés </a:t>
            </a:r>
            <a:r>
              <a:rPr lang="hu-HU" sz="3900" b="1" dirty="0" smtClean="0"/>
              <a:t>helyzete</a:t>
            </a:r>
          </a:p>
          <a:p>
            <a:pPr marL="0" indent="0">
              <a:buNone/>
            </a:pPr>
            <a:r>
              <a:rPr lang="hu-HU" sz="3900" b="1" dirty="0" smtClean="0"/>
              <a:t>a </a:t>
            </a:r>
            <a:r>
              <a:rPr lang="hu-HU" sz="3900" b="1" dirty="0"/>
              <a:t>hazai óvodapedagógus képzésben</a:t>
            </a:r>
          </a:p>
          <a:p>
            <a:pPr marL="0" indent="0" algn="r">
              <a:buNone/>
            </a:pPr>
            <a:endParaRPr lang="hu-HU" b="1" dirty="0" smtClean="0"/>
          </a:p>
          <a:p>
            <a:pPr marL="0" indent="0" algn="r">
              <a:buNone/>
            </a:pPr>
            <a:endParaRPr lang="hu-HU" b="1" dirty="0" smtClean="0"/>
          </a:p>
          <a:p>
            <a:pPr marL="0" indent="0" algn="r">
              <a:spcBef>
                <a:spcPts val="600"/>
              </a:spcBef>
              <a:buNone/>
            </a:pPr>
            <a:r>
              <a:rPr lang="hu-HU" b="1" dirty="0" smtClean="0"/>
              <a:t>Katona György</a:t>
            </a:r>
            <a:br>
              <a:rPr lang="hu-HU" b="1" dirty="0" smtClean="0"/>
            </a:br>
            <a:r>
              <a:rPr lang="hu-HU" b="1" dirty="0" smtClean="0"/>
              <a:t>Soproni Egyetem, oktatási </a:t>
            </a:r>
            <a:r>
              <a:rPr lang="hu-HU" b="1" dirty="0" err="1" smtClean="0"/>
              <a:t>rektorhelyettes</a:t>
            </a:r>
            <a:endParaRPr lang="hu-HU" b="1" dirty="0" smtClean="0"/>
          </a:p>
        </p:txBody>
      </p:sp>
      <p:pic>
        <p:nvPicPr>
          <p:cNvPr id="24" name="Kép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" y="365125"/>
            <a:ext cx="12192131" cy="3349487"/>
          </a:xfrm>
          <a:prstGeom prst="rect">
            <a:avLst/>
          </a:prstGeom>
        </p:spPr>
      </p:pic>
      <p:pic>
        <p:nvPicPr>
          <p:cNvPr id="5" name="Kép 4"/>
          <p:cNvPicPr/>
          <p:nvPr/>
        </p:nvPicPr>
        <p:blipFill>
          <a:blip r:embed="rId3"/>
          <a:stretch>
            <a:fillRect/>
          </a:stretch>
        </p:blipFill>
        <p:spPr>
          <a:xfrm>
            <a:off x="589912" y="5718410"/>
            <a:ext cx="2439893" cy="72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Vázlat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Óvodapedagógus képzés Magyarországon</a:t>
            </a:r>
          </a:p>
          <a:p>
            <a:r>
              <a:rPr lang="hu-HU" dirty="0" smtClean="0"/>
              <a:t>Az óvodapedagógia szak új KKK-ja</a:t>
            </a:r>
          </a:p>
          <a:p>
            <a:r>
              <a:rPr lang="hu-HU" dirty="0" smtClean="0"/>
              <a:t>Képzők</a:t>
            </a:r>
          </a:p>
          <a:p>
            <a:r>
              <a:rPr lang="hu-HU" dirty="0" smtClean="0"/>
              <a:t>Képzők – Tárgyak – tantárgyi célok</a:t>
            </a:r>
          </a:p>
          <a:p>
            <a:r>
              <a:rPr lang="hu-HU" dirty="0" smtClean="0"/>
              <a:t>Belső és külső viták, szakmai megosztottság</a:t>
            </a:r>
          </a:p>
          <a:p>
            <a:r>
              <a:rPr lang="hu-HU" dirty="0" err="1" smtClean="0"/>
              <a:t>Továbblépési</a:t>
            </a:r>
            <a:r>
              <a:rPr lang="hu-HU" dirty="0" smtClean="0"/>
              <a:t> lehetőségek az óvodapedagógus képzésben   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Budapesti</a:t>
            </a:r>
            <a:r>
              <a:rPr lang="en-US" dirty="0" smtClean="0"/>
              <a:t> </a:t>
            </a:r>
            <a:r>
              <a:rPr lang="en-US" dirty="0" err="1" smtClean="0"/>
              <a:t>Pedagógiai</a:t>
            </a:r>
            <a:r>
              <a:rPr lang="en-US" dirty="0" smtClean="0"/>
              <a:t> </a:t>
            </a:r>
            <a:r>
              <a:rPr lang="en-US" dirty="0" err="1" smtClean="0"/>
              <a:t>Oktatási</a:t>
            </a:r>
            <a:r>
              <a:rPr lang="en-US" dirty="0" smtClean="0"/>
              <a:t> </a:t>
            </a:r>
            <a:r>
              <a:rPr lang="en-US" dirty="0" err="1" smtClean="0"/>
              <a:t>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6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Óvodapedagógus képzés </a:t>
            </a:r>
            <a:r>
              <a:rPr lang="hu-HU" dirty="0" smtClean="0"/>
              <a:t>Magyarországon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1959: felsőfokú óvodapedagógus képzés (Szarvas, Kecskemét, Sopron)</a:t>
            </a:r>
          </a:p>
          <a:p>
            <a:r>
              <a:rPr lang="hu-HU" dirty="0" smtClean="0"/>
              <a:t>2018: </a:t>
            </a:r>
            <a:r>
              <a:rPr lang="hu-HU" dirty="0"/>
              <a:t>BA </a:t>
            </a:r>
            <a:r>
              <a:rPr lang="hu-HU" dirty="0" smtClean="0"/>
              <a:t>alapszak, 6 szemeszter, 14 felsőoktatási intézményben</a:t>
            </a:r>
          </a:p>
          <a:p>
            <a:r>
              <a:rPr lang="hu-HU" dirty="0" smtClean="0"/>
              <a:t>A magyar óvodapedagógus képzés és az óvodapedagógia minősége nemzetközi szinten is kiemelkedő </a:t>
            </a:r>
          </a:p>
          <a:p>
            <a:r>
              <a:rPr lang="hu-HU" dirty="0" smtClean="0"/>
              <a:t>Az óvodapedagógia kereteit az </a:t>
            </a:r>
            <a:r>
              <a:rPr lang="hu-HU" dirty="0"/>
              <a:t>ÓNAP rögzíti (363/2012. (XII. 17.) Korm. Rendelet)</a:t>
            </a:r>
            <a:endParaRPr lang="hu-HU" dirty="0" smtClean="0"/>
          </a:p>
          <a:p>
            <a:r>
              <a:rPr lang="hu-HU" dirty="0" smtClean="0"/>
              <a:t>Az óvodapedagógus képzés kereteit a KKK </a:t>
            </a:r>
            <a:r>
              <a:rPr lang="hu-HU" dirty="0"/>
              <a:t>rendelet (Képzési és Kimeneti Követelmények </a:t>
            </a:r>
            <a:r>
              <a:rPr lang="hu-HU" dirty="0" smtClean="0"/>
              <a:t>18/2016</a:t>
            </a:r>
            <a:r>
              <a:rPr lang="hu-HU" dirty="0"/>
              <a:t>. EMMI rendelet</a:t>
            </a:r>
            <a:r>
              <a:rPr lang="hu-HU" dirty="0" smtClean="0"/>
              <a:t>)</a:t>
            </a:r>
          </a:p>
          <a:p>
            <a:r>
              <a:rPr lang="hu-HU" dirty="0" smtClean="0"/>
              <a:t>Szakmai szervezet: Óvó- és Tanítóképzők Egyesülete</a:t>
            </a:r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814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óvodapedagógia szak </a:t>
            </a:r>
            <a:r>
              <a:rPr lang="hu-HU" dirty="0" smtClean="0"/>
              <a:t> KKK-ja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b="1" dirty="0" smtClean="0"/>
              <a:t>Képzési és Kimeneti Követelmények </a:t>
            </a:r>
            <a:r>
              <a:rPr lang="hu-HU" b="1" dirty="0" smtClean="0"/>
              <a:t>az óvodapedagógia BA szakra:</a:t>
            </a:r>
            <a:endParaRPr lang="hu-HU" b="1" dirty="0" smtClean="0"/>
          </a:p>
          <a:p>
            <a:r>
              <a:rPr lang="hu-HU" b="1" dirty="0"/>
              <a:t>7.1. </a:t>
            </a:r>
            <a:r>
              <a:rPr lang="hu-HU" b="1" dirty="0" smtClean="0"/>
              <a:t>Az </a:t>
            </a:r>
            <a:r>
              <a:rPr lang="hu-HU" b="1" dirty="0"/>
              <a:t>elsajátítandó szakmai kompetenciák</a:t>
            </a:r>
            <a:endParaRPr lang="hu-HU" b="1" dirty="0" smtClean="0"/>
          </a:p>
          <a:p>
            <a:pPr lvl="1"/>
            <a:r>
              <a:rPr lang="hu-HU" b="1" dirty="0" smtClean="0"/>
              <a:t>Tudás</a:t>
            </a:r>
          </a:p>
          <a:p>
            <a:pPr lvl="1"/>
            <a:r>
              <a:rPr lang="hu-HU" b="1" dirty="0" smtClean="0"/>
              <a:t>Képesség</a:t>
            </a:r>
          </a:p>
          <a:p>
            <a:pPr lvl="1"/>
            <a:r>
              <a:rPr lang="hu-HU" b="1" dirty="0" smtClean="0"/>
              <a:t>Attitűdje:</a:t>
            </a:r>
          </a:p>
          <a:p>
            <a:pPr lvl="1"/>
            <a:r>
              <a:rPr lang="hu-HU" b="1" u="sng" dirty="0" smtClean="0"/>
              <a:t>Nyitott</a:t>
            </a:r>
            <a:r>
              <a:rPr lang="hu-HU" dirty="0" smtClean="0"/>
              <a:t> </a:t>
            </a:r>
            <a:r>
              <a:rPr lang="hu-HU" dirty="0"/>
              <a:t>az újabb hazai és nemzetközi neveléstudományi kutatási eredmények, a módszertani innovációk és </a:t>
            </a:r>
            <a:r>
              <a:rPr lang="hu-HU" b="1" u="sng" dirty="0"/>
              <a:t>az információs és kommunikációs technológiák kínálta lehetőségek megismerésére és alkalmazására</a:t>
            </a:r>
            <a:r>
              <a:rPr lang="hu-HU" b="1" u="sng" dirty="0" smtClean="0"/>
              <a:t>.</a:t>
            </a:r>
          </a:p>
          <a:p>
            <a:pPr lvl="1"/>
            <a:r>
              <a:rPr lang="hu-HU" b="1" dirty="0" smtClean="0"/>
              <a:t>Autonómia és felelősség</a:t>
            </a:r>
          </a:p>
          <a:p>
            <a:r>
              <a:rPr lang="hu-HU" b="1" dirty="0" smtClean="0"/>
              <a:t>8.1. Szakmai jellemzők</a:t>
            </a:r>
          </a:p>
          <a:p>
            <a:pPr lvl="1"/>
            <a:r>
              <a:rPr lang="hu-HU" dirty="0" smtClean="0"/>
              <a:t>A </a:t>
            </a:r>
            <a:r>
              <a:rPr lang="hu-HU" dirty="0"/>
              <a:t>szakképzettséghez vezető tudományágak, szakterületek, amelyekből a szak </a:t>
            </a:r>
            <a:r>
              <a:rPr lang="hu-HU" dirty="0" smtClean="0"/>
              <a:t>felépül:</a:t>
            </a:r>
            <a:endParaRPr lang="hu-HU" dirty="0"/>
          </a:p>
          <a:p>
            <a:pPr lvl="2"/>
            <a:r>
              <a:rPr lang="hu-HU" dirty="0" smtClean="0"/>
              <a:t>pedagógia</a:t>
            </a:r>
            <a:r>
              <a:rPr lang="hu-HU" dirty="0"/>
              <a:t>, pszichológia, társadalomtudomány, </a:t>
            </a:r>
            <a:r>
              <a:rPr lang="hu-HU" b="1" u="sng" dirty="0"/>
              <a:t>informatika</a:t>
            </a:r>
            <a:r>
              <a:rPr lang="hu-HU" dirty="0"/>
              <a:t> 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26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Óvóképzők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b="1" dirty="0" smtClean="0"/>
              <a:t>AVKF </a:t>
            </a:r>
            <a:r>
              <a:rPr lang="hu-HU" dirty="0" smtClean="0"/>
              <a:t>- Vác</a:t>
            </a:r>
            <a:endParaRPr lang="hu-HU" dirty="0"/>
          </a:p>
          <a:p>
            <a:r>
              <a:rPr lang="hu-HU" b="1" dirty="0"/>
              <a:t>DE </a:t>
            </a:r>
            <a:r>
              <a:rPr lang="hu-HU" b="1" dirty="0" smtClean="0"/>
              <a:t> GYFK - </a:t>
            </a:r>
            <a:r>
              <a:rPr lang="hu-HU" dirty="0" smtClean="0"/>
              <a:t>Hajdúböszörmény</a:t>
            </a:r>
            <a:endParaRPr lang="hu-HU" dirty="0"/>
          </a:p>
          <a:p>
            <a:r>
              <a:rPr lang="hu-HU" b="1" dirty="0" smtClean="0"/>
              <a:t>EJF -</a:t>
            </a:r>
            <a:r>
              <a:rPr lang="hu-HU" dirty="0" smtClean="0"/>
              <a:t>Baja</a:t>
            </a:r>
            <a:endParaRPr lang="hu-HU" dirty="0"/>
          </a:p>
          <a:p>
            <a:r>
              <a:rPr lang="hu-HU" b="1" dirty="0"/>
              <a:t>EKE </a:t>
            </a:r>
            <a:r>
              <a:rPr lang="hu-HU" b="1" dirty="0" smtClean="0"/>
              <a:t>– </a:t>
            </a:r>
            <a:r>
              <a:rPr lang="hu-HU" dirty="0" smtClean="0"/>
              <a:t>Eger, Sárospatak, Jászberény</a:t>
            </a:r>
            <a:endParaRPr lang="hu-HU" dirty="0"/>
          </a:p>
          <a:p>
            <a:r>
              <a:rPr lang="hu-HU" b="1" dirty="0"/>
              <a:t>ELTE </a:t>
            </a:r>
            <a:r>
              <a:rPr lang="hu-HU" b="1" dirty="0" smtClean="0"/>
              <a:t>TÓK - </a:t>
            </a:r>
            <a:r>
              <a:rPr lang="hu-HU" dirty="0" smtClean="0"/>
              <a:t>Budapest</a:t>
            </a:r>
            <a:endParaRPr lang="hu-HU" dirty="0"/>
          </a:p>
          <a:p>
            <a:r>
              <a:rPr lang="hu-HU" b="1" dirty="0"/>
              <a:t>GFF </a:t>
            </a:r>
            <a:r>
              <a:rPr lang="hu-HU" b="1" dirty="0" smtClean="0"/>
              <a:t>PK </a:t>
            </a:r>
            <a:r>
              <a:rPr lang="hu-HU" b="1" dirty="0" smtClean="0"/>
              <a:t>– </a:t>
            </a:r>
            <a:r>
              <a:rPr lang="hu-HU" dirty="0" smtClean="0"/>
              <a:t>Szarvas, Budapest</a:t>
            </a:r>
            <a:endParaRPr lang="hu-HU" dirty="0"/>
          </a:p>
          <a:p>
            <a:r>
              <a:rPr lang="hu-HU" b="1" dirty="0"/>
              <a:t>KE </a:t>
            </a:r>
            <a:r>
              <a:rPr lang="hu-HU" b="1" dirty="0" smtClean="0"/>
              <a:t>PK - </a:t>
            </a:r>
            <a:r>
              <a:rPr lang="hu-HU" dirty="0" smtClean="0"/>
              <a:t>Kaposvár</a:t>
            </a:r>
            <a:endParaRPr lang="hu-HU" dirty="0"/>
          </a:p>
          <a:p>
            <a:r>
              <a:rPr lang="hu-HU" b="1" dirty="0" smtClean="0"/>
              <a:t>KRE TFK </a:t>
            </a:r>
            <a:r>
              <a:rPr lang="hu-HU" b="1" dirty="0" smtClean="0"/>
              <a:t>– </a:t>
            </a:r>
            <a:r>
              <a:rPr lang="hu-HU" dirty="0" smtClean="0"/>
              <a:t>Nagykőrös, Budapest</a:t>
            </a:r>
            <a:endParaRPr lang="hu-HU" dirty="0"/>
          </a:p>
          <a:p>
            <a:r>
              <a:rPr lang="hu-HU" b="1" dirty="0"/>
              <a:t>NJE </a:t>
            </a:r>
            <a:r>
              <a:rPr lang="hu-HU" b="1" dirty="0" smtClean="0"/>
              <a:t>PK - </a:t>
            </a:r>
            <a:r>
              <a:rPr lang="hu-HU" dirty="0" smtClean="0"/>
              <a:t>Kecskemét</a:t>
            </a:r>
            <a:endParaRPr lang="hu-HU" dirty="0"/>
          </a:p>
          <a:p>
            <a:r>
              <a:rPr lang="hu-HU" b="1" dirty="0" smtClean="0"/>
              <a:t>NYE - </a:t>
            </a:r>
            <a:r>
              <a:rPr lang="hu-HU" dirty="0" smtClean="0"/>
              <a:t>Nyíregyháza</a:t>
            </a:r>
            <a:endParaRPr lang="hu-HU" dirty="0"/>
          </a:p>
          <a:p>
            <a:r>
              <a:rPr lang="hu-HU" b="1" dirty="0"/>
              <a:t>PPKE </a:t>
            </a:r>
            <a:r>
              <a:rPr lang="hu-HU" b="1" dirty="0" smtClean="0"/>
              <a:t>BTK - </a:t>
            </a:r>
            <a:r>
              <a:rPr lang="hu-HU" dirty="0" smtClean="0"/>
              <a:t>Esztergom</a:t>
            </a:r>
            <a:endParaRPr lang="hu-HU" dirty="0"/>
          </a:p>
          <a:p>
            <a:r>
              <a:rPr lang="hu-HU" b="1" dirty="0"/>
              <a:t>PTE </a:t>
            </a:r>
            <a:r>
              <a:rPr lang="hu-HU" b="1" dirty="0" smtClean="0"/>
              <a:t>KPVK - </a:t>
            </a:r>
            <a:r>
              <a:rPr lang="hu-HU" dirty="0" smtClean="0"/>
              <a:t>Szekszárd</a:t>
            </a:r>
            <a:endParaRPr lang="hu-HU" dirty="0"/>
          </a:p>
          <a:p>
            <a:r>
              <a:rPr lang="hu-HU" b="1" dirty="0"/>
              <a:t>SOE </a:t>
            </a:r>
            <a:r>
              <a:rPr lang="hu-HU" b="1" dirty="0" smtClean="0"/>
              <a:t>BPK -</a:t>
            </a:r>
            <a:r>
              <a:rPr lang="hu-HU" dirty="0" smtClean="0"/>
              <a:t>Sopron</a:t>
            </a:r>
            <a:endParaRPr lang="hu-HU" dirty="0"/>
          </a:p>
          <a:p>
            <a:r>
              <a:rPr lang="hu-HU" b="1" dirty="0"/>
              <a:t>SZTE </a:t>
            </a:r>
            <a:r>
              <a:rPr lang="hu-HU" b="1" dirty="0" smtClean="0"/>
              <a:t>JGYPK</a:t>
            </a:r>
            <a:r>
              <a:rPr lang="hu-HU" dirty="0"/>
              <a:t> </a:t>
            </a:r>
            <a:r>
              <a:rPr lang="hu-HU" dirty="0" smtClean="0"/>
              <a:t>- Szeged</a:t>
            </a:r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56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Gál Ferenc </a:t>
            </a:r>
            <a:r>
              <a:rPr lang="hu-HU" dirty="0" smtClean="0"/>
              <a:t>Főiskola - Szarvas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Tárgyak</a:t>
            </a:r>
          </a:p>
          <a:p>
            <a:pPr lvl="1"/>
            <a:r>
              <a:rPr lang="hu-HU" dirty="0" smtClean="0"/>
              <a:t>Informatika (2000 óta)</a:t>
            </a:r>
          </a:p>
          <a:p>
            <a:pPr lvl="1"/>
            <a:r>
              <a:rPr lang="hu-HU" dirty="0" smtClean="0"/>
              <a:t>Informatika alapjai</a:t>
            </a:r>
          </a:p>
          <a:p>
            <a:pPr lvl="1"/>
            <a:r>
              <a:rPr lang="hu-HU" dirty="0" smtClean="0"/>
              <a:t>Számítógépes </a:t>
            </a:r>
            <a:r>
              <a:rPr lang="hu-HU" dirty="0"/>
              <a:t>információ és </a:t>
            </a:r>
            <a:r>
              <a:rPr lang="hu-HU" dirty="0" smtClean="0"/>
              <a:t>adatfeldolgozás</a:t>
            </a:r>
          </a:p>
          <a:p>
            <a:r>
              <a:rPr lang="hu-HU" dirty="0" smtClean="0"/>
              <a:t>Tantárgyi tartalmak:</a:t>
            </a:r>
          </a:p>
          <a:p>
            <a:pPr lvl="1"/>
            <a:r>
              <a:rPr lang="hu-HU" dirty="0" smtClean="0"/>
              <a:t>Informatika alapfogalmak </a:t>
            </a:r>
            <a:endParaRPr lang="hu-HU" dirty="0"/>
          </a:p>
          <a:p>
            <a:pPr lvl="1"/>
            <a:r>
              <a:rPr lang="hu-HU" dirty="0" smtClean="0"/>
              <a:t>Operációs rendszerek</a:t>
            </a:r>
          </a:p>
          <a:p>
            <a:pPr lvl="1"/>
            <a:r>
              <a:rPr lang="hu-HU" dirty="0" smtClean="0"/>
              <a:t>Szerzői </a:t>
            </a:r>
            <a:r>
              <a:rPr lang="hu-HU" dirty="0"/>
              <a:t>jogok, </a:t>
            </a:r>
            <a:r>
              <a:rPr lang="hu-HU" dirty="0" smtClean="0"/>
              <a:t>szakirodalmi kutatás </a:t>
            </a:r>
            <a:endParaRPr lang="hu-HU" dirty="0"/>
          </a:p>
          <a:p>
            <a:pPr lvl="1"/>
            <a:r>
              <a:rPr lang="hu-HU" dirty="0" smtClean="0"/>
              <a:t>Szövegszerkesztés, táblázatkezelés, prezentációk készítés </a:t>
            </a:r>
            <a:endParaRPr lang="hu-HU" dirty="0"/>
          </a:p>
          <a:p>
            <a:pPr lvl="1"/>
            <a:r>
              <a:rPr lang="hu-HU" dirty="0" smtClean="0"/>
              <a:t>Képszerkesztés</a:t>
            </a:r>
            <a:endParaRPr lang="hu-HU" dirty="0"/>
          </a:p>
          <a:p>
            <a:pPr lvl="1"/>
            <a:r>
              <a:rPr lang="hu-HU" dirty="0" smtClean="0"/>
              <a:t>Internet </a:t>
            </a:r>
            <a:r>
              <a:rPr lang="hu-HU" dirty="0"/>
              <a:t>és hálózati </a:t>
            </a:r>
            <a:r>
              <a:rPr lang="hu-HU" dirty="0" smtClean="0"/>
              <a:t>ismeretek </a:t>
            </a:r>
            <a:endParaRPr lang="hu-HU" dirty="0"/>
          </a:p>
          <a:p>
            <a:pPr lvl="1"/>
            <a:r>
              <a:rPr lang="hu-HU" dirty="0" smtClean="0"/>
              <a:t>Mobileszközök </a:t>
            </a:r>
            <a:r>
              <a:rPr lang="hu-HU" dirty="0"/>
              <a:t>és </a:t>
            </a:r>
            <a:r>
              <a:rPr lang="hu-HU" dirty="0" smtClean="0"/>
              <a:t>lehetőségek</a:t>
            </a:r>
            <a:endParaRPr lang="hu-HU" dirty="0"/>
          </a:p>
          <a:p>
            <a:pPr lvl="1"/>
            <a:r>
              <a:rPr lang="hu-HU" dirty="0" smtClean="0"/>
              <a:t>Web 2.0 </a:t>
            </a:r>
            <a:r>
              <a:rPr lang="hu-HU" dirty="0" smtClean="0"/>
              <a:t>szolgáltatások</a:t>
            </a:r>
          </a:p>
          <a:p>
            <a:r>
              <a:rPr lang="hu-HU" dirty="0" smtClean="0"/>
              <a:t>Óvodai informatikai nevelés kérdéseit a tárgyak nem érintik </a:t>
            </a:r>
            <a:endParaRPr lang="hu-HU" dirty="0"/>
          </a:p>
          <a:p>
            <a:pPr lvl="1"/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1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Apor Vilmos Katolikus </a:t>
            </a:r>
            <a:r>
              <a:rPr lang="hu-HU" dirty="0" smtClean="0"/>
              <a:t>Főiskola - Vác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2 tárgy:</a:t>
            </a:r>
          </a:p>
          <a:p>
            <a:pPr lvl="1"/>
            <a:r>
              <a:rPr lang="hu-HU" dirty="0"/>
              <a:t>Informatika </a:t>
            </a:r>
            <a:r>
              <a:rPr lang="hu-HU" dirty="0" smtClean="0"/>
              <a:t>1. </a:t>
            </a:r>
            <a:endParaRPr lang="hu-HU" dirty="0"/>
          </a:p>
          <a:p>
            <a:pPr lvl="1"/>
            <a:r>
              <a:rPr lang="hu-HU" dirty="0" smtClean="0"/>
              <a:t>Informatika </a:t>
            </a:r>
            <a:r>
              <a:rPr lang="hu-HU" dirty="0"/>
              <a:t>2. </a:t>
            </a:r>
            <a:endParaRPr lang="hu-HU" dirty="0" smtClean="0"/>
          </a:p>
          <a:p>
            <a:pPr lvl="1"/>
            <a:r>
              <a:rPr lang="hu-HU" dirty="0" smtClean="0"/>
              <a:t>Korábban: Alkalmazott </a:t>
            </a:r>
            <a:r>
              <a:rPr lang="hu-HU" dirty="0"/>
              <a:t>számítástechnika és </a:t>
            </a:r>
            <a:r>
              <a:rPr lang="hu-HU" dirty="0" smtClean="0"/>
              <a:t>könyvtárinformatika</a:t>
            </a:r>
          </a:p>
          <a:p>
            <a:r>
              <a:rPr lang="hu-HU" dirty="0" smtClean="0"/>
              <a:t>Informatika 2.</a:t>
            </a:r>
          </a:p>
          <a:p>
            <a:pPr lvl="1"/>
            <a:r>
              <a:rPr lang="hu-HU" dirty="0"/>
              <a:t>A könyvtár és az </a:t>
            </a:r>
            <a:r>
              <a:rPr lang="hu-HU" dirty="0" smtClean="0"/>
              <a:t>ismeretszerzés</a:t>
            </a:r>
            <a:endParaRPr lang="hu-HU" dirty="0"/>
          </a:p>
          <a:p>
            <a:pPr lvl="1"/>
            <a:r>
              <a:rPr lang="hu-HU" dirty="0"/>
              <a:t>Az intézményekben használható programok (oktató-, adminisztratív) megismerése és használatuk </a:t>
            </a:r>
            <a:r>
              <a:rPr lang="hu-HU" dirty="0" smtClean="0"/>
              <a:t>gyakorlása</a:t>
            </a:r>
          </a:p>
          <a:p>
            <a:pPr lvl="1"/>
            <a:r>
              <a:rPr lang="hu-HU" dirty="0" smtClean="0"/>
              <a:t>IKT </a:t>
            </a:r>
            <a:r>
              <a:rPr lang="hu-HU" dirty="0"/>
              <a:t>eszközök (számítógép, projektor, interaktív tábla) használatának módszertani áttekintése és </a:t>
            </a:r>
            <a:r>
              <a:rPr lang="hu-HU" dirty="0" smtClean="0"/>
              <a:t>használata</a:t>
            </a:r>
          </a:p>
          <a:p>
            <a:r>
              <a:rPr lang="hu-HU" dirty="0" smtClean="0"/>
              <a:t>Tapasztalat:</a:t>
            </a:r>
          </a:p>
          <a:p>
            <a:pPr lvl="1"/>
            <a:r>
              <a:rPr lang="hu-HU" dirty="0" smtClean="0"/>
              <a:t>Nappali hallgatók:  </a:t>
            </a:r>
            <a:r>
              <a:rPr lang="hu-HU" dirty="0"/>
              <a:t>az óvodai világba az IKT eszközöket nem engednék </a:t>
            </a:r>
            <a:r>
              <a:rPr lang="hu-HU" dirty="0" smtClean="0"/>
              <a:t>be</a:t>
            </a:r>
          </a:p>
          <a:p>
            <a:pPr lvl="1"/>
            <a:r>
              <a:rPr lang="hu-HU" dirty="0" smtClean="0"/>
              <a:t>Levelező hallgatók: a </a:t>
            </a:r>
            <a:r>
              <a:rPr lang="hu-HU" dirty="0"/>
              <a:t>fejlesztés, differenciálás szempontjából előnyt jelent.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9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EKE Comenius Campus - Sárospatak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Tárgyak: </a:t>
            </a:r>
          </a:p>
          <a:p>
            <a:pPr lvl="1"/>
            <a:r>
              <a:rPr lang="hu-HU" dirty="0" smtClean="0"/>
              <a:t>Informatika, Az </a:t>
            </a:r>
            <a:r>
              <a:rPr lang="hu-HU" dirty="0"/>
              <a:t>informatika </a:t>
            </a:r>
            <a:r>
              <a:rPr lang="hu-HU" dirty="0" smtClean="0"/>
              <a:t>alapjai (2005 előtt)</a:t>
            </a:r>
          </a:p>
          <a:p>
            <a:pPr lvl="1"/>
            <a:r>
              <a:rPr lang="hu-HU" dirty="0"/>
              <a:t>Az informatika óvodai </a:t>
            </a:r>
            <a:r>
              <a:rPr lang="hu-HU" dirty="0" smtClean="0"/>
              <a:t>alkalmazásai</a:t>
            </a:r>
          </a:p>
          <a:p>
            <a:pPr lvl="1"/>
            <a:r>
              <a:rPr lang="hu-HU" dirty="0" smtClean="0"/>
              <a:t>Gyermekinformatika (</a:t>
            </a:r>
            <a:r>
              <a:rPr lang="hu-HU" dirty="0" err="1" smtClean="0"/>
              <a:t>szv</a:t>
            </a:r>
            <a:r>
              <a:rPr lang="hu-HU" dirty="0" smtClean="0"/>
              <a:t>)</a:t>
            </a:r>
          </a:p>
          <a:p>
            <a:r>
              <a:rPr lang="hu-HU" dirty="0"/>
              <a:t>Az informatika óvodai </a:t>
            </a:r>
            <a:r>
              <a:rPr lang="hu-HU" dirty="0" smtClean="0"/>
              <a:t>alkalmazásai</a:t>
            </a:r>
          </a:p>
          <a:p>
            <a:pPr lvl="1"/>
            <a:r>
              <a:rPr lang="hu-HU" dirty="0"/>
              <a:t>Informatikai </a:t>
            </a:r>
            <a:r>
              <a:rPr lang="hu-HU" dirty="0" smtClean="0"/>
              <a:t>ismeretek, </a:t>
            </a:r>
            <a:r>
              <a:rPr lang="hu-HU" dirty="0"/>
              <a:t>eszközök </a:t>
            </a:r>
            <a:r>
              <a:rPr lang="hu-HU" dirty="0" smtClean="0"/>
              <a:t> az </a:t>
            </a:r>
            <a:r>
              <a:rPr lang="hu-HU" dirty="0"/>
              <a:t>óvodai </a:t>
            </a:r>
            <a:r>
              <a:rPr lang="hu-HU" dirty="0" smtClean="0"/>
              <a:t>gyakorlatban</a:t>
            </a:r>
            <a:endParaRPr lang="hu-HU" dirty="0"/>
          </a:p>
          <a:p>
            <a:pPr lvl="1"/>
            <a:r>
              <a:rPr lang="hu-HU" dirty="0"/>
              <a:t>Az óvodai informatikai </a:t>
            </a:r>
            <a:r>
              <a:rPr lang="hu-HU" dirty="0" smtClean="0"/>
              <a:t>nevelés </a:t>
            </a:r>
            <a:endParaRPr lang="hu-HU" dirty="0"/>
          </a:p>
          <a:p>
            <a:pPr lvl="1"/>
            <a:r>
              <a:rPr lang="hu-HU" dirty="0" smtClean="0"/>
              <a:t>Fejlesztő játékok (</a:t>
            </a:r>
            <a:r>
              <a:rPr lang="hu-HU" dirty="0"/>
              <a:t>Bee Bot robot és társai…)</a:t>
            </a:r>
          </a:p>
          <a:p>
            <a:pPr lvl="1"/>
            <a:r>
              <a:rPr lang="hu-HU" dirty="0"/>
              <a:t>Az Internet </a:t>
            </a:r>
            <a:r>
              <a:rPr lang="hu-HU" dirty="0" smtClean="0"/>
              <a:t>lehetőségei</a:t>
            </a:r>
            <a:endParaRPr lang="hu-HU" dirty="0"/>
          </a:p>
          <a:p>
            <a:pPr lvl="1"/>
            <a:r>
              <a:rPr lang="hu-HU" dirty="0" smtClean="0"/>
              <a:t>Rajzolóprogramok, PowerPoint, Multimédiás szemléltetés</a:t>
            </a:r>
            <a:endParaRPr lang="hu-HU" dirty="0"/>
          </a:p>
          <a:p>
            <a:pPr lvl="1"/>
            <a:r>
              <a:rPr lang="hu-HU" dirty="0" smtClean="0"/>
              <a:t>Feladatsorok </a:t>
            </a:r>
            <a:r>
              <a:rPr lang="hu-HU" dirty="0"/>
              <a:t>interaktív </a:t>
            </a:r>
            <a:r>
              <a:rPr lang="hu-HU" dirty="0" smtClean="0"/>
              <a:t>táblára</a:t>
            </a:r>
          </a:p>
          <a:p>
            <a:pPr lvl="1"/>
            <a:r>
              <a:rPr lang="hu-HU" dirty="0" smtClean="0"/>
              <a:t>Oktatóprogramok használata </a:t>
            </a:r>
            <a:endParaRPr lang="hu-HU" dirty="0"/>
          </a:p>
          <a:p>
            <a:pPr lvl="1"/>
            <a:r>
              <a:rPr lang="hu-HU" dirty="0"/>
              <a:t>Digitális hátizsák óvodásoknak</a:t>
            </a:r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  <p:pic>
        <p:nvPicPr>
          <p:cNvPr id="1026" name="Picture 2" descr="5052cb52bb484a3c44f2fd4ae0030480_19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175" y="4174676"/>
            <a:ext cx="2627730" cy="20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84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Soproni Egyetem BPK - Sopron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Informatika az óvodában</a:t>
            </a:r>
          </a:p>
          <a:p>
            <a:pPr lvl="1"/>
            <a:r>
              <a:rPr lang="hu-HU" dirty="0"/>
              <a:t>Információs társadalom </a:t>
            </a:r>
          </a:p>
          <a:p>
            <a:pPr lvl="1"/>
            <a:r>
              <a:rPr lang="hu-HU" dirty="0"/>
              <a:t>Kisgyermekkori IKT használat</a:t>
            </a:r>
          </a:p>
          <a:p>
            <a:pPr lvl="1"/>
            <a:r>
              <a:rPr lang="hu-HU" dirty="0" smtClean="0"/>
              <a:t>Előnyök</a:t>
            </a:r>
            <a:r>
              <a:rPr lang="hu-HU" dirty="0"/>
              <a:t>, hátrányok, veszélyek, félelmek</a:t>
            </a:r>
          </a:p>
          <a:p>
            <a:pPr lvl="1"/>
            <a:r>
              <a:rPr lang="hu-HU" dirty="0"/>
              <a:t>Internet használat</a:t>
            </a:r>
          </a:p>
          <a:p>
            <a:pPr lvl="1"/>
            <a:r>
              <a:rPr lang="hu-HU" dirty="0"/>
              <a:t>Algoritmikus gondolkodásra nevelés Bee bottal</a:t>
            </a:r>
          </a:p>
          <a:p>
            <a:pPr lvl="1"/>
            <a:r>
              <a:rPr lang="hu-HU" dirty="0"/>
              <a:t>I</a:t>
            </a:r>
            <a:r>
              <a:rPr lang="hu-HU" dirty="0" smtClean="0"/>
              <a:t>nformatikai nevelés </a:t>
            </a:r>
            <a:r>
              <a:rPr lang="hu-HU" dirty="0"/>
              <a:t>helyi nevelési programokban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1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Szegedi Tudományegyetem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Juhász </a:t>
            </a:r>
            <a:r>
              <a:rPr lang="hu-HU" dirty="0"/>
              <a:t>Gyula Pedagógusképző Kar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Informatika tantárgy blokk:</a:t>
            </a:r>
          </a:p>
          <a:p>
            <a:r>
              <a:rPr lang="hu-HU" dirty="0" smtClean="0"/>
              <a:t>Digitális </a:t>
            </a:r>
            <a:r>
              <a:rPr lang="hu-HU" dirty="0"/>
              <a:t>pedagógia az óvodában</a:t>
            </a:r>
          </a:p>
          <a:p>
            <a:pPr lvl="1"/>
            <a:r>
              <a:rPr lang="hu-HU" dirty="0" smtClean="0"/>
              <a:t>Jártasság </a:t>
            </a:r>
            <a:r>
              <a:rPr lang="hu-HU" dirty="0"/>
              <a:t>a </a:t>
            </a:r>
            <a:r>
              <a:rPr lang="hu-HU" dirty="0" smtClean="0"/>
              <a:t>pedagógiai munkához </a:t>
            </a:r>
            <a:r>
              <a:rPr lang="hu-HU" dirty="0"/>
              <a:t>szükséges informatikai </a:t>
            </a:r>
            <a:r>
              <a:rPr lang="hu-HU" dirty="0" smtClean="0"/>
              <a:t>ismeretekben</a:t>
            </a:r>
          </a:p>
          <a:p>
            <a:pPr lvl="1"/>
            <a:r>
              <a:rPr lang="hu-HU" dirty="0" smtClean="0"/>
              <a:t>Ismerjék </a:t>
            </a:r>
            <a:r>
              <a:rPr lang="hu-HU" dirty="0"/>
              <a:t>és használják a legfrissebb </a:t>
            </a:r>
            <a:r>
              <a:rPr lang="hu-HU" dirty="0" smtClean="0"/>
              <a:t>technológiákat</a:t>
            </a:r>
          </a:p>
          <a:p>
            <a:pPr lvl="1"/>
            <a:r>
              <a:rPr lang="hu-HU" dirty="0" smtClean="0"/>
              <a:t>Didaktikai </a:t>
            </a:r>
            <a:r>
              <a:rPr lang="hu-HU" dirty="0"/>
              <a:t>eszközként használják az algoritmizálás módszerét pedagógusi munkájuk </a:t>
            </a:r>
            <a:r>
              <a:rPr lang="hu-HU" dirty="0" smtClean="0"/>
              <a:t>során</a:t>
            </a:r>
          </a:p>
          <a:p>
            <a:r>
              <a:rPr lang="hu-HU" dirty="0"/>
              <a:t>Óvoda és </a:t>
            </a:r>
            <a:r>
              <a:rPr lang="hu-HU" dirty="0" smtClean="0"/>
              <a:t>internet</a:t>
            </a:r>
          </a:p>
          <a:p>
            <a:pPr lvl="1"/>
            <a:r>
              <a:rPr lang="hu-HU" dirty="0"/>
              <a:t>Az IKT </a:t>
            </a:r>
            <a:r>
              <a:rPr lang="hu-HU" dirty="0" smtClean="0"/>
              <a:t>eszközök óvodai használatáról </a:t>
            </a:r>
            <a:r>
              <a:rPr lang="hu-HU" dirty="0"/>
              <a:t>megoszlanak a vélemények</a:t>
            </a:r>
          </a:p>
          <a:p>
            <a:pPr lvl="1"/>
            <a:r>
              <a:rPr lang="hu-HU" dirty="0" smtClean="0"/>
              <a:t>Az </a:t>
            </a:r>
            <a:r>
              <a:rPr lang="hu-HU" dirty="0"/>
              <a:t>IKT óvodai </a:t>
            </a:r>
            <a:r>
              <a:rPr lang="hu-HU" dirty="0" smtClean="0"/>
              <a:t> </a:t>
            </a:r>
            <a:r>
              <a:rPr lang="hu-HU" dirty="0"/>
              <a:t>használata </a:t>
            </a:r>
            <a:r>
              <a:rPr lang="hu-HU" dirty="0" smtClean="0"/>
              <a:t> - erősségek, hiánypótlásra szoruló tényezők, lehetőségek</a:t>
            </a:r>
          </a:p>
          <a:p>
            <a:pPr lvl="1"/>
            <a:r>
              <a:rPr lang="hu-HU" dirty="0" smtClean="0"/>
              <a:t>Hazai </a:t>
            </a:r>
            <a:r>
              <a:rPr lang="hu-HU" dirty="0"/>
              <a:t>és a külföldi elméleti és empirikus munkák </a:t>
            </a:r>
            <a:r>
              <a:rPr lang="hu-HU" dirty="0" smtClean="0"/>
              <a:t>alapján a veszélyforrások</a:t>
            </a:r>
          </a:p>
          <a:p>
            <a:pPr lvl="1"/>
            <a:r>
              <a:rPr lang="hu-HU" dirty="0" smtClean="0"/>
              <a:t>Az </a:t>
            </a:r>
            <a:r>
              <a:rPr lang="hu-HU" dirty="0"/>
              <a:t>óvodai munka során alkalmazható elektronikus fejlesztő- és </a:t>
            </a:r>
            <a:r>
              <a:rPr lang="hu-HU" dirty="0" smtClean="0"/>
              <a:t>mérőeszközök</a:t>
            </a:r>
          </a:p>
          <a:p>
            <a:pPr lvl="1"/>
            <a:r>
              <a:rPr lang="hu-HU" dirty="0" smtClean="0"/>
              <a:t>Pozitív tartalmak, innovatív </a:t>
            </a:r>
            <a:r>
              <a:rPr lang="hu-HU" dirty="0"/>
              <a:t>szemléletű óvodai </a:t>
            </a:r>
            <a:r>
              <a:rPr lang="hu-HU" dirty="0" smtClean="0"/>
              <a:t>tevékenységek </a:t>
            </a:r>
            <a:endParaRPr lang="hu-HU" dirty="0"/>
          </a:p>
          <a:p>
            <a:r>
              <a:rPr lang="hu-HU" dirty="0"/>
              <a:t>Online mérések az </a:t>
            </a:r>
            <a:r>
              <a:rPr lang="hu-HU" dirty="0" smtClean="0"/>
              <a:t>óvodában</a:t>
            </a:r>
          </a:p>
          <a:p>
            <a:pPr lvl="1"/>
            <a:r>
              <a:rPr lang="hu-HU" dirty="0" smtClean="0"/>
              <a:t>Az </a:t>
            </a:r>
            <a:r>
              <a:rPr lang="hu-HU" dirty="0"/>
              <a:t>online mérési lehetőségek elméleti kereteinek </a:t>
            </a:r>
            <a:r>
              <a:rPr lang="hu-HU" dirty="0" smtClean="0"/>
              <a:t>megismerése, gyakorlati alkalmazása</a:t>
            </a:r>
          </a:p>
          <a:p>
            <a:pPr lvl="1"/>
            <a:r>
              <a:rPr lang="hu-HU" dirty="0" smtClean="0"/>
              <a:t>Iskolaérettségi </a:t>
            </a:r>
            <a:r>
              <a:rPr lang="hu-HU" dirty="0"/>
              <a:t>teszt online </a:t>
            </a:r>
            <a:r>
              <a:rPr lang="hu-HU" dirty="0" smtClean="0"/>
              <a:t>változata (SZTE </a:t>
            </a:r>
            <a:r>
              <a:rPr lang="hu-HU" dirty="0"/>
              <a:t>Oktatáselméleti Kutatócsoportja </a:t>
            </a:r>
            <a:r>
              <a:rPr lang="hu-HU" dirty="0" smtClean="0"/>
              <a:t>online diagnosztikus </a:t>
            </a:r>
            <a:r>
              <a:rPr lang="hu-HU" dirty="0"/>
              <a:t>fejlődésvizsgáló </a:t>
            </a:r>
            <a:r>
              <a:rPr lang="hu-HU" dirty="0" smtClean="0"/>
              <a:t>rendszere)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17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További információk honlapok alapján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ELTE  TÓK- Budapest</a:t>
            </a:r>
            <a:endParaRPr lang="hu-HU" dirty="0" smtClean="0"/>
          </a:p>
          <a:p>
            <a:pPr lvl="1"/>
            <a:r>
              <a:rPr lang="hu-HU" dirty="0" smtClean="0"/>
              <a:t>A </a:t>
            </a:r>
            <a:r>
              <a:rPr lang="hu-HU" dirty="0"/>
              <a:t>digitális pedagógia gyakorlata </a:t>
            </a:r>
          </a:p>
          <a:p>
            <a:pPr lvl="1"/>
            <a:r>
              <a:rPr lang="hu-HU" dirty="0" smtClean="0"/>
              <a:t>Digitális alkalmazások kisgyermekkorban</a:t>
            </a:r>
          </a:p>
          <a:p>
            <a:r>
              <a:rPr lang="hu-HU" dirty="0" smtClean="0"/>
              <a:t>Kaposvári Egyetem PK</a:t>
            </a:r>
          </a:p>
          <a:p>
            <a:pPr lvl="1"/>
            <a:r>
              <a:rPr lang="hu-HU" dirty="0" smtClean="0"/>
              <a:t>Digitális pedagógia</a:t>
            </a:r>
          </a:p>
          <a:p>
            <a:r>
              <a:rPr lang="hu-HU" dirty="0" smtClean="0"/>
              <a:t>EKE </a:t>
            </a:r>
            <a:r>
              <a:rPr lang="hu-HU" dirty="0" smtClean="0"/>
              <a:t>PK – Eger</a:t>
            </a:r>
          </a:p>
          <a:p>
            <a:pPr lvl="1"/>
            <a:r>
              <a:rPr lang="hu-HU" dirty="0"/>
              <a:t>Információs és kommunikációs </a:t>
            </a:r>
            <a:r>
              <a:rPr lang="hu-HU" dirty="0" smtClean="0"/>
              <a:t>technológiák</a:t>
            </a:r>
          </a:p>
          <a:p>
            <a:pPr lvl="1"/>
            <a:r>
              <a:rPr lang="hu-HU" dirty="0" smtClean="0"/>
              <a:t>Az </a:t>
            </a:r>
            <a:r>
              <a:rPr lang="hu-HU" dirty="0"/>
              <a:t>informatika óvodai </a:t>
            </a:r>
            <a:r>
              <a:rPr lang="hu-HU" dirty="0" smtClean="0"/>
              <a:t>alkalmazásai</a:t>
            </a:r>
          </a:p>
          <a:p>
            <a:pPr lvl="1"/>
            <a:r>
              <a:rPr lang="hu-HU" dirty="0" smtClean="0"/>
              <a:t>Elektronikus </a:t>
            </a:r>
            <a:r>
              <a:rPr lang="hu-HU" dirty="0"/>
              <a:t>tanulási </a:t>
            </a:r>
            <a:r>
              <a:rPr lang="hu-HU" dirty="0" err="1" smtClean="0"/>
              <a:t>környezetek</a:t>
            </a:r>
            <a:endParaRPr lang="hu-HU" dirty="0" smtClean="0"/>
          </a:p>
          <a:p>
            <a:pPr lvl="1"/>
            <a:r>
              <a:rPr lang="hu-HU" dirty="0" smtClean="0"/>
              <a:t>Interaktív </a:t>
            </a:r>
            <a:r>
              <a:rPr lang="hu-HU" dirty="0"/>
              <a:t>elektronikus tananyagok </a:t>
            </a:r>
            <a:r>
              <a:rPr lang="hu-HU" dirty="0" smtClean="0"/>
              <a:t>tervezése</a:t>
            </a:r>
          </a:p>
          <a:p>
            <a:pPr lvl="1"/>
            <a:r>
              <a:rPr lang="hu-HU" dirty="0" smtClean="0"/>
              <a:t>Médiainformatika</a:t>
            </a:r>
          </a:p>
          <a:p>
            <a:pPr lvl="1"/>
            <a:r>
              <a:rPr lang="hu-HU" dirty="0" smtClean="0"/>
              <a:t>Weblapszerkesztés</a:t>
            </a:r>
          </a:p>
          <a:p>
            <a:pPr lvl="1"/>
            <a:r>
              <a:rPr lang="hu-HU" dirty="0" smtClean="0"/>
              <a:t>Gyermekinformatika</a:t>
            </a:r>
          </a:p>
          <a:p>
            <a:r>
              <a:rPr lang="hu-HU" dirty="0" smtClean="0"/>
              <a:t>Neumann </a:t>
            </a:r>
            <a:r>
              <a:rPr lang="hu-HU" dirty="0" smtClean="0"/>
              <a:t>János Egyetem - Kecskemét</a:t>
            </a:r>
          </a:p>
          <a:p>
            <a:pPr lvl="1"/>
            <a:r>
              <a:rPr lang="hu-HU" dirty="0" smtClean="0"/>
              <a:t>Informatikai alapismeretek</a:t>
            </a:r>
          </a:p>
          <a:p>
            <a:pPr lvl="1"/>
            <a:r>
              <a:rPr lang="hu-HU" dirty="0" smtClean="0"/>
              <a:t>Informatikai </a:t>
            </a:r>
            <a:r>
              <a:rPr lang="hu-HU" dirty="0"/>
              <a:t>eszközök a </a:t>
            </a:r>
            <a:r>
              <a:rPr lang="hu-HU" dirty="0" smtClean="0"/>
              <a:t>pedagógusmunkában</a:t>
            </a:r>
          </a:p>
          <a:p>
            <a:endParaRPr lang="hu-HU" dirty="0" smtClean="0"/>
          </a:p>
          <a:p>
            <a:endParaRPr lang="hu-HU" dirty="0" smtClean="0"/>
          </a:p>
          <a:p>
            <a:pPr lvl="1"/>
            <a:endParaRPr lang="hu-HU" dirty="0" smtClean="0"/>
          </a:p>
          <a:p>
            <a:endParaRPr lang="hu-HU" dirty="0"/>
          </a:p>
          <a:p>
            <a:pPr lvl="1"/>
            <a:endParaRPr lang="hu-HU" dirty="0" smtClean="0"/>
          </a:p>
          <a:p>
            <a:pPr lvl="1"/>
            <a:endParaRPr lang="hu-H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37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További információk honlapok alapján </a:t>
            </a:r>
            <a:r>
              <a:rPr lang="hu-HU" dirty="0" smtClean="0"/>
              <a:t>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Pécsi Tudományegyetem KPVK – Szekszárd</a:t>
            </a:r>
          </a:p>
          <a:p>
            <a:pPr lvl="1"/>
            <a:r>
              <a:rPr lang="hu-HU" dirty="0"/>
              <a:t>Informatika a köznevelési </a:t>
            </a:r>
            <a:r>
              <a:rPr lang="hu-HU" dirty="0" smtClean="0"/>
              <a:t>intézményekben</a:t>
            </a:r>
          </a:p>
          <a:p>
            <a:r>
              <a:rPr lang="hu-HU" dirty="0" smtClean="0"/>
              <a:t>Debreceni Egyetem GYFK – Hajdúböszörmény</a:t>
            </a:r>
          </a:p>
          <a:p>
            <a:pPr lvl="1"/>
            <a:r>
              <a:rPr lang="hu-HU" dirty="0" err="1" smtClean="0"/>
              <a:t>Infokommunikáció</a:t>
            </a:r>
            <a:endParaRPr lang="hu-HU" dirty="0" smtClean="0"/>
          </a:p>
          <a:p>
            <a:r>
              <a:rPr lang="hu-HU" dirty="0" smtClean="0"/>
              <a:t>Nyíregyházi Egyetem</a:t>
            </a:r>
          </a:p>
          <a:p>
            <a:pPr lvl="1"/>
            <a:r>
              <a:rPr lang="hu-HU" dirty="0" smtClean="0"/>
              <a:t>Digitális alkalmazások</a:t>
            </a:r>
          </a:p>
          <a:p>
            <a:r>
              <a:rPr lang="hu-HU" dirty="0" smtClean="0"/>
              <a:t>PPKE BTK Esztergom</a:t>
            </a:r>
          </a:p>
          <a:p>
            <a:pPr lvl="1"/>
            <a:r>
              <a:rPr lang="hu-HU" dirty="0" smtClean="0"/>
              <a:t>Informatika</a:t>
            </a:r>
          </a:p>
          <a:p>
            <a:pPr lvl="1"/>
            <a:r>
              <a:rPr lang="hu-HU" dirty="0" smtClean="0"/>
              <a:t>Informatika alkalmazása</a:t>
            </a:r>
          </a:p>
          <a:p>
            <a:r>
              <a:rPr lang="hu-HU" dirty="0"/>
              <a:t>Károli Gáspár Református </a:t>
            </a:r>
            <a:r>
              <a:rPr lang="hu-HU" dirty="0" smtClean="0"/>
              <a:t>Egyetem</a:t>
            </a:r>
          </a:p>
          <a:p>
            <a:pPr lvl="1"/>
            <a:r>
              <a:rPr lang="hu-HU" dirty="0" smtClean="0"/>
              <a:t>Informatika</a:t>
            </a:r>
          </a:p>
          <a:p>
            <a:r>
              <a:rPr lang="hu-HU" dirty="0" smtClean="0"/>
              <a:t>Eötvös József Főiskola</a:t>
            </a:r>
          </a:p>
          <a:p>
            <a:pPr lvl="1"/>
            <a:r>
              <a:rPr lang="hu-HU" dirty="0" err="1" smtClean="0"/>
              <a:t>N.a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endParaRPr lang="hu-HU" dirty="0" smtClean="0"/>
          </a:p>
          <a:p>
            <a:pPr lvl="1"/>
            <a:endParaRPr lang="hu-HU" dirty="0" smtClean="0"/>
          </a:p>
          <a:p>
            <a:endParaRPr lang="hu-HU" dirty="0"/>
          </a:p>
          <a:p>
            <a:pPr lvl="1"/>
            <a:endParaRPr lang="hu-HU" dirty="0" smtClean="0"/>
          </a:p>
          <a:p>
            <a:pPr lvl="1"/>
            <a:endParaRPr lang="hu-H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5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Informatikai nevelés a képző intézményekben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14-ből legalább 10 felsőoktatási intézményben a képzés része</a:t>
            </a:r>
          </a:p>
          <a:p>
            <a:r>
              <a:rPr lang="hu-HU" dirty="0" smtClean="0"/>
              <a:t>A téma tárgyalása komoly különbségeket mutat:</a:t>
            </a:r>
          </a:p>
          <a:p>
            <a:pPr lvl="1"/>
            <a:r>
              <a:rPr lang="hu-HU" dirty="0" smtClean="0"/>
              <a:t>Tantárgyi nevekben</a:t>
            </a:r>
          </a:p>
          <a:p>
            <a:pPr lvl="1"/>
            <a:r>
              <a:rPr lang="hu-HU" dirty="0" smtClean="0"/>
              <a:t>Tantárgyak számában</a:t>
            </a:r>
          </a:p>
          <a:p>
            <a:pPr lvl="1"/>
            <a:r>
              <a:rPr lang="hu-HU" dirty="0" smtClean="0"/>
              <a:t>Tantárgyi tartalmakban</a:t>
            </a:r>
          </a:p>
          <a:p>
            <a:pPr lvl="1"/>
            <a:r>
              <a:rPr lang="hu-HU" dirty="0" smtClean="0"/>
              <a:t>A feldolgozása mélységben</a:t>
            </a:r>
          </a:p>
          <a:p>
            <a:pPr lvl="1"/>
            <a:endParaRPr lang="hu-HU" dirty="0"/>
          </a:p>
          <a:p>
            <a:pPr lvl="1"/>
            <a:endParaRPr lang="hu-HU" dirty="0" smtClean="0"/>
          </a:p>
          <a:p>
            <a:pPr lvl="1"/>
            <a:endParaRPr lang="hu-HU" dirty="0" smtClean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63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Külső és belső viták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hu-HU" dirty="0" smtClean="0"/>
              <a:t>„A </a:t>
            </a:r>
            <a:r>
              <a:rPr lang="hu-HU" dirty="0"/>
              <a:t>diákok már túlságosan függővé váltak a papírtól. Nem tudják, hogyan kell írni </a:t>
            </a:r>
            <a:r>
              <a:rPr lang="hu-HU" dirty="0" smtClean="0"/>
              <a:t>palatáblán” </a:t>
            </a:r>
            <a:r>
              <a:rPr lang="hu-HU" dirty="0"/>
              <a:t>(1815, Iskolaigazgatók Szövetsége</a:t>
            </a:r>
            <a:r>
              <a:rPr lang="hu-HU" dirty="0" smtClean="0"/>
              <a:t>)</a:t>
            </a:r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/>
              <a:t>Értékféltők vs. </a:t>
            </a:r>
            <a:r>
              <a:rPr lang="hu-HU" dirty="0" err="1"/>
              <a:t>innovátorok</a:t>
            </a:r>
            <a:endParaRPr lang="hu-HU" dirty="0"/>
          </a:p>
          <a:p>
            <a:pPr algn="just"/>
            <a:r>
              <a:rPr lang="hu-HU" dirty="0" smtClean="0"/>
              <a:t>Kompetensek vs. kompetencia hiányosok</a:t>
            </a:r>
          </a:p>
          <a:p>
            <a:pPr algn="just"/>
            <a:r>
              <a:rPr lang="hu-HU" dirty="0" err="1" smtClean="0"/>
              <a:t>Technofóbok</a:t>
            </a:r>
            <a:r>
              <a:rPr lang="hu-HU" dirty="0" smtClean="0"/>
              <a:t> vs. technofilek</a:t>
            </a:r>
          </a:p>
          <a:p>
            <a:pPr algn="just"/>
            <a:r>
              <a:rPr lang="hu-HU" dirty="0" smtClean="0"/>
              <a:t>Pszichológusok vs. pedagógusok</a:t>
            </a:r>
          </a:p>
          <a:p>
            <a:pPr algn="just"/>
            <a:r>
              <a:rPr lang="hu-HU" dirty="0" smtClean="0"/>
              <a:t>Tanszékek vs. tanszékek</a:t>
            </a:r>
          </a:p>
          <a:p>
            <a:pPr algn="just"/>
            <a:r>
              <a:rPr lang="hu-HU" dirty="0" smtClean="0"/>
              <a:t>Egyetemek vs. </a:t>
            </a:r>
            <a:r>
              <a:rPr lang="hu-HU" dirty="0"/>
              <a:t>s</a:t>
            </a:r>
            <a:r>
              <a:rPr lang="hu-HU" dirty="0" smtClean="0"/>
              <a:t>zakma</a:t>
            </a:r>
          </a:p>
          <a:p>
            <a:pPr algn="just"/>
            <a:r>
              <a:rPr lang="hu-HU" dirty="0" smtClean="0"/>
              <a:t>ÓNAP vs. helyi kezdeményezések</a:t>
            </a:r>
          </a:p>
          <a:p>
            <a:pPr marL="0" indent="0" algn="just">
              <a:buNone/>
            </a:pPr>
            <a:endParaRPr lang="hu-HU" dirty="0" smtClean="0"/>
          </a:p>
          <a:p>
            <a:pPr marL="0" indent="0" algn="just">
              <a:buNone/>
            </a:pPr>
            <a:r>
              <a:rPr lang="hu-HU" dirty="0"/>
              <a:t>„</a:t>
            </a:r>
            <a:r>
              <a:rPr lang="hu-HU" i="1" dirty="0"/>
              <a:t>Azt szokták mondani, hogy a </a:t>
            </a:r>
            <a:r>
              <a:rPr lang="hu-HU" i="1" dirty="0" err="1"/>
              <a:t>tévézés</a:t>
            </a:r>
            <a:r>
              <a:rPr lang="hu-HU" i="1" dirty="0"/>
              <a:t> növeli a műveltséget, a tájékozottságot, a számítógép használata gyorsítja a reakcióidőt. Ez mind szemenszedett marhaság. Ami a képernyőről érkezik, illúzió, másra van szükség. Attól, hogy valaki rengeteget tévézik, nem nő a szókincse és nem fejlődik a beszédkészsége</a:t>
            </a:r>
            <a:r>
              <a:rPr lang="hu-HU" dirty="0"/>
              <a:t>.” (V.T.)</a:t>
            </a:r>
          </a:p>
          <a:p>
            <a:pPr algn="just"/>
            <a:endParaRPr lang="hu-HU" dirty="0" smtClean="0"/>
          </a:p>
          <a:p>
            <a:pPr algn="just"/>
            <a:endParaRPr lang="hu-HU" dirty="0" smtClean="0"/>
          </a:p>
          <a:p>
            <a:pPr marL="0" indent="0" algn="just">
              <a:buNone/>
            </a:pPr>
            <a:endParaRPr lang="hu-HU" dirty="0"/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45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Továbblépési</a:t>
            </a:r>
            <a:r>
              <a:rPr lang="hu-HU" dirty="0" smtClean="0"/>
              <a:t> lehetőségek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Belső viták lefolytatása</a:t>
            </a:r>
          </a:p>
          <a:p>
            <a:r>
              <a:rPr lang="hu-HU" dirty="0" smtClean="0"/>
              <a:t>Szakmai </a:t>
            </a:r>
            <a:r>
              <a:rPr lang="hu-HU" dirty="0" smtClean="0"/>
              <a:t>konszenzusra törekvés</a:t>
            </a:r>
            <a:endParaRPr lang="hu-HU" dirty="0" smtClean="0"/>
          </a:p>
          <a:p>
            <a:r>
              <a:rPr lang="hu-HU" dirty="0" smtClean="0"/>
              <a:t>Képzési tartalmak koordinációja</a:t>
            </a:r>
          </a:p>
          <a:p>
            <a:r>
              <a:rPr lang="hu-HU" dirty="0" smtClean="0"/>
              <a:t>ÓNAP, DOS megújítása</a:t>
            </a:r>
          </a:p>
          <a:p>
            <a:r>
              <a:rPr lang="hu-HU" dirty="0" smtClean="0"/>
              <a:t>Gyakoribb </a:t>
            </a:r>
            <a:r>
              <a:rPr lang="hu-HU" dirty="0" smtClean="0"/>
              <a:t>párbeszéd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3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Köszönöm figyelmüket!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Budapesti Pedagógiai Oktatási Központ</a:t>
            </a:r>
            <a:endParaRPr lang="en-US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9F9E6-1ACC-4654-A3AE-7B1F55F8DE23}" type="datetime1">
              <a:rPr lang="hu-HU" smtClean="0"/>
              <a:pPr/>
              <a:t>2018.04.19.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80981"/>
      </p:ext>
    </p:extLst>
  </p:cSld>
  <p:clrMapOvr>
    <a:masterClrMapping/>
  </p:clrMapOvr>
</p:sld>
</file>

<file path=ppt/theme/theme1.xml><?xml version="1.0" encoding="utf-8"?>
<a:theme xmlns:a="http://schemas.openxmlformats.org/drawingml/2006/main" name="Mélység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TM04033923[[fn=Mélység]]</Template>
  <TotalTime>0</TotalTime>
  <Words>946</Words>
  <Application>Microsoft Office PowerPoint</Application>
  <PresentationFormat>Szélesvásznú</PresentationFormat>
  <Paragraphs>231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Times New Roman</vt:lpstr>
      <vt:lpstr>Mélység</vt:lpstr>
      <vt:lpstr>Egyéni tervezés</vt:lpstr>
      <vt:lpstr>PowerPoint-bemutató</vt:lpstr>
      <vt:lpstr>Vázlat</vt:lpstr>
      <vt:lpstr>Óvodapedagógus képzés Magyarországon</vt:lpstr>
      <vt:lpstr>Az óvodapedagógia szak  KKK-ja</vt:lpstr>
      <vt:lpstr>Óvóképzők</vt:lpstr>
      <vt:lpstr>Gál Ferenc Főiskola - Szarvas</vt:lpstr>
      <vt:lpstr>Apor Vilmos Katolikus Főiskola - Vác </vt:lpstr>
      <vt:lpstr>EKE Comenius Campus - Sárospatak</vt:lpstr>
      <vt:lpstr>Soproni Egyetem BPK - Sopron</vt:lpstr>
      <vt:lpstr>Szegedi Tudományegyetem  Juhász Gyula Pedagógusképző Kar </vt:lpstr>
      <vt:lpstr>További információk honlapok alapján 1.</vt:lpstr>
      <vt:lpstr>További információk honlapok alapján 2.</vt:lpstr>
      <vt:lpstr>Informatikai nevelés a képző intézményekben</vt:lpstr>
      <vt:lpstr>Külső és belső viták</vt:lpstr>
      <vt:lpstr>Továbblépési lehetőségek</vt:lpstr>
      <vt:lpstr>Köszönöm figyelmüket!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2016-10-07T07:55:16Z</dcterms:created>
  <dcterms:modified xsi:type="dcterms:W3CDTF">2018-04-19T05:18:05Z</dcterms:modified>
</cp:coreProperties>
</file>