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57" r:id="rId5"/>
    <p:sldId id="258" r:id="rId6"/>
    <p:sldId id="259" r:id="rId7"/>
    <p:sldId id="260" r:id="rId8"/>
    <p:sldId id="277" r:id="rId9"/>
    <p:sldId id="261" r:id="rId10"/>
    <p:sldId id="273" r:id="rId11"/>
    <p:sldId id="262" r:id="rId12"/>
    <p:sldId id="263" r:id="rId13"/>
    <p:sldId id="264" r:id="rId14"/>
    <p:sldId id="265" r:id="rId15"/>
    <p:sldId id="267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24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7122-A68C-4CAC-B359-0915EEDB8AA4}" type="datetimeFigureOut">
              <a:rPr lang="hu-HU" smtClean="0"/>
              <a:t>2018.04.22.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9CFD-E502-48A0-902A-E366BD367148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30668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7122-A68C-4CAC-B359-0915EEDB8AA4}" type="datetimeFigureOut">
              <a:rPr lang="hu-HU" smtClean="0"/>
              <a:t>2018.04.22.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9CFD-E502-48A0-902A-E366BD367148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21450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7122-A68C-4CAC-B359-0915EEDB8AA4}" type="datetimeFigureOut">
              <a:rPr lang="hu-HU" smtClean="0"/>
              <a:t>2018.04.22.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9CFD-E502-48A0-902A-E366BD367148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45281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7122-A68C-4CAC-B359-0915EEDB8AA4}" type="datetimeFigureOut">
              <a:rPr lang="hu-HU" smtClean="0"/>
              <a:t>2018.04.22.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9CFD-E502-48A0-902A-E366BD367148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82069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7122-A68C-4CAC-B359-0915EEDB8AA4}" type="datetimeFigureOut">
              <a:rPr lang="hu-HU" smtClean="0"/>
              <a:t>2018.04.22.</a:t>
            </a:fld>
            <a:endParaRPr lang="hu-HU" dirty="0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9CFD-E502-48A0-902A-E366BD367148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3894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7122-A68C-4CAC-B359-0915EEDB8AA4}" type="datetimeFigureOut">
              <a:rPr lang="hu-HU" smtClean="0"/>
              <a:t>2018.04.22.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9CFD-E502-48A0-902A-E366BD367148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07956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7122-A68C-4CAC-B359-0915EEDB8AA4}" type="datetimeFigureOut">
              <a:rPr lang="hu-HU" smtClean="0"/>
              <a:t>2018.04.22.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9CFD-E502-48A0-902A-E366BD367148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29265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7122-A68C-4CAC-B359-0915EEDB8AA4}" type="datetimeFigureOut">
              <a:rPr lang="hu-HU" smtClean="0"/>
              <a:t>2018.04.22.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9CFD-E502-48A0-902A-E366BD367148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73494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7122-A68C-4CAC-B359-0915EEDB8AA4}" type="datetimeFigureOut">
              <a:rPr lang="hu-HU" smtClean="0"/>
              <a:t>2018.04.22.</a:t>
            </a:fld>
            <a:endParaRPr lang="hu-HU" dirty="0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9CFD-E502-48A0-902A-E366BD367148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66354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7122-A68C-4CAC-B359-0915EEDB8AA4}" type="datetimeFigureOut">
              <a:rPr lang="hu-HU" smtClean="0"/>
              <a:t>2018.04.22.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9CFD-E502-48A0-902A-E366BD367148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95809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7122-A68C-4CAC-B359-0915EEDB8AA4}" type="datetimeFigureOut">
              <a:rPr lang="hu-HU" smtClean="0"/>
              <a:t>2018.04.22.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E9CFD-E502-48A0-902A-E366BD367148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60142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7122-A68C-4CAC-B359-0915EEDB8AA4}" type="datetimeFigureOut">
              <a:rPr lang="hu-HU" smtClean="0"/>
              <a:t>2018.04.22.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 dirty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E9CFD-E502-48A0-902A-E366BD367148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49443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bakonyianna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sz="3600" b="1" dirty="0" smtClean="0"/>
              <a:t>Digitális világban digitális gyerekek?</a:t>
            </a:r>
            <a:br>
              <a:rPr lang="hu-HU" sz="3600" b="1" dirty="0" smtClean="0"/>
            </a:br>
            <a:r>
              <a:rPr lang="hu-HU" sz="3600" b="1" dirty="0"/>
              <a:t/>
            </a:r>
            <a:br>
              <a:rPr lang="hu-HU" sz="3600" b="1" dirty="0"/>
            </a:br>
            <a:r>
              <a:rPr lang="hu-HU" sz="3100" b="1" dirty="0" smtClean="0"/>
              <a:t>Általános pedagógiai elemzés</a:t>
            </a:r>
            <a:endParaRPr lang="hu-HU" sz="3100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z="2400" dirty="0" smtClean="0">
                <a:solidFill>
                  <a:schemeClr val="tx1"/>
                </a:solidFill>
              </a:rPr>
              <a:t>Dr. Bakonyi Anna</a:t>
            </a:r>
          </a:p>
          <a:p>
            <a:endParaRPr lang="hu-HU" sz="2400" dirty="0">
              <a:solidFill>
                <a:schemeClr val="tx1"/>
              </a:solidFill>
            </a:endParaRPr>
          </a:p>
          <a:p>
            <a:r>
              <a:rPr lang="hu-HU" sz="2400" b="1" dirty="0" smtClean="0">
                <a:solidFill>
                  <a:schemeClr val="tx1"/>
                </a:solidFill>
              </a:rPr>
              <a:t>Konferencia</a:t>
            </a:r>
          </a:p>
          <a:p>
            <a:r>
              <a:rPr lang="hu-HU" sz="2400" b="1" dirty="0" smtClean="0">
                <a:solidFill>
                  <a:schemeClr val="tx1"/>
                </a:solidFill>
              </a:rPr>
              <a:t>2018-04-19</a:t>
            </a:r>
          </a:p>
          <a:p>
            <a:r>
              <a:rPr lang="hu-HU" sz="1200" b="1" dirty="0" smtClean="0">
                <a:solidFill>
                  <a:schemeClr val="tx1"/>
                </a:solidFill>
              </a:rPr>
              <a:t>A prezentáció a szerző szellemi terméke</a:t>
            </a:r>
            <a:endParaRPr lang="hu-HU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466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342900"/>
            <a:ext cx="61722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997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Digitális….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2000" b="1" dirty="0" smtClean="0"/>
              <a:t>sajátunk lehet: </a:t>
            </a:r>
          </a:p>
          <a:p>
            <a:endParaRPr lang="hu-HU" sz="2000" dirty="0"/>
          </a:p>
          <a:p>
            <a:r>
              <a:rPr lang="hu-HU" sz="2000" dirty="0" smtClean="0"/>
              <a:t>Identitás - állampolgár, alkotó, vállalkozó</a:t>
            </a:r>
          </a:p>
          <a:p>
            <a:r>
              <a:rPr lang="hu-HU" sz="2000" dirty="0" smtClean="0"/>
              <a:t>Jogok - szellemi termékek, adatvédelem</a:t>
            </a:r>
          </a:p>
          <a:p>
            <a:r>
              <a:rPr lang="hu-HU" sz="2000" dirty="0" smtClean="0"/>
              <a:t>Írástudás - tartalomelemzés, kritikai gondolkodás</a:t>
            </a:r>
          </a:p>
          <a:p>
            <a:r>
              <a:rPr lang="hu-HU" sz="2000" dirty="0" smtClean="0"/>
              <a:t>Kommunikáció - nyomhagyás, együttműködés </a:t>
            </a:r>
          </a:p>
          <a:p>
            <a:r>
              <a:rPr lang="hu-HU" sz="2000" dirty="0" smtClean="0"/>
              <a:t>Intelligencia  - empátia, érzelmi tudatottság, szabályozás</a:t>
            </a:r>
          </a:p>
          <a:p>
            <a:r>
              <a:rPr lang="hu-HU" sz="2000" dirty="0" smtClean="0"/>
              <a:t>Biztonság – védelem, tudatosság</a:t>
            </a:r>
          </a:p>
          <a:p>
            <a:r>
              <a:rPr lang="hu-HU" sz="2000" dirty="0" smtClean="0"/>
              <a:t>Magabiztosság -  kapcsolati hálók, kockázati elemzési készségek</a:t>
            </a:r>
          </a:p>
          <a:p>
            <a:r>
              <a:rPr lang="hu-HU" sz="2000" dirty="0" smtClean="0"/>
              <a:t>Egyensúly – közösségi együttlét, időtényezők</a:t>
            </a:r>
          </a:p>
          <a:p>
            <a:endParaRPr lang="hu-HU" sz="1800" dirty="0"/>
          </a:p>
        </p:txBody>
      </p:sp>
    </p:spTree>
    <p:extLst>
      <p:ext uri="{BB962C8B-B14F-4D97-AF65-F5344CB8AC3E}">
        <p14:creationId xmlns:p14="http://schemas.microsoft.com/office/powerpoint/2010/main" val="3220114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A kor, amiben élünk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000" b="1" dirty="0" smtClean="0"/>
              <a:t>Bennszülöttek és bevándorlók</a:t>
            </a:r>
          </a:p>
          <a:p>
            <a:r>
              <a:rPr lang="hu-HU" sz="2000" b="1" dirty="0" smtClean="0"/>
              <a:t>Ki tud többet, a pedagógus, vagy a gyerek?</a:t>
            </a:r>
          </a:p>
          <a:p>
            <a:r>
              <a:rPr lang="hu-HU" sz="2000" b="1" dirty="0"/>
              <a:t>Miért a dilemma?</a:t>
            </a:r>
          </a:p>
          <a:p>
            <a:endParaRPr lang="hu-HU" sz="2000" dirty="0"/>
          </a:p>
          <a:p>
            <a:r>
              <a:rPr lang="hu-HU" sz="2000" dirty="0" smtClean="0"/>
              <a:t>A kora gyerekkori IKT használatának </a:t>
            </a:r>
            <a:r>
              <a:rPr lang="hu-HU" sz="2000" b="1" dirty="0" smtClean="0"/>
              <a:t>ellenzői: függőség + biztonság</a:t>
            </a:r>
            <a:endParaRPr lang="hu-HU" sz="2000" dirty="0" smtClean="0"/>
          </a:p>
          <a:p>
            <a:r>
              <a:rPr lang="hu-HU" sz="2000" dirty="0" smtClean="0"/>
              <a:t>A kora gyerekkori IKT használatának </a:t>
            </a:r>
            <a:r>
              <a:rPr lang="hu-HU" sz="2000" b="1" dirty="0" smtClean="0"/>
              <a:t>támogatói: </a:t>
            </a:r>
          </a:p>
          <a:p>
            <a:pPr marL="0" indent="0">
              <a:buNone/>
            </a:pPr>
            <a:r>
              <a:rPr lang="hu-HU" sz="2000" b="1" dirty="0"/>
              <a:t> </a:t>
            </a:r>
            <a:r>
              <a:rPr lang="hu-HU" sz="2000" b="1" dirty="0" smtClean="0"/>
              <a:t>                       -  elkerülhetetlen készségek megalapozása hosszú távon</a:t>
            </a:r>
            <a:endParaRPr lang="hu-HU" sz="2000" dirty="0" smtClean="0"/>
          </a:p>
          <a:p>
            <a:pPr marL="0" indent="0">
              <a:buNone/>
            </a:pPr>
            <a:r>
              <a:rPr lang="hu-HU" sz="2000" dirty="0" smtClean="0"/>
              <a:t>                        </a:t>
            </a:r>
            <a:r>
              <a:rPr lang="hu-HU" sz="2000" b="1" dirty="0" smtClean="0"/>
              <a:t>- a mai ismeretek és munkafolyamatok hamar elvalunak</a:t>
            </a:r>
          </a:p>
          <a:p>
            <a:r>
              <a:rPr lang="hu-HU" sz="2000" b="1" dirty="0" smtClean="0"/>
              <a:t>A valóság, amit átél a gyerek: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 - Az Y generációs szülők életmódja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 - Az óvodapedagógusok szakmai élete, a fejlődés, önfejlődés megoldásai</a:t>
            </a:r>
          </a:p>
          <a:p>
            <a:pPr marL="0" indent="0">
              <a:buNone/>
            </a:pPr>
            <a:r>
              <a:rPr lang="hu-HU" sz="2000" dirty="0"/>
              <a:t> </a:t>
            </a:r>
            <a:r>
              <a:rPr lang="hu-HU" sz="2000" dirty="0" smtClean="0"/>
              <a:t>      - A félelmek és a realitás egyensúlya  az elvek és a hétköznapi élet szintjén</a:t>
            </a:r>
          </a:p>
          <a:p>
            <a:endParaRPr lang="hu-HU" sz="2000" dirty="0" smtClean="0"/>
          </a:p>
          <a:p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1347759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A játék</a:t>
            </a:r>
            <a:br>
              <a:rPr lang="hu-HU" b="1" dirty="0" smtClean="0"/>
            </a:br>
            <a:r>
              <a:rPr lang="hu-HU" b="1" dirty="0" smtClean="0"/>
              <a:t> az óvodáskor alaptevékenysége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defRPr/>
            </a:pPr>
            <a:r>
              <a:rPr lang="hu-HU" altLang="hu-HU" b="1" dirty="0">
                <a:cs typeface="Arial" panose="020B0604020202020204" pitchFamily="34" charset="0"/>
              </a:rPr>
              <a:t>A természet „viselkedése” </a:t>
            </a:r>
            <a:r>
              <a:rPr lang="hu-HU" altLang="hu-HU" dirty="0">
                <a:cs typeface="Arial" panose="020B0604020202020204" pitchFamily="34" charset="0"/>
              </a:rPr>
              <a:t>is</a:t>
            </a:r>
            <a:r>
              <a:rPr lang="hu-HU" altLang="hu-HU" b="1" dirty="0">
                <a:cs typeface="Arial" panose="020B0604020202020204" pitchFamily="34" charset="0"/>
              </a:rPr>
              <a:t> játék,  - véletlenszerű </a:t>
            </a:r>
            <a:r>
              <a:rPr lang="hu-HU" altLang="hu-HU" dirty="0">
                <a:cs typeface="Arial" panose="020B0604020202020204" pitchFamily="34" charset="0"/>
              </a:rPr>
              <a:t>és</a:t>
            </a:r>
            <a:r>
              <a:rPr lang="hu-HU" altLang="hu-HU" b="1" dirty="0">
                <a:cs typeface="Arial" panose="020B0604020202020204" pitchFamily="34" charset="0"/>
              </a:rPr>
              <a:t>  szabályszerű </a:t>
            </a:r>
            <a:r>
              <a:rPr lang="hu-HU" altLang="hu-HU" dirty="0"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20000"/>
              </a:lnSpc>
              <a:defRPr/>
            </a:pPr>
            <a:r>
              <a:rPr lang="hu-HU" altLang="hu-HU" dirty="0">
                <a:cs typeface="Arial" panose="020B0604020202020204" pitchFamily="34" charset="0"/>
              </a:rPr>
              <a:t> </a:t>
            </a:r>
            <a:r>
              <a:rPr lang="hu-HU" altLang="hu-HU" b="1" dirty="0">
                <a:cs typeface="Arial" panose="020B0604020202020204" pitchFamily="34" charset="0"/>
              </a:rPr>
              <a:t>Az állat</a:t>
            </a:r>
            <a:r>
              <a:rPr lang="hu-HU" altLang="hu-HU" dirty="0">
                <a:cs typeface="Arial" panose="020B0604020202020204" pitchFamily="34" charset="0"/>
              </a:rPr>
              <a:t> – mint a természet része – szintén </a:t>
            </a:r>
            <a:r>
              <a:rPr lang="hu-HU" altLang="hu-HU" b="1" dirty="0">
                <a:cs typeface="Arial" panose="020B0604020202020204" pitchFamily="34" charset="0"/>
              </a:rPr>
              <a:t>játszik.</a:t>
            </a: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cs typeface="Arial" panose="020B0604020202020204" pitchFamily="34" charset="0"/>
              </a:rPr>
              <a:t> </a:t>
            </a:r>
            <a:r>
              <a:rPr lang="hu-HU" altLang="hu-HU" dirty="0">
                <a:cs typeface="Arial" panose="020B0604020202020204" pitchFamily="34" charset="0"/>
              </a:rPr>
              <a:t>Az állatok játéka </a:t>
            </a:r>
            <a:r>
              <a:rPr lang="hu-HU" altLang="hu-HU" b="1" dirty="0">
                <a:cs typeface="Arial" panose="020B0604020202020204" pitchFamily="34" charset="0"/>
              </a:rPr>
              <a:t>faj-specifikus. Előkészít a „felnőtti” életre</a:t>
            </a: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cs typeface="Arial" panose="020B0604020202020204" pitchFamily="34" charset="0"/>
              </a:rPr>
              <a:t>Az ember(gyerek) </a:t>
            </a:r>
            <a:r>
              <a:rPr lang="hu-HU" altLang="hu-HU" dirty="0">
                <a:cs typeface="Arial" panose="020B0604020202020204" pitchFamily="34" charset="0"/>
              </a:rPr>
              <a:t>játéka is </a:t>
            </a:r>
            <a:r>
              <a:rPr lang="hu-HU" altLang="hu-HU" b="1" dirty="0">
                <a:cs typeface="Arial" panose="020B0604020202020204" pitchFamily="34" charset="0"/>
              </a:rPr>
              <a:t>előkészítő</a:t>
            </a:r>
            <a:r>
              <a:rPr lang="hu-HU" altLang="hu-HU" dirty="0">
                <a:cs typeface="Arial" panose="020B0604020202020204" pitchFamily="34" charset="0"/>
              </a:rPr>
              <a:t> funkciót tölt be</a:t>
            </a:r>
          </a:p>
          <a:p>
            <a:pPr>
              <a:lnSpc>
                <a:spcPct val="120000"/>
              </a:lnSpc>
              <a:defRPr/>
            </a:pPr>
            <a:endParaRPr lang="hu-HU" altLang="hu-HU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cs typeface="Arial" panose="020B0604020202020204" pitchFamily="34" charset="0"/>
              </a:rPr>
              <a:t>Alaptevékenység:</a:t>
            </a: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hu-HU" altLang="hu-HU" dirty="0">
                <a:cs typeface="Arial" panose="020B0604020202020204" pitchFamily="34" charset="0"/>
              </a:rPr>
              <a:t>az a cselekvés, amely  átható, „benne van” a többi cselekvésben is, és amely előkészíti a következő életszakasz alaptevékenységét</a:t>
            </a: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hu-HU" altLang="hu-HU" dirty="0">
                <a:cs typeface="Arial" panose="020B0604020202020204" pitchFamily="34" charset="0"/>
              </a:rPr>
              <a:t> – </a:t>
            </a:r>
            <a:r>
              <a:rPr lang="hu-HU" altLang="hu-HU" b="1" dirty="0">
                <a:cs typeface="Arial" panose="020B0604020202020204" pitchFamily="34" charset="0"/>
              </a:rPr>
              <a:t>ez az óvodáskorban a </a:t>
            </a:r>
            <a:r>
              <a:rPr lang="hu-HU" altLang="hu-HU" b="1" dirty="0" smtClean="0">
                <a:cs typeface="Arial" panose="020B0604020202020204" pitchFamily="34" charset="0"/>
              </a:rPr>
              <a:t>játék – a digitális világban IS</a:t>
            </a:r>
            <a:endParaRPr lang="hu-HU" altLang="hu-HU" b="1" dirty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cs typeface="Arial" panose="020B0604020202020204" pitchFamily="34" charset="0"/>
              </a:rPr>
              <a:t>Homo Ludens: </a:t>
            </a: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hu-HU" altLang="hu-HU" dirty="0">
                <a:cs typeface="Arial" panose="020B0604020202020204" pitchFamily="34" charset="0"/>
              </a:rPr>
              <a:t>       a</a:t>
            </a:r>
            <a:r>
              <a:rPr lang="hu-HU" altLang="hu-HU" b="1" dirty="0">
                <a:cs typeface="Arial" panose="020B0604020202020204" pitchFamily="34" charset="0"/>
              </a:rPr>
              <a:t> </a:t>
            </a:r>
            <a:r>
              <a:rPr lang="hu-HU" altLang="hu-HU" dirty="0">
                <a:cs typeface="Arial" panose="020B0604020202020204" pitchFamily="34" charset="0"/>
              </a:rPr>
              <a:t>kultúra és a játék </a:t>
            </a:r>
            <a:r>
              <a:rPr lang="hu-HU" altLang="hu-HU" dirty="0" smtClean="0">
                <a:cs typeface="Arial" panose="020B0604020202020204" pitchFamily="34" charset="0"/>
              </a:rPr>
              <a:t>állandósága                     </a:t>
            </a:r>
            <a:r>
              <a:rPr lang="hu-HU" altLang="hu-HU" b="1" dirty="0" smtClean="0">
                <a:cs typeface="Arial" panose="020B0604020202020204" pitchFamily="34" charset="0"/>
              </a:rPr>
              <a:t>a digitális világban IS</a:t>
            </a:r>
            <a:endParaRPr lang="hu-HU" b="1" dirty="0"/>
          </a:p>
          <a:p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2472593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A játék fejlesztőhatása, eredményei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  <a:defRPr/>
            </a:pP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Az egyes játékfajták </a:t>
            </a:r>
            <a:r>
              <a:rPr lang="hu-HU" alt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által, mással nem pótolható:</a:t>
            </a:r>
            <a:endParaRPr lang="hu-HU" alt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/>
            </a:pPr>
            <a:endParaRPr lang="hu-HU" alt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Érzelmi 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involváltságból </a:t>
            </a: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külső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 irányíthatóság</a:t>
            </a: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Kreativitás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, alkotás </a:t>
            </a: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Szocializáció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, társas kapcsolatok  </a:t>
            </a: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Erkölcsi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 fejlődés, döntésképesség </a:t>
            </a: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Mozgás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fejlődés (kis-és nagy)</a:t>
            </a: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Érzékszervek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 fejlődése, </a:t>
            </a: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percepció </a:t>
            </a: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Verbalitás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 fejlődése </a:t>
            </a: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Kommunikáció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 fejlődése</a:t>
            </a: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Értelmi képességek és a tudás 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fejlődése </a:t>
            </a:r>
          </a:p>
          <a:p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42453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A kisgyermekkori tanulás jellemzői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buNone/>
            </a:pPr>
            <a:r>
              <a:rPr lang="hu-HU" altLang="hu-HU" b="1" dirty="0" smtClean="0">
                <a:latin typeface="Arial" charset="0"/>
                <a:cs typeface="Arial" charset="0"/>
              </a:rPr>
              <a:t>Elvárások XXI. században:</a:t>
            </a:r>
          </a:p>
          <a:p>
            <a:pPr>
              <a:lnSpc>
                <a:spcPct val="120000"/>
              </a:lnSpc>
            </a:pPr>
            <a:r>
              <a:rPr lang="hu-HU" altLang="hu-HU" dirty="0" smtClean="0">
                <a:latin typeface="Arial" charset="0"/>
                <a:cs typeface="Arial" charset="0"/>
              </a:rPr>
              <a:t>Kreatív, aktív, önérvényesítő, innovatív, kompetens</a:t>
            </a:r>
          </a:p>
          <a:p>
            <a:pPr>
              <a:lnSpc>
                <a:spcPct val="120000"/>
              </a:lnSpc>
              <a:buNone/>
            </a:pPr>
            <a:r>
              <a:rPr lang="hu-HU" altLang="hu-HU" b="1" dirty="0" smtClean="0">
                <a:latin typeface="Arial" charset="0"/>
                <a:cs typeface="Arial" charset="0"/>
              </a:rPr>
              <a:t>Milyen a gyerek személyisége?</a:t>
            </a:r>
          </a:p>
          <a:p>
            <a:pPr>
              <a:lnSpc>
                <a:spcPct val="120000"/>
              </a:lnSpc>
            </a:pPr>
            <a:r>
              <a:rPr lang="hu-HU" altLang="hu-HU" dirty="0" smtClean="0">
                <a:latin typeface="Arial" charset="0"/>
                <a:cs typeface="Arial" charset="0"/>
              </a:rPr>
              <a:t>Kompetens, aktív, önérvényesítő, cselekvő, fantáziadús, kreatív</a:t>
            </a:r>
          </a:p>
          <a:p>
            <a:pPr>
              <a:lnSpc>
                <a:spcPct val="120000"/>
              </a:lnSpc>
            </a:pPr>
            <a:endParaRPr lang="hu-HU" altLang="hu-HU" dirty="0" smtClean="0">
              <a:latin typeface="Arial" charset="0"/>
              <a:cs typeface="Arial" charset="0"/>
            </a:endParaRPr>
          </a:p>
          <a:p>
            <a:pPr>
              <a:lnSpc>
                <a:spcPct val="120000"/>
              </a:lnSpc>
              <a:buNone/>
            </a:pPr>
            <a:r>
              <a:rPr lang="hu-HU" altLang="hu-HU" b="1" dirty="0" smtClean="0">
                <a:latin typeface="Arial" charset="0"/>
                <a:cs typeface="Arial" charset="0"/>
              </a:rPr>
              <a:t>A gyermeki tanulás jellemzői:</a:t>
            </a:r>
            <a:endParaRPr lang="hu-HU" altLang="hu-HU" dirty="0" smtClean="0">
              <a:latin typeface="Arial" charset="0"/>
              <a:cs typeface="Arial" charset="0"/>
            </a:endParaRPr>
          </a:p>
          <a:p>
            <a:pPr>
              <a:lnSpc>
                <a:spcPct val="120000"/>
              </a:lnSpc>
            </a:pPr>
            <a:r>
              <a:rPr lang="hu-HU" altLang="hu-HU" dirty="0" smtClean="0">
                <a:latin typeface="Arial" charset="0"/>
                <a:cs typeface="Arial" charset="0"/>
              </a:rPr>
              <a:t>Erős érzelmi töltés, a felfedezés öröme</a:t>
            </a:r>
          </a:p>
          <a:p>
            <a:pPr>
              <a:lnSpc>
                <a:spcPct val="120000"/>
              </a:lnSpc>
            </a:pPr>
            <a:r>
              <a:rPr lang="hu-HU" altLang="hu-HU" dirty="0" smtClean="0">
                <a:latin typeface="Arial" charset="0"/>
                <a:cs typeface="Arial" charset="0"/>
              </a:rPr>
              <a:t>Saját tapasztalatira épülő élménytájékozódás tér - idő - kommunikáció</a:t>
            </a:r>
          </a:p>
          <a:p>
            <a:pPr>
              <a:lnSpc>
                <a:spcPct val="120000"/>
              </a:lnSpc>
            </a:pPr>
            <a:r>
              <a:rPr lang="hu-HU" altLang="hu-HU" dirty="0" smtClean="0">
                <a:latin typeface="Arial" charset="0"/>
                <a:cs typeface="Arial" charset="0"/>
              </a:rPr>
              <a:t>Önkéntelentől halad a szándékosig</a:t>
            </a:r>
          </a:p>
          <a:p>
            <a:pPr>
              <a:lnSpc>
                <a:spcPct val="120000"/>
              </a:lnSpc>
            </a:pPr>
            <a:r>
              <a:rPr lang="hu-HU" altLang="hu-HU" dirty="0" smtClean="0">
                <a:latin typeface="Arial" charset="0"/>
                <a:cs typeface="Arial" charset="0"/>
              </a:rPr>
              <a:t>Egyedüli tevékenységtől halad az együttműködésig</a:t>
            </a:r>
          </a:p>
          <a:p>
            <a:pPr>
              <a:lnSpc>
                <a:spcPct val="120000"/>
              </a:lnSpc>
            </a:pPr>
            <a:r>
              <a:rPr lang="hu-HU" altLang="hu-HU" dirty="0" smtClean="0">
                <a:latin typeface="Arial" charset="0"/>
                <a:cs typeface="Arial" charset="0"/>
              </a:rPr>
              <a:t>Szabad választástól a  direkt felfedezés öröméig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hu-HU" altLang="hu-HU" b="1" dirty="0" smtClean="0">
                <a:latin typeface="Arial" charset="0"/>
                <a:cs typeface="Arial" charset="0"/>
              </a:rPr>
              <a:t>Mi volt előbb a játék, vagy a tanulás?</a:t>
            </a:r>
          </a:p>
          <a:p>
            <a:pPr>
              <a:lnSpc>
                <a:spcPct val="120000"/>
              </a:lnSpc>
            </a:pPr>
            <a:r>
              <a:rPr lang="hu-HU" altLang="hu-HU" dirty="0" smtClean="0">
                <a:latin typeface="Arial" charset="0"/>
                <a:cs typeface="Arial" charset="0"/>
              </a:rPr>
              <a:t>Szenzomotoros manipuláció - megismerés, konstanciák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21106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Pedagógiai célok-a jövő embere 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hu-H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Diverzifikáció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a különbözés mint érték</a:t>
            </a:r>
            <a:endParaRPr lang="hu-H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Meritokrácia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kisgyermekkorban, sajátos alakulás</a:t>
            </a: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Hálózatban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lenni, 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konnektív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tanulási formák, </a:t>
            </a: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kollaboráció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Adaptivitásra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törekvés</a:t>
            </a: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Reflexivitás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, ön-és mások</a:t>
            </a: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Resztoratív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megoldások</a:t>
            </a: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Intervenció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képessége</a:t>
            </a: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egymással, a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szülőkkel és a gyerekeikkel</a:t>
            </a: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Rezilencia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igénye és képessége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Szubszidiaritás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az intézményekben</a:t>
            </a: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Szinergián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alapuló teammunka</a:t>
            </a:r>
          </a:p>
          <a:p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Validitás, evidence based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és a</a:t>
            </a:r>
            <a:r>
              <a:rPr lang="hu-HU" sz="2000" b="1" dirty="0">
                <a:latin typeface="Arial" panose="020B0604020202020204" pitchFamily="34" charset="0"/>
                <a:cs typeface="Arial" panose="020B0604020202020204" pitchFamily="34" charset="0"/>
              </a:rPr>
              <a:t> szabad intuíciók </a:t>
            </a: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aránya</a:t>
            </a:r>
          </a:p>
          <a:p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719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altLang="hu-HU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kisgyermekkori tanulás szervezése</a:t>
            </a:r>
            <a:endParaRPr lang="hu-HU" sz="3600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defRPr/>
            </a:pP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Képességek szerinti 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tervezés </a:t>
            </a: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A nyomon követés, 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a gyermek megismerésének kiemelt szerepe </a:t>
            </a: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Differenciálás a gyakorlatban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     cél, feladat, időkeret, módszer, eszköz, értékelési módok </a:t>
            </a: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Tapasztalatok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 biztosítása </a:t>
            </a: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Aktivitás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, cselekvés, manipuláció és sajátos verbális megsegítés</a:t>
            </a: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Csoportmunka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 és </a:t>
            </a: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egyéni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 helyzetek </a:t>
            </a:r>
            <a:r>
              <a:rPr lang="hu-HU" alt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megteremtése, együttműködés</a:t>
            </a:r>
            <a:endParaRPr lang="hu-HU" alt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Projektek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tématervek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 többféle megoldásban </a:t>
            </a:r>
          </a:p>
          <a:p>
            <a:pPr>
              <a:lnSpc>
                <a:spcPct val="120000"/>
              </a:lnSpc>
              <a:defRPr/>
            </a:pP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Párhuzamosan</a:t>
            </a: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 végezhető </a:t>
            </a:r>
            <a:r>
              <a:rPr lang="hu-HU" alt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napirend </a:t>
            </a:r>
            <a:endParaRPr lang="hu-HU" alt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Építés a </a:t>
            </a:r>
            <a:r>
              <a:rPr lang="hu-HU" altLang="hu-HU" b="1" dirty="0">
                <a:latin typeface="Arial" panose="020B0604020202020204" pitchFamily="34" charset="0"/>
                <a:cs typeface="Arial" panose="020B0604020202020204" pitchFamily="34" charset="0"/>
              </a:rPr>
              <a:t>konstruktív tanuláselméletre </a:t>
            </a:r>
            <a:r>
              <a:rPr lang="hu-HU" alt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, az adaptivitás- mint cél</a:t>
            </a:r>
            <a:endParaRPr lang="hu-HU" alt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            - előzetes ismeretek szerepe, jelentősége</a:t>
            </a: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hu-HU" altLang="hu-HU" dirty="0">
                <a:latin typeface="Arial" panose="020B0604020202020204" pitchFamily="34" charset="0"/>
                <a:cs typeface="Arial" panose="020B0604020202020204" pitchFamily="34" charset="0"/>
              </a:rPr>
              <a:t>            - procedurális és deklaratív </a:t>
            </a:r>
            <a:r>
              <a:rPr lang="hu-HU" alt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tanulás                           </a:t>
            </a:r>
            <a:r>
              <a:rPr lang="hu-HU" alt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IKT beillesztése</a:t>
            </a:r>
            <a:endParaRPr lang="hu-HU" alt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49151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Új szervezési modell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kora gyerekkori megalapozás szükségessége</a:t>
            </a:r>
          </a:p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Megváltozik a tanulási-tanítási tér </a:t>
            </a:r>
          </a:p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Egyéni és kiscsoportos utak</a:t>
            </a:r>
          </a:p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Egyéni és kiscsoportos időkeretek</a:t>
            </a:r>
          </a:p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Kollaboráció</a:t>
            </a:r>
          </a:p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készségek fontosabbak, a tudás is bizonyos készségektől függ</a:t>
            </a:r>
          </a:p>
          <a:p>
            <a:pPr marL="0" indent="0">
              <a:buNone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- érdeklődés </a:t>
            </a:r>
          </a:p>
          <a:p>
            <a:pPr marL="0" indent="0">
              <a:buNone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- nyitottság, ötletgazdagság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- feltárás </a:t>
            </a:r>
          </a:p>
          <a:p>
            <a:pPr marL="0" indent="0">
              <a:buNone/>
            </a:pP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- hozzáférés, információkeresés</a:t>
            </a:r>
          </a:p>
          <a:p>
            <a:pPr marL="0" indent="0">
              <a:buNone/>
            </a:pPr>
            <a:r>
              <a:rPr lang="hu-H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- a tudáshoz szükséges eszközhasználat </a:t>
            </a:r>
          </a:p>
          <a:p>
            <a:r>
              <a:rPr lang="hu-H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Rezilencia megalapozása (akarat és képesség az LLL felé)</a:t>
            </a:r>
            <a:endParaRPr lang="hu-H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083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A játék, a fejlesztőjáték és a  tanulás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hu-HU" b="1" dirty="0" smtClean="0">
                <a:cs typeface="Arial" panose="020B0604020202020204" pitchFamily="34" charset="0"/>
              </a:rPr>
              <a:t>Szabadjáték</a:t>
            </a:r>
          </a:p>
          <a:p>
            <a:pPr marL="0" indent="0">
              <a:buNone/>
            </a:pPr>
            <a:endParaRPr lang="hu-HU" sz="2400" b="1" dirty="0" smtClean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hu-HU" dirty="0" smtClean="0">
                <a:cs typeface="Arial" panose="020B0604020202020204" pitchFamily="34" charset="0"/>
              </a:rPr>
              <a:t>Önmagáért van, nincs célja, „csak” eredményei – önfejlesztő hatásmechanizmus</a:t>
            </a:r>
          </a:p>
          <a:p>
            <a:pPr>
              <a:lnSpc>
                <a:spcPct val="120000"/>
              </a:lnSpc>
            </a:pPr>
            <a:r>
              <a:rPr lang="hu-HU" dirty="0" smtClean="0">
                <a:cs typeface="Arial" panose="020B0604020202020204" pitchFamily="34" charset="0"/>
              </a:rPr>
              <a:t>A gyermek önmagát motiválja</a:t>
            </a:r>
          </a:p>
          <a:p>
            <a:pPr>
              <a:lnSpc>
                <a:spcPct val="120000"/>
              </a:lnSpc>
            </a:pPr>
            <a:r>
              <a:rPr lang="hu-HU" dirty="0" smtClean="0">
                <a:cs typeface="Arial" panose="020B0604020202020204" pitchFamily="34" charset="0"/>
              </a:rPr>
              <a:t>Bármiből  bármi lehet, az eszközök szabad felhasználása</a:t>
            </a:r>
          </a:p>
          <a:p>
            <a:pPr>
              <a:lnSpc>
                <a:spcPct val="120000"/>
              </a:lnSpc>
            </a:pPr>
            <a:r>
              <a:rPr lang="hu-HU" dirty="0" smtClean="0">
                <a:cs typeface="Arial" panose="020B0604020202020204" pitchFamily="34" charset="0"/>
              </a:rPr>
              <a:t>Szimbolizálás az eszközökkel, térrel, idővel,  metakommunikációval</a:t>
            </a:r>
          </a:p>
          <a:p>
            <a:pPr>
              <a:lnSpc>
                <a:spcPct val="120000"/>
              </a:lnSpc>
            </a:pPr>
            <a:r>
              <a:rPr lang="hu-HU" dirty="0" smtClean="0">
                <a:cs typeface="Arial" panose="020B0604020202020204" pitchFamily="34" charset="0"/>
              </a:rPr>
              <a:t>Cselekvő, aktív</a:t>
            </a:r>
          </a:p>
          <a:p>
            <a:pPr>
              <a:lnSpc>
                <a:spcPct val="120000"/>
              </a:lnSpc>
            </a:pPr>
            <a:r>
              <a:rPr lang="hu-HU" dirty="0" smtClean="0">
                <a:cs typeface="Arial" panose="020B0604020202020204" pitchFamily="34" charset="0"/>
              </a:rPr>
              <a:t>Egyéni, vagy kiscsoportos</a:t>
            </a:r>
          </a:p>
          <a:p>
            <a:pPr>
              <a:lnSpc>
                <a:spcPct val="120000"/>
              </a:lnSpc>
            </a:pPr>
            <a:r>
              <a:rPr lang="hu-HU" dirty="0" smtClean="0">
                <a:cs typeface="Arial" panose="020B0604020202020204" pitchFamily="34" charset="0"/>
              </a:rPr>
              <a:t>Eredmények nyomon követése</a:t>
            </a:r>
          </a:p>
          <a:p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hu-HU" sz="3200" b="1" dirty="0" smtClean="0">
                <a:cs typeface="Arial" panose="020B0604020202020204" pitchFamily="34" charset="0"/>
              </a:rPr>
              <a:t>Fejlesztőjáték, tanulás</a:t>
            </a:r>
          </a:p>
          <a:p>
            <a:pPr marL="0" indent="0">
              <a:buNone/>
            </a:pPr>
            <a:endParaRPr lang="hu-HU" b="1" dirty="0" smtClean="0"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hu-HU" dirty="0" smtClean="0">
                <a:cs typeface="Arial" panose="020B0604020202020204" pitchFamily="34" charset="0"/>
              </a:rPr>
              <a:t>Célja a részfunkciók fejlesztése</a:t>
            </a:r>
          </a:p>
          <a:p>
            <a:pPr>
              <a:lnSpc>
                <a:spcPct val="120000"/>
              </a:lnSpc>
            </a:pPr>
            <a:r>
              <a:rPr lang="hu-HU" dirty="0" smtClean="0">
                <a:cs typeface="Arial" panose="020B0604020202020204" pitchFamily="34" charset="0"/>
              </a:rPr>
              <a:t>A pedagógus motivál </a:t>
            </a:r>
          </a:p>
          <a:p>
            <a:pPr>
              <a:lnSpc>
                <a:spcPct val="120000"/>
              </a:lnSpc>
            </a:pPr>
            <a:r>
              <a:rPr lang="hu-HU" dirty="0" smtClean="0">
                <a:cs typeface="Arial" panose="020B0604020202020204" pitchFamily="34" charset="0"/>
              </a:rPr>
              <a:t>Eszközei célorientáltak, lehet játékszer is</a:t>
            </a:r>
          </a:p>
          <a:p>
            <a:pPr>
              <a:lnSpc>
                <a:spcPct val="120000"/>
              </a:lnSpc>
            </a:pPr>
            <a:r>
              <a:rPr lang="hu-HU" dirty="0" smtClean="0">
                <a:cs typeface="Arial" panose="020B0604020202020204" pitchFamily="34" charset="0"/>
              </a:rPr>
              <a:t>Idejét a pedagógus szabja meg, időtartama függ a  gyerek aktuális állapotától</a:t>
            </a:r>
          </a:p>
          <a:p>
            <a:pPr>
              <a:lnSpc>
                <a:spcPct val="120000"/>
              </a:lnSpc>
            </a:pPr>
            <a:r>
              <a:rPr lang="hu-HU" dirty="0" smtClean="0">
                <a:cs typeface="Arial" panose="020B0604020202020204" pitchFamily="34" charset="0"/>
              </a:rPr>
              <a:t>Cselekvő, aktív</a:t>
            </a:r>
          </a:p>
          <a:p>
            <a:pPr>
              <a:lnSpc>
                <a:spcPct val="120000"/>
              </a:lnSpc>
            </a:pPr>
            <a:r>
              <a:rPr lang="hu-HU" dirty="0" smtClean="0">
                <a:cs typeface="Arial" panose="020B0604020202020204" pitchFamily="34" charset="0"/>
              </a:rPr>
              <a:t>Egyéni, vagy kiscsoportos</a:t>
            </a:r>
          </a:p>
          <a:p>
            <a:pPr>
              <a:lnSpc>
                <a:spcPct val="120000"/>
              </a:lnSpc>
            </a:pPr>
            <a:r>
              <a:rPr lang="hu-HU" dirty="0" smtClean="0">
                <a:cs typeface="Arial" panose="020B0604020202020204" pitchFamily="34" charset="0"/>
              </a:rPr>
              <a:t>Eredmények mérése- standard</a:t>
            </a:r>
          </a:p>
          <a:p>
            <a:pPr>
              <a:lnSpc>
                <a:spcPct val="120000"/>
              </a:lnSpc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46623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Megfigyelés, értékelés, meritokrácia</a:t>
            </a:r>
            <a:r>
              <a:rPr lang="hu-HU" dirty="0" smtClean="0"/>
              <a:t>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hu-HU" altLang="hu-HU" sz="3400" b="1" dirty="0" smtClean="0">
                <a:latin typeface="Arial" charset="0"/>
                <a:cs typeface="Arial" charset="0"/>
              </a:rPr>
              <a:t>Verbális</a:t>
            </a:r>
            <a:r>
              <a:rPr lang="hu-HU" altLang="hu-HU" sz="3400" dirty="0" smtClean="0">
                <a:latin typeface="Arial" charset="0"/>
                <a:cs typeface="Arial" charset="0"/>
              </a:rPr>
              <a:t> képességek</a:t>
            </a:r>
          </a:p>
          <a:p>
            <a:pPr>
              <a:lnSpc>
                <a:spcPct val="120000"/>
              </a:lnSpc>
            </a:pPr>
            <a:r>
              <a:rPr lang="hu-HU" altLang="hu-HU" sz="3400" b="1" dirty="0" smtClean="0">
                <a:latin typeface="Arial" charset="0"/>
                <a:cs typeface="Arial" charset="0"/>
              </a:rPr>
              <a:t>Mozgásos</a:t>
            </a:r>
            <a:r>
              <a:rPr lang="hu-HU" altLang="hu-HU" sz="3400" dirty="0" smtClean="0">
                <a:latin typeface="Arial" charset="0"/>
                <a:cs typeface="Arial" charset="0"/>
              </a:rPr>
              <a:t> képességek (kis-nagy)</a:t>
            </a:r>
          </a:p>
          <a:p>
            <a:pPr>
              <a:lnSpc>
                <a:spcPct val="120000"/>
              </a:lnSpc>
            </a:pPr>
            <a:r>
              <a:rPr lang="hu-HU" altLang="hu-HU" sz="3400" b="1" dirty="0" smtClean="0">
                <a:latin typeface="Arial" charset="0"/>
                <a:cs typeface="Arial" charset="0"/>
              </a:rPr>
              <a:t>Értelmi</a:t>
            </a:r>
            <a:r>
              <a:rPr lang="hu-HU" altLang="hu-HU" sz="3400" dirty="0" smtClean="0">
                <a:latin typeface="Arial" charset="0"/>
                <a:cs typeface="Arial" charset="0"/>
              </a:rPr>
              <a:t> képességek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hu-HU" altLang="hu-HU" sz="3400" dirty="0" smtClean="0">
                <a:latin typeface="Arial" charset="0"/>
                <a:cs typeface="Arial" charset="0"/>
              </a:rPr>
              <a:t>            - érzékszervi (percepció) szinten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hu-HU" altLang="hu-HU" sz="3400" dirty="0" smtClean="0">
                <a:latin typeface="Arial" charset="0"/>
                <a:cs typeface="Arial" charset="0"/>
              </a:rPr>
              <a:t>            - és a kognitív képességek szintjén (problémamegoldás stb.)</a:t>
            </a:r>
          </a:p>
          <a:p>
            <a:pPr>
              <a:lnSpc>
                <a:spcPct val="120000"/>
              </a:lnSpc>
            </a:pPr>
            <a:r>
              <a:rPr lang="hu-HU" altLang="hu-HU" sz="3400" b="1" dirty="0" smtClean="0">
                <a:latin typeface="Arial" charset="0"/>
                <a:cs typeface="Arial" charset="0"/>
              </a:rPr>
              <a:t>Megfigyelőképesség</a:t>
            </a:r>
          </a:p>
          <a:p>
            <a:pPr>
              <a:lnSpc>
                <a:spcPct val="120000"/>
              </a:lnSpc>
            </a:pPr>
            <a:r>
              <a:rPr lang="hu-HU" altLang="hu-HU" sz="3400" b="1" dirty="0" smtClean="0">
                <a:latin typeface="Arial" charset="0"/>
                <a:cs typeface="Arial" charset="0"/>
              </a:rPr>
              <a:t>Emlékezet és felidézés</a:t>
            </a:r>
            <a:r>
              <a:rPr lang="hu-HU" altLang="hu-HU" sz="3400" dirty="0" smtClean="0">
                <a:latin typeface="Arial" charset="0"/>
                <a:cs typeface="Arial" charset="0"/>
              </a:rPr>
              <a:t> képessége</a:t>
            </a:r>
          </a:p>
          <a:p>
            <a:pPr>
              <a:lnSpc>
                <a:spcPct val="120000"/>
              </a:lnSpc>
            </a:pPr>
            <a:r>
              <a:rPr lang="hu-HU" altLang="hu-HU" sz="3400" b="1" dirty="0" smtClean="0">
                <a:latin typeface="Arial" charset="0"/>
                <a:cs typeface="Arial" charset="0"/>
              </a:rPr>
              <a:t>Tájékozottsági</a:t>
            </a:r>
            <a:r>
              <a:rPr lang="hu-HU" altLang="hu-HU" sz="3400" dirty="0" smtClean="0">
                <a:latin typeface="Arial" charset="0"/>
                <a:cs typeface="Arial" charset="0"/>
              </a:rPr>
              <a:t> szint</a:t>
            </a:r>
          </a:p>
          <a:p>
            <a:pPr>
              <a:lnSpc>
                <a:spcPct val="120000"/>
              </a:lnSpc>
            </a:pPr>
            <a:r>
              <a:rPr lang="hu-HU" altLang="hu-HU" sz="3400" b="1" dirty="0" smtClean="0">
                <a:latin typeface="Arial" charset="0"/>
                <a:cs typeface="Arial" charset="0"/>
              </a:rPr>
              <a:t>Feladattudat és feladattartás </a:t>
            </a:r>
            <a:r>
              <a:rPr lang="hu-HU" altLang="hu-HU" sz="3400" dirty="0" smtClean="0">
                <a:latin typeface="Arial" charset="0"/>
                <a:cs typeface="Arial" charset="0"/>
              </a:rPr>
              <a:t>mélysége, tartóssága, iránya</a:t>
            </a:r>
          </a:p>
          <a:p>
            <a:pPr>
              <a:lnSpc>
                <a:spcPct val="120000"/>
              </a:lnSpc>
            </a:pPr>
            <a:r>
              <a:rPr lang="hu-HU" altLang="hu-HU" sz="3400" b="1" dirty="0" smtClean="0">
                <a:latin typeface="Arial" charset="0"/>
                <a:cs typeface="Arial" charset="0"/>
              </a:rPr>
              <a:t>Elmélyültség, kitartás, akarati élet </a:t>
            </a:r>
            <a:r>
              <a:rPr lang="hu-HU" altLang="hu-HU" sz="3400" dirty="0" smtClean="0">
                <a:latin typeface="Arial" charset="0"/>
                <a:cs typeface="Arial" charset="0"/>
              </a:rPr>
              <a:t>tartóssága, iránya</a:t>
            </a:r>
          </a:p>
          <a:p>
            <a:pPr>
              <a:lnSpc>
                <a:spcPct val="120000"/>
              </a:lnSpc>
            </a:pPr>
            <a:r>
              <a:rPr lang="hu-HU" altLang="hu-HU" sz="3400" b="1" dirty="0" smtClean="0">
                <a:latin typeface="Arial" charset="0"/>
                <a:cs typeface="Arial" charset="0"/>
              </a:rPr>
              <a:t>Szocializáció</a:t>
            </a:r>
            <a:r>
              <a:rPr lang="hu-HU" altLang="hu-HU" sz="3400" dirty="0" smtClean="0">
                <a:latin typeface="Arial" charset="0"/>
                <a:cs typeface="Arial" charset="0"/>
              </a:rPr>
              <a:t>s képességek és a szociális helyzet</a:t>
            </a:r>
          </a:p>
          <a:p>
            <a:pPr marL="0" indent="0">
              <a:lnSpc>
                <a:spcPct val="120000"/>
              </a:lnSpc>
              <a:buNone/>
            </a:pPr>
            <a:endParaRPr lang="hu-HU" altLang="hu-HU" dirty="0" smtClean="0">
              <a:latin typeface="Arial" charset="0"/>
              <a:cs typeface="Arial" charset="0"/>
            </a:endParaRPr>
          </a:p>
          <a:p>
            <a:pPr>
              <a:lnSpc>
                <a:spcPct val="120000"/>
              </a:lnSpc>
              <a:buNone/>
            </a:pPr>
            <a:r>
              <a:rPr lang="hu-HU" altLang="hu-HU" sz="3400" b="1" dirty="0" smtClean="0">
                <a:latin typeface="Arial" charset="0"/>
                <a:cs typeface="Arial" charset="0"/>
              </a:rPr>
              <a:t>Nyomon követés:</a:t>
            </a:r>
            <a:r>
              <a:rPr lang="hu-HU" altLang="hu-HU" sz="3400" dirty="0" smtClean="0">
                <a:latin typeface="Arial" charset="0"/>
                <a:cs typeface="Arial" charset="0"/>
              </a:rPr>
              <a:t> természetes helyzetben, a fejlődést figyeli     </a:t>
            </a:r>
            <a:r>
              <a:rPr lang="hu-HU" altLang="hu-HU" sz="3400" b="1" dirty="0" smtClean="0">
                <a:latin typeface="Arial" charset="0"/>
                <a:cs typeface="Arial" charset="0"/>
              </a:rPr>
              <a:t>IKT segítségével IS</a:t>
            </a:r>
          </a:p>
          <a:p>
            <a:pPr>
              <a:lnSpc>
                <a:spcPct val="120000"/>
              </a:lnSpc>
              <a:buNone/>
            </a:pPr>
            <a:r>
              <a:rPr lang="hu-HU" altLang="hu-HU" sz="3400" b="1" dirty="0" smtClean="0">
                <a:latin typeface="Arial" charset="0"/>
                <a:cs typeface="Arial" charset="0"/>
              </a:rPr>
              <a:t>Mérés</a:t>
            </a:r>
            <a:r>
              <a:rPr lang="hu-HU" altLang="hu-HU" sz="3400" dirty="0" smtClean="0">
                <a:latin typeface="Arial" charset="0"/>
                <a:cs typeface="Arial" charset="0"/>
              </a:rPr>
              <a:t>: standardizált, az átlaghoz viszonyít                                  </a:t>
            </a:r>
            <a:r>
              <a:rPr lang="hu-HU" altLang="hu-HU" sz="3400" b="1" dirty="0" smtClean="0">
                <a:latin typeface="Arial" charset="0"/>
                <a:cs typeface="Arial" charset="0"/>
              </a:rPr>
              <a:t>IKT segítségével IS</a:t>
            </a:r>
          </a:p>
          <a:p>
            <a:pPr>
              <a:lnSpc>
                <a:spcPct val="120000"/>
              </a:lnSpc>
              <a:buNone/>
            </a:pPr>
            <a:r>
              <a:rPr lang="hu-HU" altLang="hu-HU" sz="3400" b="1" dirty="0" smtClean="0">
                <a:latin typeface="Arial" charset="0"/>
                <a:cs typeface="Arial" charset="0"/>
              </a:rPr>
              <a:t>Meritokrácia:  </a:t>
            </a:r>
            <a:r>
              <a:rPr lang="hu-HU" altLang="hu-HU" sz="3400" dirty="0" smtClean="0">
                <a:latin typeface="Arial" charset="0"/>
                <a:cs typeface="Arial" charset="0"/>
              </a:rPr>
              <a:t>a kisgyermekkor és a teljesítmény sajátossága – </a:t>
            </a:r>
            <a:r>
              <a:rPr lang="hu-HU" altLang="hu-HU" sz="3400" b="1" dirty="0" smtClean="0">
                <a:latin typeface="Arial" charset="0"/>
                <a:cs typeface="Arial" charset="0"/>
              </a:rPr>
              <a:t>az IKT világában IS</a:t>
            </a:r>
            <a:endParaRPr lang="hu-HU" altLang="hu-HU" sz="3400" b="1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67593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Mindenki …”más”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hu-HU" sz="3300" b="1" dirty="0" smtClean="0"/>
              <a:t>Az IKT </a:t>
            </a:r>
            <a:r>
              <a:rPr lang="hu-HU" sz="3300" dirty="0" smtClean="0"/>
              <a:t>világa</a:t>
            </a:r>
            <a:r>
              <a:rPr lang="hu-HU" sz="3300" b="1" dirty="0" smtClean="0"/>
              <a:t> Mindenkire </a:t>
            </a:r>
            <a:r>
              <a:rPr lang="hu-HU" sz="3300" dirty="0" smtClean="0"/>
              <a:t>érvényes</a:t>
            </a:r>
            <a:r>
              <a:rPr lang="hu-HU" sz="3300" b="1" dirty="0" smtClean="0"/>
              <a:t>, </a:t>
            </a:r>
            <a:r>
              <a:rPr lang="hu-HU" sz="3300" dirty="0" smtClean="0"/>
              <a:t>mindenki</a:t>
            </a:r>
            <a:r>
              <a:rPr lang="hu-HU" sz="3300" b="1" dirty="0" smtClean="0"/>
              <a:t> Most </a:t>
            </a:r>
            <a:r>
              <a:rPr lang="hu-HU" sz="3300" dirty="0" smtClean="0"/>
              <a:t>él</a:t>
            </a:r>
          </a:p>
          <a:p>
            <a:r>
              <a:rPr lang="hu-HU" sz="3300" b="1" dirty="0" smtClean="0"/>
              <a:t>kiemelt figyelmet igénylő gyermek, tanuló</a:t>
            </a:r>
            <a:r>
              <a:rPr lang="hu-HU" sz="3300" dirty="0" smtClean="0"/>
              <a:t>:</a:t>
            </a:r>
          </a:p>
          <a:p>
            <a:pPr marL="0" indent="0">
              <a:buNone/>
            </a:pPr>
            <a:r>
              <a:rPr lang="hu-HU" sz="3300" i="1" dirty="0" smtClean="0"/>
              <a:t>a) </a:t>
            </a:r>
            <a:r>
              <a:rPr lang="hu-HU" sz="3300" u="sng" dirty="0" smtClean="0"/>
              <a:t>különleges bánásmódot igénylő gyermek, tanuló</a:t>
            </a:r>
            <a:r>
              <a:rPr lang="hu-HU" sz="3300" dirty="0" smtClean="0"/>
              <a:t>:</a:t>
            </a:r>
          </a:p>
          <a:p>
            <a:pPr marL="0" indent="0">
              <a:buNone/>
            </a:pPr>
            <a:r>
              <a:rPr lang="hu-HU" sz="3300" i="1" dirty="0" smtClean="0"/>
              <a:t>aa) </a:t>
            </a:r>
            <a:r>
              <a:rPr lang="hu-HU" sz="3300" dirty="0" smtClean="0"/>
              <a:t>sajátos nevelési igényű gyermek, tanuló,</a:t>
            </a:r>
          </a:p>
          <a:p>
            <a:pPr marL="0" indent="0">
              <a:buNone/>
            </a:pPr>
            <a:r>
              <a:rPr lang="hu-HU" sz="3300" i="1" dirty="0" smtClean="0"/>
              <a:t>ab) </a:t>
            </a:r>
            <a:r>
              <a:rPr lang="hu-HU" sz="3300" dirty="0" smtClean="0"/>
              <a:t>beilleszkedési, tanulási, magatartási nehézséggel küzdő gyermek, tanuló,</a:t>
            </a:r>
          </a:p>
          <a:p>
            <a:pPr marL="0" indent="0">
              <a:buNone/>
            </a:pPr>
            <a:r>
              <a:rPr lang="hu-HU" sz="3300" i="1" dirty="0" smtClean="0"/>
              <a:t>ac) </a:t>
            </a:r>
            <a:r>
              <a:rPr lang="hu-HU" sz="3300" dirty="0" smtClean="0"/>
              <a:t>kiemelten tehetséges gyermek, tanuló,</a:t>
            </a:r>
          </a:p>
          <a:p>
            <a:pPr marL="0" indent="0">
              <a:buNone/>
            </a:pPr>
            <a:r>
              <a:rPr lang="hu-HU" sz="3300" i="1" dirty="0" smtClean="0"/>
              <a:t>b) </a:t>
            </a:r>
            <a:r>
              <a:rPr lang="hu-HU" sz="3300" u="sng" dirty="0" smtClean="0"/>
              <a:t>hátrányos és halmozottan hátrányos helyzetű gyermek, tanuló</a:t>
            </a:r>
            <a:endParaRPr lang="hu-HU" sz="3300" u="sng" dirty="0"/>
          </a:p>
          <a:p>
            <a:r>
              <a:rPr lang="hu-HU" sz="3300" b="1" dirty="0" smtClean="0"/>
              <a:t>És: </a:t>
            </a:r>
            <a:r>
              <a:rPr lang="hu-HU" sz="3300" dirty="0" smtClean="0"/>
              <a:t>az „átlagos” </a:t>
            </a:r>
            <a:r>
              <a:rPr lang="hu-HU" sz="3300" b="1" u="sng" dirty="0" smtClean="0"/>
              <a:t>neurotipikus</a:t>
            </a:r>
            <a:r>
              <a:rPr lang="hu-HU" sz="3300" u="sng" dirty="0" smtClean="0"/>
              <a:t> gyerekek </a:t>
            </a:r>
          </a:p>
          <a:p>
            <a:endParaRPr lang="hu-HU" sz="3300" u="sng" dirty="0" smtClean="0"/>
          </a:p>
          <a:p>
            <a:r>
              <a:rPr lang="hu-HU" sz="3600" b="1" dirty="0" smtClean="0"/>
              <a:t>inklúzió= szemlélet</a:t>
            </a:r>
          </a:p>
          <a:p>
            <a:r>
              <a:rPr lang="hu-HU" sz="3600" b="1" dirty="0" smtClean="0"/>
              <a:t>differenciálás= módszer</a:t>
            </a:r>
          </a:p>
          <a:p>
            <a:r>
              <a:rPr lang="hu-HU" sz="3600" b="1" dirty="0" smtClean="0"/>
              <a:t>integráció= helyzet</a:t>
            </a:r>
          </a:p>
          <a:p>
            <a:endParaRPr lang="hu-HU" sz="3600" b="1" dirty="0" smtClean="0"/>
          </a:p>
          <a:p>
            <a:r>
              <a:rPr lang="hu-HU" sz="3600" b="1" dirty="0" smtClean="0"/>
              <a:t>A diverzitás mint érték</a:t>
            </a:r>
            <a:endParaRPr lang="hu-HU" sz="3600" dirty="0" smtClean="0"/>
          </a:p>
          <a:p>
            <a:r>
              <a:rPr lang="hu-HU" sz="3600" b="1" dirty="0" smtClean="0"/>
              <a:t>Esélyegyenlőség – különböző feltételek teremtése ---- az IKT által IS</a:t>
            </a:r>
          </a:p>
          <a:p>
            <a:endParaRPr lang="hu-HU" sz="3600" dirty="0" smtClean="0"/>
          </a:p>
          <a:p>
            <a:pPr marL="0" indent="0">
              <a:buNone/>
            </a:pPr>
            <a:endParaRPr lang="hu-HU" sz="2600" u="sng" dirty="0" smtClean="0"/>
          </a:p>
          <a:p>
            <a:endParaRPr lang="hu-HU" sz="2600" dirty="0" smtClean="0"/>
          </a:p>
          <a:p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723876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/>
            </a:r>
            <a:br>
              <a:rPr lang="hu-HU" b="1" dirty="0" smtClean="0"/>
            </a:br>
            <a:r>
              <a:rPr lang="hu-HU" b="1" dirty="0" smtClean="0"/>
              <a:t>Az új pedagógiai kontextus 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sz="2000" b="1" dirty="0" smtClean="0"/>
              <a:t>Más struktúra -  az óvodában nem kell megtanítani, „csak” használni! </a:t>
            </a:r>
          </a:p>
          <a:p>
            <a:r>
              <a:rPr lang="hu-HU" sz="2000" dirty="0" smtClean="0"/>
              <a:t>Bátorság, kezdeményezőkészség</a:t>
            </a:r>
          </a:p>
          <a:p>
            <a:r>
              <a:rPr lang="hu-HU" sz="2000" dirty="0" smtClean="0"/>
              <a:t>A kapcsolatok egy időben zajlanak a virtuális  és a valóságos térben</a:t>
            </a:r>
          </a:p>
          <a:p>
            <a:r>
              <a:rPr lang="hu-HU" sz="2000" dirty="0" smtClean="0"/>
              <a:t>Az információk sokasága áramlik: lépéstartás és szelektálás egyszerre</a:t>
            </a:r>
          </a:p>
          <a:p>
            <a:r>
              <a:rPr lang="hu-HU" sz="2000" dirty="0" smtClean="0"/>
              <a:t>Multitasking</a:t>
            </a:r>
          </a:p>
          <a:p>
            <a:r>
              <a:rPr lang="hu-HU" sz="2000" dirty="0" smtClean="0"/>
              <a:t>Esélyegyenlőség a virtuális térben</a:t>
            </a:r>
          </a:p>
          <a:p>
            <a:r>
              <a:rPr lang="hu-HU" sz="2000" dirty="0" smtClean="0"/>
              <a:t>Team, együttműködés, konnektív információ szerzés és megosztás</a:t>
            </a:r>
          </a:p>
          <a:p>
            <a:r>
              <a:rPr lang="hu-HU" sz="2000" dirty="0" smtClean="0"/>
              <a:t>Hálózatban létezés, mint a  XXI. századi létforma sajátossága</a:t>
            </a:r>
          </a:p>
          <a:p>
            <a:r>
              <a:rPr lang="hu-HU" sz="2000" dirty="0" smtClean="0"/>
              <a:t>Interaktivitás, minden fél részéről</a:t>
            </a:r>
          </a:p>
          <a:p>
            <a:r>
              <a:rPr lang="hu-HU" sz="2000" dirty="0" smtClean="0"/>
              <a:t>Rezilencia igénye és képessége</a:t>
            </a:r>
          </a:p>
          <a:p>
            <a:r>
              <a:rPr lang="hu-HU" sz="2000" dirty="0" smtClean="0"/>
              <a:t>Folyamatos  visszacsatolás- reflexió-önreflexió</a:t>
            </a:r>
          </a:p>
          <a:p>
            <a:r>
              <a:rPr lang="hu-HU" sz="2000" dirty="0" smtClean="0"/>
              <a:t>Több érzékszervre hatás egyszerre</a:t>
            </a:r>
          </a:p>
          <a:p>
            <a:r>
              <a:rPr lang="hu-HU" sz="2000" dirty="0" smtClean="0"/>
              <a:t>Nyelvi leleményesség (és veszélyei)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41218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A kor kulturális elemeinek jellemzői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u-HU" sz="2000" b="1" dirty="0" smtClean="0"/>
          </a:p>
          <a:p>
            <a:pPr marL="0" indent="0">
              <a:buNone/>
            </a:pPr>
            <a:r>
              <a:rPr lang="hu-HU" sz="2000" b="1" dirty="0" smtClean="0"/>
              <a:t>A fejlődés lehetőségei:</a:t>
            </a:r>
          </a:p>
          <a:p>
            <a:pPr marL="0" indent="0">
              <a:buNone/>
            </a:pPr>
            <a:endParaRPr lang="hu-HU" sz="2000" b="1" dirty="0" smtClean="0"/>
          </a:p>
          <a:p>
            <a:r>
              <a:rPr lang="hu-HU" sz="2000" dirty="0" smtClean="0"/>
              <a:t>Szabadidő eltöltése</a:t>
            </a:r>
          </a:p>
          <a:p>
            <a:r>
              <a:rPr lang="hu-HU" sz="2000" dirty="0" smtClean="0"/>
              <a:t>Sajátélmény, szabadság, kreativitás, ügyesség, sokféleség </a:t>
            </a:r>
          </a:p>
          <a:p>
            <a:r>
              <a:rPr lang="hu-HU" sz="2000" dirty="0" smtClean="0"/>
              <a:t>Kognitív funkciók fejlesztése: tájékozódás, tudás, gondolkodás, memória</a:t>
            </a:r>
          </a:p>
          <a:p>
            <a:r>
              <a:rPr lang="hu-HU" sz="2000" dirty="0" smtClean="0"/>
              <a:t>Pszichikus funkciók:  koncentráció, feladattartás, érzékszervek </a:t>
            </a:r>
          </a:p>
          <a:p>
            <a:r>
              <a:rPr lang="hu-HU" sz="2000" dirty="0" smtClean="0"/>
              <a:t>Konnektív együttlét és  tanulás  </a:t>
            </a:r>
          </a:p>
          <a:p>
            <a:r>
              <a:rPr lang="hu-HU" sz="2000" dirty="0" smtClean="0"/>
              <a:t>Adaptivitás </a:t>
            </a:r>
          </a:p>
          <a:p>
            <a:r>
              <a:rPr lang="hu-HU" sz="2000" dirty="0" smtClean="0"/>
              <a:t>Érettség és tudásvizsgálat: ellenőrzés, egymás ellenőrzése, önellenőrzés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1705250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Közösen a szülőkkel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hu-HU" sz="2000" b="1" dirty="0" smtClean="0"/>
              <a:t>Előkészítés és szabályozás otthon:</a:t>
            </a:r>
          </a:p>
          <a:p>
            <a:pPr marL="0" indent="0">
              <a:buNone/>
            </a:pPr>
            <a:endParaRPr lang="hu-HU" sz="2000" b="1" dirty="0"/>
          </a:p>
          <a:p>
            <a:r>
              <a:rPr lang="hu-HU" sz="2000" dirty="0" smtClean="0"/>
              <a:t>Előszűrés</a:t>
            </a:r>
          </a:p>
          <a:p>
            <a:r>
              <a:rPr lang="hu-HU" sz="2000" dirty="0" smtClean="0"/>
              <a:t>Hol vannak gépek, eszközök otthon</a:t>
            </a:r>
          </a:p>
          <a:p>
            <a:r>
              <a:rPr lang="hu-HU" sz="2000" dirty="0" smtClean="0"/>
              <a:t>Milyen eszközök lehetnek</a:t>
            </a:r>
          </a:p>
          <a:p>
            <a:r>
              <a:rPr lang="hu-HU" sz="2000" dirty="0" smtClean="0"/>
              <a:t>Mit, miért, kinek, kivel, hogyan, mennyit, mikor, hol </a:t>
            </a:r>
          </a:p>
          <a:p>
            <a:r>
              <a:rPr lang="hu-HU" sz="2000" dirty="0" smtClean="0"/>
              <a:t>Biztonság </a:t>
            </a:r>
          </a:p>
          <a:p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2791206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A területek az óvodában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hu-HU" sz="6600" b="1" dirty="0" smtClean="0"/>
              <a:t>Mit, miért, kinek, kivel, hogyan, mennyit, mikor, hol az óvodában!!!</a:t>
            </a:r>
          </a:p>
          <a:p>
            <a:pPr marL="0" indent="0">
              <a:buNone/>
            </a:pPr>
            <a:endParaRPr lang="hu-HU" sz="6200" b="1" dirty="0" smtClean="0"/>
          </a:p>
          <a:p>
            <a:r>
              <a:rPr lang="hu-HU" sz="6200" dirty="0" smtClean="0"/>
              <a:t>Konkrét információk</a:t>
            </a:r>
          </a:p>
          <a:p>
            <a:r>
              <a:rPr lang="hu-HU" sz="6200" dirty="0" smtClean="0"/>
              <a:t>Játékok</a:t>
            </a:r>
          </a:p>
          <a:p>
            <a:r>
              <a:rPr lang="hu-HU" sz="6200" dirty="0" smtClean="0"/>
              <a:t>Pihenést, szabadidőt szolgáló feladatok</a:t>
            </a:r>
          </a:p>
          <a:p>
            <a:pPr marL="0" indent="0">
              <a:buNone/>
            </a:pPr>
            <a:r>
              <a:rPr lang="hu-HU" sz="6200" dirty="0" smtClean="0"/>
              <a:t>                      - mesék</a:t>
            </a:r>
          </a:p>
          <a:p>
            <a:pPr marL="0" indent="0">
              <a:buNone/>
            </a:pPr>
            <a:r>
              <a:rPr lang="hu-HU" sz="6200" dirty="0" smtClean="0"/>
              <a:t>                      - zenék</a:t>
            </a:r>
          </a:p>
          <a:p>
            <a:r>
              <a:rPr lang="hu-HU" sz="6200" dirty="0" smtClean="0"/>
              <a:t>Kreativitást fejlesztők, szabad felhasználású játékok </a:t>
            </a:r>
          </a:p>
          <a:p>
            <a:r>
              <a:rPr lang="hu-HU" sz="6200" dirty="0" smtClean="0"/>
              <a:t>Fejlesztő programok</a:t>
            </a:r>
          </a:p>
          <a:p>
            <a:pPr marL="0" indent="0">
              <a:buNone/>
            </a:pPr>
            <a:r>
              <a:rPr lang="hu-HU" sz="6200" dirty="0" smtClean="0"/>
              <a:t>                     - mindenkinek</a:t>
            </a:r>
          </a:p>
          <a:p>
            <a:pPr marL="0" indent="0">
              <a:buNone/>
            </a:pPr>
            <a:r>
              <a:rPr lang="hu-HU" sz="6200" dirty="0" smtClean="0"/>
              <a:t>                     - SNI-nek</a:t>
            </a:r>
          </a:p>
          <a:p>
            <a:pPr marL="0" indent="0">
              <a:buNone/>
            </a:pPr>
            <a:r>
              <a:rPr lang="hu-HU" sz="6200" dirty="0" smtClean="0"/>
              <a:t>                     - HHH-nak</a:t>
            </a:r>
          </a:p>
          <a:p>
            <a:pPr marL="0" indent="0">
              <a:buNone/>
            </a:pPr>
            <a:r>
              <a:rPr lang="hu-HU" sz="6200" dirty="0" smtClean="0"/>
              <a:t>                     - tehetséges gyereknek </a:t>
            </a:r>
          </a:p>
        </p:txBody>
      </p:sp>
    </p:spTree>
    <p:extLst>
      <p:ext uri="{BB962C8B-B14F-4D97-AF65-F5344CB8AC3E}">
        <p14:creationId xmlns:p14="http://schemas.microsoft.com/office/powerpoint/2010/main" val="4268372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Szervezési tennivalók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sz="2000" b="1" dirty="0" smtClean="0"/>
              <a:t>Átgondolandók:</a:t>
            </a:r>
          </a:p>
          <a:p>
            <a:pPr marL="0" indent="0">
              <a:buNone/>
            </a:pPr>
            <a:endParaRPr lang="hu-HU" sz="2000" b="1" dirty="0" smtClean="0"/>
          </a:p>
          <a:p>
            <a:r>
              <a:rPr lang="hu-HU" sz="2000" dirty="0" smtClean="0"/>
              <a:t>A programok megismerése</a:t>
            </a:r>
          </a:p>
          <a:p>
            <a:r>
              <a:rPr lang="hu-HU" sz="2000" dirty="0" smtClean="0"/>
              <a:t>Melyik mire való</a:t>
            </a:r>
          </a:p>
          <a:p>
            <a:r>
              <a:rPr lang="hu-HU" sz="2000" dirty="0" smtClean="0"/>
              <a:t>Milyen eszközök lehetnek</a:t>
            </a:r>
            <a:endParaRPr lang="hu-HU" sz="2000" dirty="0"/>
          </a:p>
          <a:p>
            <a:r>
              <a:rPr lang="hu-HU" sz="2000" dirty="0" smtClean="0"/>
              <a:t>Egész foglalkozásra, vagy részlegesen felhasználásra kerülő programok</a:t>
            </a:r>
          </a:p>
          <a:p>
            <a:r>
              <a:rPr lang="hu-HU" sz="2000" dirty="0" smtClean="0"/>
              <a:t>Motiváció és/vagy a program maga a cél</a:t>
            </a:r>
          </a:p>
          <a:p>
            <a:r>
              <a:rPr lang="hu-HU" sz="2000" dirty="0" smtClean="0"/>
              <a:t>Bent a csoportban, vagy kint</a:t>
            </a:r>
          </a:p>
          <a:p>
            <a:r>
              <a:rPr lang="hu-HU" sz="2000" dirty="0" smtClean="0"/>
              <a:t>Egyszerre hány gyerek és kivel</a:t>
            </a:r>
          </a:p>
          <a:p>
            <a:r>
              <a:rPr lang="hu-HU" sz="2000" dirty="0" smtClean="0"/>
              <a:t>A mérést, az eredményeket regisztráló feladatok - ki számára</a:t>
            </a:r>
          </a:p>
          <a:p>
            <a:r>
              <a:rPr lang="hu-HU" sz="2000" dirty="0" smtClean="0"/>
              <a:t>Biztonság </a:t>
            </a:r>
          </a:p>
          <a:p>
            <a:endParaRPr lang="hu-HU" sz="2400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890420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 smtClean="0"/>
              <a:t>Köszönöm </a:t>
            </a:r>
            <a:br>
              <a:rPr lang="hu-HU" b="1" dirty="0" smtClean="0"/>
            </a:br>
            <a:r>
              <a:rPr lang="hu-HU" b="1" dirty="0" smtClean="0"/>
              <a:t>a megtisztelő figyelmet!</a:t>
            </a:r>
            <a:endParaRPr lang="hu-HU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>
                <a:hlinkClick r:id="rId2"/>
              </a:rPr>
              <a:t>bakonyianna@gmail.com</a:t>
            </a:r>
            <a:endParaRPr lang="hu-HU" dirty="0" smtClean="0"/>
          </a:p>
          <a:p>
            <a:r>
              <a:rPr lang="hu-HU" dirty="0" smtClean="0"/>
              <a:t>30-284-32-40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29033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1177</Words>
  <Application>Microsoft Office PowerPoint</Application>
  <PresentationFormat>Diavetítés a képernyőre (4:3 oldalarány)</PresentationFormat>
  <Paragraphs>221</Paragraphs>
  <Slides>19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19</vt:i4>
      </vt:variant>
    </vt:vector>
  </HeadingPairs>
  <TitlesOfParts>
    <vt:vector size="20" baseType="lpstr">
      <vt:lpstr>Office-téma</vt:lpstr>
      <vt:lpstr>Digitális világban digitális gyerekek?  Általános pedagógiai elemzés</vt:lpstr>
      <vt:lpstr>PowerPoint bemutató</vt:lpstr>
      <vt:lpstr>Digitális….</vt:lpstr>
      <vt:lpstr>A kor, amiben élünk</vt:lpstr>
      <vt:lpstr>A játék  az óvodáskor alaptevékenysége</vt:lpstr>
      <vt:lpstr>A játék fejlesztőhatása, eredményei</vt:lpstr>
      <vt:lpstr>A kisgyermekkori tanulás jellemzői</vt:lpstr>
      <vt:lpstr>Pedagógiai célok-a jövő embere </vt:lpstr>
      <vt:lpstr>A kisgyermekkori tanulás szervezése</vt:lpstr>
      <vt:lpstr>Új szervezési modell</vt:lpstr>
      <vt:lpstr>A játék, a fejlesztőjáték és a  tanulás</vt:lpstr>
      <vt:lpstr>Megfigyelés, értékelés, meritokrácia </vt:lpstr>
      <vt:lpstr>Mindenki …”más”</vt:lpstr>
      <vt:lpstr> Az új pedagógiai kontextus  </vt:lpstr>
      <vt:lpstr>A kor kulturális elemeinek jellemzői</vt:lpstr>
      <vt:lpstr>Közösen a szülőkkel</vt:lpstr>
      <vt:lpstr>A területek az óvodában</vt:lpstr>
      <vt:lpstr>Szervezési tennivalók</vt:lpstr>
      <vt:lpstr>Köszönöm  a megtisztelő figyelmet!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Digitális világban  digitális gyerekek?</dc:title>
  <dc:creator>Tulajdonos</dc:creator>
  <cp:lastModifiedBy>szolnok62</cp:lastModifiedBy>
  <cp:revision>71</cp:revision>
  <dcterms:created xsi:type="dcterms:W3CDTF">2018-01-19T11:35:50Z</dcterms:created>
  <dcterms:modified xsi:type="dcterms:W3CDTF">2018-04-22T19:01:00Z</dcterms:modified>
</cp:coreProperties>
</file>