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3" r:id="rId1"/>
  </p:sldMasterIdLst>
  <p:notesMasterIdLst>
    <p:notesMasterId r:id="rId23"/>
  </p:notesMasterIdLst>
  <p:sldIdLst>
    <p:sldId id="359" r:id="rId2"/>
    <p:sldId id="449" r:id="rId3"/>
    <p:sldId id="442" r:id="rId4"/>
    <p:sldId id="439" r:id="rId5"/>
    <p:sldId id="441" r:id="rId6"/>
    <p:sldId id="420" r:id="rId7"/>
    <p:sldId id="429" r:id="rId8"/>
    <p:sldId id="465" r:id="rId9"/>
    <p:sldId id="430" r:id="rId10"/>
    <p:sldId id="431" r:id="rId11"/>
    <p:sldId id="432" r:id="rId12"/>
    <p:sldId id="433" r:id="rId13"/>
    <p:sldId id="434" r:id="rId14"/>
    <p:sldId id="467" r:id="rId15"/>
    <p:sldId id="437" r:id="rId16"/>
    <p:sldId id="453" r:id="rId17"/>
    <p:sldId id="445" r:id="rId18"/>
    <p:sldId id="463" r:id="rId19"/>
    <p:sldId id="464" r:id="rId20"/>
    <p:sldId id="454" r:id="rId21"/>
    <p:sldId id="370" r:id="rId22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4C3F0"/>
    <a:srgbClr val="F3750D"/>
    <a:srgbClr val="FFCC66"/>
    <a:srgbClr val="666666"/>
    <a:srgbClr val="FF0000"/>
    <a:srgbClr val="996633"/>
    <a:srgbClr val="FFFF00"/>
    <a:srgbClr val="66330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71" autoAdjust="0"/>
  </p:normalViewPr>
  <p:slideViewPr>
    <p:cSldViewPr>
      <p:cViewPr>
        <p:scale>
          <a:sx n="77" d="100"/>
          <a:sy n="77" d="100"/>
        </p:scale>
        <p:origin x="-10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0577627-F8A1-4FB9-8AF5-25322B2F270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5640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577627-F8A1-4FB9-8AF5-25322B2F270E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576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2032A3F-0555-4AF3-90E0-E8FC989566E7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F4BCB7-AB9A-4EA5-83EC-3658C4A096D3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0717FC-1BAF-4B8F-AF8F-FBCB9A70A5F2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CF82C-2427-403C-AF0C-F91479218461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1A0C9-E373-466E-B41B-DC8668AAE359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83486-4D52-4031-BC05-8C06890FBB4E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42195-2CDB-4180-92AE-72FA93D3DF9A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BE077-C75A-41D6-AED1-DBD842FAA3F4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277C2A-1F4D-48EB-9259-2E1E63AB385C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A2726-3F78-41ED-BBCF-9E1360F778C0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B0E7E-C14C-4B38-A45F-2638F3DFCDE5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D80132-3A31-4A90-BE74-9906C2559CD0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9144000" cy="2683768"/>
          </a:xfrm>
        </p:spPr>
        <p:txBody>
          <a:bodyPr/>
          <a:lstStyle/>
          <a:p>
            <a:pPr algn="ctr">
              <a:defRPr/>
            </a:pPr>
            <a:r>
              <a:rPr lang="hu-HU" altLang="hu-H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Globális éghajlatváltozás – tények és tévhitek</a:t>
            </a:r>
            <a:endParaRPr lang="de-DE" altLang="hu-HU" sz="4000" b="1" dirty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869160"/>
            <a:ext cx="9144000" cy="1584796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u-HU" altLang="hu-HU" sz="2400" b="1" cap="small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Gelencsér</a:t>
            </a:r>
            <a:r>
              <a:rPr lang="hu-HU" altLang="hu-HU" sz="2400" b="1" cap="sm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aramond" pitchFamily="18" charset="0"/>
              </a:rPr>
              <a:t> András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u-HU" altLang="hu-HU" sz="2400" b="1" cap="sm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aramond" pitchFamily="18" charset="0"/>
              </a:rPr>
              <a:t>Pannon Egyetem, Veszprém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u-HU" altLang="hu-HU" sz="2400" b="1" cap="small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aramond" pitchFamily="18" charset="0"/>
              </a:rPr>
              <a:t>MTA-PE Levegőkémiai Kutatócsoport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852936"/>
            <a:ext cx="5414020" cy="3850343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119612" cy="256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57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Kép 1" descr="Kép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772816"/>
            <a:ext cx="6223000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Kép 2" descr="Kép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533" y="1847421"/>
            <a:ext cx="4430713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Szövegdoboz 3"/>
          <p:cNvSpPr txBox="1">
            <a:spLocks noChangeArrowheads="1"/>
          </p:cNvSpPr>
          <p:nvPr/>
        </p:nvSpPr>
        <p:spPr bwMode="auto">
          <a:xfrm>
            <a:off x="539552" y="380999"/>
            <a:ext cx="81358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hu-HU" alt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Vélemények a globális felmelegedésről </a:t>
            </a:r>
          </a:p>
          <a:p>
            <a:pPr algn="r" eaLnBrk="1" hangingPunct="1">
              <a:spcBef>
                <a:spcPct val="0"/>
              </a:spcBef>
              <a:buNone/>
            </a:pPr>
            <a:r>
              <a:rPr lang="hu-HU" alt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(</a:t>
            </a:r>
            <a:r>
              <a:rPr lang="hu-HU" altLang="hu-HU" sz="3600" b="1" spc="-6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Orange</a:t>
            </a:r>
            <a:r>
              <a:rPr lang="hu-HU" altLang="hu-HU" sz="36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 </a:t>
            </a:r>
            <a:r>
              <a:rPr lang="hu-HU" altLang="hu-HU" sz="3600" b="1" spc="-6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County</a:t>
            </a:r>
            <a:r>
              <a:rPr lang="hu-HU" altLang="hu-HU" sz="36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, CA) 2012</a:t>
            </a:r>
          </a:p>
        </p:txBody>
      </p:sp>
    </p:spTree>
    <p:extLst>
      <p:ext uri="{BB962C8B-B14F-4D97-AF65-F5344CB8AC3E}">
        <p14:creationId xmlns:p14="http://schemas.microsoft.com/office/powerpoint/2010/main" val="228381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363272" cy="7955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/>
            <a:r>
              <a:rPr lang="hu-HU" altLang="en-US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Az emberi tevékenység hatása a légkörre</a:t>
            </a:r>
            <a:endParaRPr lang="en-US" altLang="en-US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574374"/>
              </p:ext>
            </p:extLst>
          </p:nvPr>
        </p:nvGraphicFramePr>
        <p:xfrm>
          <a:off x="539551" y="1412776"/>
          <a:ext cx="8064895" cy="5297420"/>
        </p:xfrm>
        <a:graphic>
          <a:graphicData uri="http://schemas.openxmlformats.org/drawingml/2006/table">
            <a:tbl>
              <a:tblPr/>
              <a:tblGrid>
                <a:gridCol w="2412037"/>
                <a:gridCol w="2964560"/>
                <a:gridCol w="2688298"/>
              </a:tblGrid>
              <a:tr h="13681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Kémiai összetevő</a:t>
                      </a:r>
                      <a:endParaRPr kumimoji="0" lang="en-US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Teljes légköri mennyiség (milliárd tonna)</a:t>
                      </a:r>
                      <a:endParaRPr kumimoji="0" lang="en-US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Változás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1750 óta (%)</a:t>
                      </a:r>
                      <a:endParaRPr kumimoji="0" lang="en-US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Nitrogén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4 020 300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Oxigén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1 233 700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−0,05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Vízgőz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13 800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Szén-dioxid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3 240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+43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Metán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+250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</a:rPr>
                        <a:t>Kén-dioxid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+300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Dinitrogén-oxid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2,6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+14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71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Ózon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2,7</a:t>
                      </a: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aramond" pitchFamily="18" charset="0"/>
                          <a:cs typeface="Times New Roman" pitchFamily="18" charset="0"/>
                        </a:rPr>
                        <a:t>−4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19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sage_pinatub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2329501"/>
            <a:ext cx="4395173" cy="406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pinatub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0" y="1124744"/>
            <a:ext cx="3823727" cy="32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612952" cy="795536"/>
          </a:xfrm>
          <a:noFill/>
        </p:spPr>
        <p:txBody>
          <a:bodyPr>
            <a:noAutofit/>
          </a:bodyPr>
          <a:lstStyle/>
          <a:p>
            <a:pPr algn="r"/>
            <a:r>
              <a:rPr lang="hu-HU" altLang="en-US" b="1" cap="none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Természetes </a:t>
            </a:r>
            <a:r>
              <a:rPr lang="hu-HU" altLang="en-US" b="1" cap="none" dirty="0" err="1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éghajlatmódosító</a:t>
            </a:r>
            <a:r>
              <a:rPr lang="hu-HU" altLang="en-US" b="1" cap="none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tényezők: Vulkánkitörések</a:t>
            </a:r>
            <a:endParaRPr lang="en-US" altLang="en-US" b="1" cap="none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1927"/>
            <a:ext cx="4221659" cy="214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43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0"/>
          <p:cNvGrpSpPr>
            <a:grpSpLocks/>
          </p:cNvGrpSpPr>
          <p:nvPr/>
        </p:nvGrpSpPr>
        <p:grpSpPr bwMode="auto">
          <a:xfrm>
            <a:off x="611188" y="1512353"/>
            <a:ext cx="7633220" cy="5229016"/>
            <a:chOff x="431" y="300"/>
            <a:chExt cx="4399" cy="3489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300"/>
              <a:ext cx="4399" cy="3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1746" y="2205"/>
              <a:ext cx="2495" cy="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3742" y="663"/>
              <a:ext cx="91" cy="40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171" name="Text Box 9"/>
          <p:cNvSpPr txBox="1">
            <a:spLocks noChangeArrowheads="1"/>
          </p:cNvSpPr>
          <p:nvPr/>
        </p:nvSpPr>
        <p:spPr bwMode="auto">
          <a:xfrm>
            <a:off x="0" y="-27384"/>
            <a:ext cx="8964488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hu-HU" altLang="en-US" sz="3600" b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…üvegházgáz kibocsátás</a:t>
            </a:r>
          </a:p>
          <a:p>
            <a:pPr algn="r" eaLnBrk="1" hangingPunct="1"/>
            <a:r>
              <a:rPr lang="hu-HU" altLang="en-US" sz="3200" b="1" i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(</a:t>
            </a:r>
            <a:r>
              <a:rPr lang="en-GB" altLang="en-US" sz="3200" b="1" i="1" spc="-6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Paleoc</a:t>
            </a:r>
            <a:r>
              <a:rPr lang="hu-HU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é</a:t>
            </a:r>
            <a:r>
              <a:rPr lang="en-GB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n-</a:t>
            </a:r>
            <a:r>
              <a:rPr lang="en-GB" altLang="en-US" sz="3200" b="1" i="1" spc="-6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Eoc</a:t>
            </a:r>
            <a:r>
              <a:rPr lang="hu-HU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én</a:t>
            </a:r>
            <a:r>
              <a:rPr lang="en-GB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 </a:t>
            </a:r>
            <a:r>
              <a:rPr lang="hu-HU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Hőmérsékleti </a:t>
            </a:r>
            <a:r>
              <a:rPr lang="hu-HU" altLang="en-US" sz="3200" b="1" i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Maximum, PETM</a:t>
            </a:r>
            <a:r>
              <a:rPr lang="hu-HU" altLang="en-US" sz="3200" b="1" i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)</a:t>
            </a:r>
            <a:r>
              <a:rPr lang="hu-HU" altLang="en-US" sz="3200" b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 </a:t>
            </a:r>
            <a:endParaRPr lang="en-GB" altLang="en-US" sz="3200" b="1" spc="-6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  <a:ea typeface="+mj-ea"/>
              <a:cs typeface="+mj-cs"/>
            </a:endParaRPr>
          </a:p>
        </p:txBody>
      </p:sp>
      <p:pic>
        <p:nvPicPr>
          <p:cNvPr id="7" name="Picture 5" descr="PET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17032"/>
            <a:ext cx="3930979" cy="172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7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92365" y="393630"/>
            <a:ext cx="838930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…Föld pályaelemeinek periodikus módosulása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42" y="1700808"/>
            <a:ext cx="856507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75137" y="188640"/>
            <a:ext cx="836115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Milankovič-Bacsák</a:t>
            </a:r>
            <a:r>
              <a:rPr 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elmélet</a:t>
            </a:r>
            <a:endParaRPr lang="hu-HU" sz="3600" b="1" spc="-6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2531" name="Szövegdoboz 2"/>
          <p:cNvSpPr txBox="1">
            <a:spLocks noChangeArrowheads="1"/>
          </p:cNvSpPr>
          <p:nvPr/>
        </p:nvSpPr>
        <p:spPr bwMode="auto">
          <a:xfrm>
            <a:off x="106368" y="1287633"/>
            <a:ext cx="825879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817563" indent="-4572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altLang="en-US" sz="2400" b="1" u="sng" dirty="0" smtClean="0">
                <a:latin typeface="Garamond" pitchFamily="18" charset="0"/>
              </a:rPr>
              <a:t>Napsugárzás intenzitásának kis változása 65 °É  (&lt;1 %)</a:t>
            </a:r>
          </a:p>
          <a:p>
            <a:pPr marL="817563" indent="-4572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altLang="en-US" sz="2400" b="1" u="sng" dirty="0" smtClean="0">
                <a:latin typeface="Garamond" pitchFamily="18" charset="0"/>
              </a:rPr>
              <a:t>Erős pozitív visszacsatolások:</a:t>
            </a:r>
            <a:r>
              <a:rPr lang="hu-HU" altLang="en-US" sz="2400" dirty="0" smtClean="0">
                <a:latin typeface="Garamond" pitchFamily="18" charset="0"/>
              </a:rPr>
              <a:t> </a:t>
            </a:r>
          </a:p>
          <a:p>
            <a:pPr marL="360363">
              <a:spcBef>
                <a:spcPct val="0"/>
              </a:spcBef>
              <a:spcAft>
                <a:spcPts val="1200"/>
              </a:spcAft>
              <a:buNone/>
            </a:pPr>
            <a:r>
              <a:rPr lang="hu-HU" altLang="en-US" sz="2400" dirty="0" smtClean="0">
                <a:latin typeface="Garamond" pitchFamily="18" charset="0"/>
              </a:rPr>
              <a:t>		</a:t>
            </a:r>
          </a:p>
          <a:p>
            <a:pPr marL="360363">
              <a:spcBef>
                <a:spcPct val="0"/>
              </a:spcBef>
              <a:spcAft>
                <a:spcPts val="1200"/>
              </a:spcAft>
              <a:buNone/>
            </a:pPr>
            <a:endParaRPr lang="hu-HU" altLang="en-US" sz="2400" dirty="0" smtClean="0">
              <a:latin typeface="Garamond" pitchFamily="18" charset="0"/>
            </a:endParaRPr>
          </a:p>
          <a:p>
            <a:pPr lvl="1" indent="0">
              <a:spcBef>
                <a:spcPct val="0"/>
              </a:spcBef>
              <a:spcAft>
                <a:spcPts val="1200"/>
              </a:spcAft>
              <a:buNone/>
            </a:pPr>
            <a:r>
              <a:rPr lang="hu-HU" altLang="en-US" sz="2400" dirty="0" smtClean="0">
                <a:latin typeface="Garamond" pitchFamily="18" charset="0"/>
              </a:rPr>
              <a:t>	</a:t>
            </a:r>
            <a:endParaRPr lang="hu-HU" altLang="en-US" sz="2400" dirty="0">
              <a:latin typeface="Garamond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465531" y="3792218"/>
            <a:ext cx="7970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altLang="en-US" dirty="0" smtClean="0">
              <a:latin typeface="Garamond" pitchFamily="18" charset="0"/>
            </a:endParaRPr>
          </a:p>
          <a:p>
            <a:endParaRPr lang="hu-HU" altLang="en-US" dirty="0">
              <a:latin typeface="Garamond" pitchFamily="18" charset="0"/>
            </a:endParaRPr>
          </a:p>
          <a:p>
            <a:r>
              <a:rPr lang="hu-HU" altLang="en-US" dirty="0" smtClean="0">
                <a:latin typeface="Garamond" pitchFamily="18" charset="0"/>
              </a:rPr>
              <a:t>Jégfelület              napsugárzás elnyelése             hőmérséklet </a:t>
            </a:r>
            <a:r>
              <a:rPr lang="hu-HU" altLang="en-US" dirty="0">
                <a:latin typeface="Garamond" pitchFamily="18" charset="0"/>
              </a:rPr>
              <a:t>↑</a:t>
            </a:r>
          </a:p>
          <a:p>
            <a:endParaRPr lang="hu-HU" dirty="0"/>
          </a:p>
        </p:txBody>
      </p:sp>
      <p:sp>
        <p:nvSpPr>
          <p:cNvPr id="5" name="Jobbra nyíl 4"/>
          <p:cNvSpPr/>
          <p:nvPr/>
        </p:nvSpPr>
        <p:spPr>
          <a:xfrm>
            <a:off x="2049047" y="4699740"/>
            <a:ext cx="562073" cy="1800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Jobbra nyíl 6"/>
          <p:cNvSpPr/>
          <p:nvPr/>
        </p:nvSpPr>
        <p:spPr>
          <a:xfrm>
            <a:off x="5724128" y="4712699"/>
            <a:ext cx="432048" cy="1670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 flipV="1">
            <a:off x="8037131" y="4699739"/>
            <a:ext cx="162272" cy="1089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/>
        </p:nvSpPr>
        <p:spPr>
          <a:xfrm rot="-5400000" flipV="1">
            <a:off x="7086980" y="3632322"/>
            <a:ext cx="2224846" cy="900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V="1">
            <a:off x="1187624" y="2564904"/>
            <a:ext cx="6966774" cy="900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Jobbra nyíl 10"/>
          <p:cNvSpPr/>
          <p:nvPr/>
        </p:nvSpPr>
        <p:spPr>
          <a:xfrm rot="5400000">
            <a:off x="223275" y="3465334"/>
            <a:ext cx="1980873" cy="1800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Lefelé nyíl 7"/>
          <p:cNvSpPr/>
          <p:nvPr/>
        </p:nvSpPr>
        <p:spPr>
          <a:xfrm>
            <a:off x="1723787" y="4532265"/>
            <a:ext cx="202033" cy="50813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04C3F0"/>
              </a:solidFill>
            </a:endParaRPr>
          </a:p>
        </p:txBody>
      </p:sp>
      <p:sp>
        <p:nvSpPr>
          <p:cNvPr id="13" name="Felfelé nyíl 12"/>
          <p:cNvSpPr/>
          <p:nvPr/>
        </p:nvSpPr>
        <p:spPr>
          <a:xfrm>
            <a:off x="5310336" y="4577048"/>
            <a:ext cx="191968" cy="463353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Felfelé nyíl 14"/>
          <p:cNvSpPr/>
          <p:nvPr/>
        </p:nvSpPr>
        <p:spPr>
          <a:xfrm>
            <a:off x="7756517" y="4519910"/>
            <a:ext cx="191968" cy="463353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alagnyíl felfelé 11"/>
          <p:cNvSpPr/>
          <p:nvPr/>
        </p:nvSpPr>
        <p:spPr>
          <a:xfrm>
            <a:off x="3203848" y="3792217"/>
            <a:ext cx="3096344" cy="740047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4" name="Szalagnyíl jobbra 13"/>
          <p:cNvSpPr/>
          <p:nvPr/>
        </p:nvSpPr>
        <p:spPr>
          <a:xfrm rot="5400000">
            <a:off x="4274968" y="1733113"/>
            <a:ext cx="792085" cy="3096344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4286288" y="2881840"/>
            <a:ext cx="10745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dirty="0" smtClean="0">
                <a:solidFill>
                  <a:srgbClr val="C00000"/>
                </a:solidFill>
              </a:rPr>
              <a:t>+</a:t>
            </a:r>
            <a:endParaRPr lang="hu-HU" sz="9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-36512" y="360833"/>
            <a:ext cx="9001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Múltbeli éghajlatváltozások tényezői</a:t>
            </a:r>
          </a:p>
        </p:txBody>
      </p:sp>
      <p:sp>
        <p:nvSpPr>
          <p:cNvPr id="22531" name="Szövegdoboz 2"/>
          <p:cNvSpPr txBox="1">
            <a:spLocks noChangeArrowheads="1"/>
          </p:cNvSpPr>
          <p:nvPr/>
        </p:nvSpPr>
        <p:spPr bwMode="auto">
          <a:xfrm>
            <a:off x="611560" y="1289745"/>
            <a:ext cx="745955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Nagy vulkánkitörések (időnként)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Jelentős üvegházgáz kibocsátás (utoljára 55 millió éve)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Föld pályaelemeinek módosulása (0–2 millió év)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600" dirty="0">
              <a:latin typeface="Garamond" pitchFamily="18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None/>
            </a:pPr>
            <a:r>
              <a:rPr lang="hu-HU" altLang="en-US" sz="2400" dirty="0">
                <a:latin typeface="Garamond" pitchFamily="18" charset="0"/>
              </a:rPr>
              <a:t>Gyors változások → Ø fékező-stabilizáló mechanizmus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200" dirty="0" smtClean="0">
              <a:latin typeface="Garamond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457708" y="436510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NINCS HATÉKONY FÖLDI TERMOSZTÁT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3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0568" y="116632"/>
            <a:ext cx="902840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Vulkánkitörés </a:t>
            </a:r>
            <a:r>
              <a:rPr 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kontra </a:t>
            </a:r>
            <a:r>
              <a:rPr lang="hu-HU" sz="3600" b="1" spc="-6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levegőszennyezés</a:t>
            </a:r>
            <a:endParaRPr lang="hu-HU" sz="3600" b="1" spc="-60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  <a:ea typeface="+mj-ea"/>
              <a:cs typeface="+mj-cs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057017"/>
              </p:ext>
            </p:extLst>
          </p:nvPr>
        </p:nvGraphicFramePr>
        <p:xfrm>
          <a:off x="394308" y="782707"/>
          <a:ext cx="8280921" cy="4014445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3096344"/>
                <a:gridCol w="2160240"/>
                <a:gridCol w="3024337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err="1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Pinatubo</a:t>
                      </a:r>
                      <a:r>
                        <a:rPr lang="hu-HU" sz="2400" b="1" baseline="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 1991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4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Globális levegőszennyezés</a:t>
                      </a:r>
                      <a:endParaRPr lang="hu-HU" sz="2400" b="1" kern="1200" spc="-60" dirty="0">
                        <a:solidFill>
                          <a:srgbClr val="0066FF"/>
                        </a:solidFill>
                        <a:effectLst/>
                        <a:latin typeface="Garamond" panose="02020404030301010803" pitchFamily="18" charset="0"/>
                        <a:ea typeface="+mj-ea"/>
                        <a:cs typeface="+mj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20 </a:t>
                      </a:r>
                      <a:r>
                        <a:rPr lang="hu-HU" alt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Mt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 kén (SO</a:t>
                      </a:r>
                      <a:r>
                        <a:rPr lang="hu-HU" altLang="en-US" sz="2400" b="1" baseline="-25000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2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)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dirty="0" smtClean="0">
                          <a:latin typeface="Garamond" panose="02020404030301010803" pitchFamily="18" charset="0"/>
                        </a:rPr>
                        <a:t>Kibocsátás</a:t>
                      </a:r>
                      <a:endParaRPr lang="hu-HU" sz="24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60 </a:t>
                      </a:r>
                      <a:r>
                        <a:rPr lang="hu-HU" altLang="en-US" sz="2400" b="1" kern="1200" spc="-60" dirty="0" err="1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Mt</a:t>
                      </a: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 S+ 70 </a:t>
                      </a:r>
                      <a:r>
                        <a:rPr lang="hu-HU" altLang="en-US" sz="2400" b="1" kern="1200" spc="-60" dirty="0" err="1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Mt</a:t>
                      </a: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 N+</a:t>
                      </a:r>
                      <a:b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</a:b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 120 </a:t>
                      </a:r>
                      <a:r>
                        <a:rPr lang="hu-HU" altLang="en-US" sz="2400" b="1" kern="1200" spc="-60" dirty="0" err="1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Mt</a:t>
                      </a: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 C /év (!)</a:t>
                      </a:r>
                      <a:endParaRPr lang="hu-HU" sz="2400" b="1" kern="1200" spc="-60" dirty="0">
                        <a:solidFill>
                          <a:srgbClr val="0066FF"/>
                        </a:solidFill>
                        <a:effectLst/>
                        <a:latin typeface="Garamond" panose="02020404030301010803" pitchFamily="18" charset="0"/>
                        <a:ea typeface="+mj-ea"/>
                        <a:cs typeface="+mj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079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35 km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dirty="0" smtClean="0">
                          <a:latin typeface="Garamond" pitchFamily="18" charset="0"/>
                        </a:rPr>
                        <a:t>Magassága</a:t>
                      </a:r>
                      <a:endParaRPr lang="hu-HU" sz="24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Felszín közelében</a:t>
                      </a:r>
                      <a:endParaRPr lang="hu-HU" sz="2400" b="1" kern="1200" spc="-60" dirty="0">
                        <a:solidFill>
                          <a:srgbClr val="0066FF"/>
                        </a:solidFill>
                        <a:effectLst/>
                        <a:latin typeface="Garamond" panose="02020404030301010803" pitchFamily="18" charset="0"/>
                        <a:ea typeface="+mj-ea"/>
                        <a:cs typeface="+mj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079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−1 %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dirty="0" smtClean="0">
                          <a:latin typeface="Garamond" pitchFamily="18" charset="0"/>
                        </a:rPr>
                        <a:t>∆Besugárzás </a:t>
                      </a:r>
                      <a:endParaRPr lang="hu-HU" sz="24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kb. −0,5 %</a:t>
                      </a:r>
                      <a:endParaRPr lang="hu-HU" sz="2400" b="1" kern="1200" spc="-60" dirty="0">
                        <a:solidFill>
                          <a:srgbClr val="0066FF"/>
                        </a:solidFill>
                        <a:effectLst/>
                        <a:latin typeface="Garamond" panose="02020404030301010803" pitchFamily="18" charset="0"/>
                        <a:ea typeface="+mj-ea"/>
                        <a:cs typeface="+mj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079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−0,25 °C  3 évig 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dirty="0" smtClean="0">
                          <a:latin typeface="Garamond" pitchFamily="18" charset="0"/>
                        </a:rPr>
                        <a:t>∆T </a:t>
                      </a:r>
                      <a:endParaRPr lang="hu-HU" sz="24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kern="1200" spc="-60" dirty="0" smtClean="0">
                          <a:solidFill>
                            <a:srgbClr val="0066FF"/>
                          </a:solidFill>
                          <a:effectLst/>
                          <a:latin typeface="Garamond" panose="02020404030301010803" pitchFamily="18" charset="0"/>
                          <a:ea typeface="+mj-ea"/>
                          <a:cs typeface="+mj-cs"/>
                        </a:rPr>
                        <a:t>−0,15°C folyamatosan </a:t>
                      </a:r>
                      <a:endParaRPr lang="hu-HU" sz="2400" b="1" kern="1200" spc="-60" dirty="0">
                        <a:solidFill>
                          <a:srgbClr val="0066FF"/>
                        </a:solidFill>
                        <a:effectLst/>
                        <a:latin typeface="Garamond" panose="02020404030301010803" pitchFamily="18" charset="0"/>
                        <a:ea typeface="+mj-ea"/>
                        <a:cs typeface="+mj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37607"/>
            <a:ext cx="2037886" cy="162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내용 개체 틀 4" descr="300px-Pinatubo_ash_plume_9106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47582"/>
            <a:ext cx="2046033" cy="18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06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8939336" cy="1440646"/>
          </a:xfrm>
        </p:spPr>
        <p:txBody>
          <a:bodyPr anchor="ctr">
            <a:normAutofit/>
          </a:bodyPr>
          <a:lstStyle/>
          <a:p>
            <a:pPr algn="r"/>
            <a:r>
              <a:rPr lang="hu-HU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Üvegházgáz </a:t>
            </a:r>
            <a:r>
              <a:rPr lang="hu-HU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kibocsátás</a:t>
            </a:r>
            <a:endParaRPr lang="en-US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686925"/>
              </p:ext>
            </p:extLst>
          </p:nvPr>
        </p:nvGraphicFramePr>
        <p:xfrm>
          <a:off x="188892" y="1736011"/>
          <a:ext cx="8514694" cy="4141261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4307433"/>
                <a:gridCol w="4207261"/>
              </a:tblGrid>
              <a:tr h="661776">
                <a:tc>
                  <a:txBody>
                    <a:bodyPr/>
                    <a:lstStyle/>
                    <a:p>
                      <a:pPr algn="ctr"/>
                      <a:r>
                        <a:rPr lang="hu-HU" sz="32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</a:rPr>
                        <a:t>55 millió éve (PETM)</a:t>
                      </a:r>
                      <a:endParaRPr lang="hu-H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Napjainkban</a:t>
                      </a:r>
                      <a:endParaRPr lang="hu-HU" sz="32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776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∑ </a:t>
                      </a:r>
                      <a:r>
                        <a:rPr lang="hu-HU" altLang="en-US" sz="2400" b="1" u="sng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10 ezer milliárd </a:t>
                      </a: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tonna</a:t>
                      </a:r>
                      <a:r>
                        <a:rPr lang="hu-HU" altLang="en-US" sz="2400" b="1" baseline="0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 </a:t>
                      </a: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C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∑fosszilis készlet: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u="sng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5 ezer milliárd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 tonna C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(eddig felhasznált: ~10 %</a:t>
                      </a:r>
                      <a:r>
                        <a:rPr lang="hu-HU" altLang="en-US" sz="2400" b="1" baseline="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)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53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1 Mrd t C év</a:t>
                      </a:r>
                      <a:r>
                        <a:rPr lang="hu-HU" altLang="en-US" sz="2400" b="1" baseline="30000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−1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10 Mrd t C év</a:t>
                      </a:r>
                      <a:r>
                        <a:rPr lang="hu-HU" altLang="en-US" sz="2400" b="1" baseline="3000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−1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CO</a:t>
                      </a:r>
                      <a:r>
                        <a:rPr lang="hu-HU" altLang="en-US" sz="2400" b="1" baseline="-25000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2</a:t>
                      </a: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: 1000 → 5000 </a:t>
                      </a:r>
                      <a:r>
                        <a:rPr lang="hu-HU" altLang="en-US" sz="2400" b="1" dirty="0" err="1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ppm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280 → 400 </a:t>
                      </a:r>
                      <a:r>
                        <a:rPr lang="hu-HU" altLang="en-US" sz="2400" b="1" dirty="0" err="1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ppm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 → ?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53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0,4 </a:t>
                      </a:r>
                      <a:r>
                        <a:rPr lang="hu-HU" altLang="en-US" sz="2400" b="1" dirty="0" err="1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ppm</a:t>
                      </a: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 év</a:t>
                      </a:r>
                      <a:r>
                        <a:rPr lang="hu-HU" altLang="en-US" sz="2400" b="1" baseline="30000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−1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&gt;2 </a:t>
                      </a:r>
                      <a:r>
                        <a:rPr lang="hu-HU" altLang="en-US" sz="2400" b="1" dirty="0" err="1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ppm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 év</a:t>
                      </a:r>
                      <a:r>
                        <a:rPr lang="hu-HU" altLang="en-US" sz="2400" b="1" baseline="30000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−1  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53">
                <a:tc>
                  <a:txBody>
                    <a:bodyPr/>
                    <a:lstStyle/>
                    <a:p>
                      <a:pPr algn="ctr"/>
                      <a:r>
                        <a:rPr lang="hu-HU" altLang="en-US" sz="2400" b="1" i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∆T</a:t>
                      </a: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: +8 °C</a:t>
                      </a:r>
                      <a:endParaRPr lang="hu-HU" sz="2400" b="1" dirty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i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∆T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: +1 °C</a:t>
                      </a:r>
                      <a:r>
                        <a:rPr lang="hu-HU" altLang="en-US" sz="2400" b="1" baseline="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 (</a:t>
                      </a:r>
                      <a:r>
                        <a:rPr lang="hu-HU" altLang="en-US" sz="2400" b="1" dirty="0" smtClean="0">
                          <a:solidFill>
                            <a:schemeClr val="tx1"/>
                          </a:solidFill>
                          <a:latin typeface="Garamond" pitchFamily="18" charset="0"/>
                        </a:rPr>
                        <a:t>???)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en-US" sz="2400" b="1" dirty="0" smtClean="0">
                          <a:solidFill>
                            <a:srgbClr val="C00000"/>
                          </a:solidFill>
                          <a:latin typeface="Garamond" pitchFamily="18" charset="0"/>
                        </a:rPr>
                        <a:t>&lt;0,1 °C/100 év</a:t>
                      </a:r>
                      <a:endParaRPr lang="hu-HU" sz="2400" b="1" dirty="0" smtClean="0">
                        <a:solidFill>
                          <a:srgbClr val="C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611560" y="5443253"/>
            <a:ext cx="3511449" cy="4320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40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748" y="295310"/>
            <a:ext cx="896448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A Föld pályaelemeinek módosítása helyett…</a:t>
            </a:r>
            <a:endParaRPr lang="hu-HU" sz="3600" b="1" spc="-6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  <a:ea typeface="+mj-ea"/>
              <a:cs typeface="+mj-cs"/>
            </a:endParaRPr>
          </a:p>
        </p:txBody>
      </p:sp>
      <p:sp>
        <p:nvSpPr>
          <p:cNvPr id="22531" name="Szövegdoboz 2"/>
          <p:cNvSpPr txBox="1">
            <a:spLocks noChangeArrowheads="1"/>
          </p:cNvSpPr>
          <p:nvPr/>
        </p:nvSpPr>
        <p:spPr bwMode="auto">
          <a:xfrm>
            <a:off x="107504" y="1268760"/>
            <a:ext cx="8784976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800" b="1" dirty="0" smtClean="0">
                <a:solidFill>
                  <a:srgbClr val="C00000"/>
                </a:solidFill>
                <a:latin typeface="Garamond" pitchFamily="18" charset="0"/>
              </a:rPr>
              <a:t>65</a:t>
            </a:r>
            <a:r>
              <a:rPr lang="hu-HU" altLang="en-US" sz="2800" b="1" dirty="0">
                <a:solidFill>
                  <a:srgbClr val="C00000"/>
                </a:solidFill>
                <a:latin typeface="Garamond" pitchFamily="18" charset="0"/>
              </a:rPr>
              <a:t> °</a:t>
            </a:r>
            <a:r>
              <a:rPr lang="hu-HU" altLang="en-US" sz="2800" b="1" dirty="0" smtClean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hu-HU" altLang="en-US" sz="2800" b="1" dirty="0" err="1" smtClean="0">
                <a:solidFill>
                  <a:srgbClr val="C00000"/>
                </a:solidFill>
                <a:latin typeface="Garamond" pitchFamily="18" charset="0"/>
              </a:rPr>
              <a:t>É-nél</a:t>
            </a:r>
            <a:r>
              <a:rPr lang="hu-HU" altLang="en-US" sz="2800" b="1" dirty="0" smtClean="0">
                <a:solidFill>
                  <a:srgbClr val="C00000"/>
                </a:solidFill>
                <a:latin typeface="Garamond" pitchFamily="18" charset="0"/>
              </a:rPr>
              <a:t> elnyelt sugárzási energia növekedése a jégfelszín (korom)szennyezése miatt ~1% </a:t>
            </a:r>
            <a:endParaRPr lang="hu-HU" altLang="en-US" sz="2800" b="1" baseline="30000" dirty="0" smtClean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800" b="1" dirty="0" smtClean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800" b="1" dirty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800" b="1" dirty="0" smtClean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endParaRPr lang="hu-HU" altLang="en-US" sz="2800" b="1" dirty="0" smtClean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800" b="1" dirty="0" smtClean="0">
                <a:solidFill>
                  <a:srgbClr val="C00000"/>
                </a:solidFill>
                <a:latin typeface="Garamond" pitchFamily="18" charset="0"/>
              </a:rPr>
              <a:t>Pozitív visszacsatolások már aktiválódtak</a:t>
            </a:r>
            <a:endParaRPr lang="hu-HU" altLang="en-US" sz="2800" b="1" i="1" dirty="0">
              <a:solidFill>
                <a:srgbClr val="C00000"/>
              </a:solidFill>
              <a:latin typeface="Garamond" pitchFamily="18" charset="0"/>
            </a:endParaRP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800" b="1" dirty="0" smtClean="0">
                <a:solidFill>
                  <a:srgbClr val="C00000"/>
                </a:solidFill>
                <a:latin typeface="Garamond" pitchFamily="18" charset="0"/>
              </a:rPr>
              <a:t>Gyors hőmérsékletváltozás (+3 °C/50 év</a:t>
            </a:r>
            <a:r>
              <a:rPr lang="hu-HU" altLang="en-US" sz="2800" dirty="0" smtClean="0">
                <a:solidFill>
                  <a:srgbClr val="C00000"/>
                </a:solidFill>
                <a:latin typeface="Garamond" pitchFamily="18" charset="0"/>
              </a:rPr>
              <a:t>)</a:t>
            </a:r>
            <a:endParaRPr lang="hu-HU" altLang="en-US" sz="2800" dirty="0">
              <a:solidFill>
                <a:srgbClr val="C00000"/>
              </a:solidFill>
              <a:latin typeface="Garamond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162101" y="1630682"/>
            <a:ext cx="847309" cy="317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1060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5"/>
          <a:stretch/>
        </p:blipFill>
        <p:spPr bwMode="auto">
          <a:xfrm>
            <a:off x="1187624" y="2564904"/>
            <a:ext cx="2088232" cy="147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-36512" y="0"/>
            <a:ext cx="900100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Múltbeli kontra </a:t>
            </a:r>
            <a:r>
              <a:rPr lang="hu-HU" sz="3600" b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/>
            </a:r>
            <a:br>
              <a:rPr lang="hu-HU" sz="3600" b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</a:br>
            <a:r>
              <a:rPr lang="hu-HU" sz="3600" b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jelenlegi </a:t>
            </a:r>
            <a:r>
              <a:rPr lang="hu-HU" sz="3600" b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(jövőbeni) éghajlatváltozás</a:t>
            </a:r>
          </a:p>
        </p:txBody>
      </p:sp>
      <p:sp>
        <p:nvSpPr>
          <p:cNvPr id="22531" name="Szövegdoboz 2"/>
          <p:cNvSpPr txBox="1">
            <a:spLocks noChangeArrowheads="1"/>
          </p:cNvSpPr>
          <p:nvPr/>
        </p:nvSpPr>
        <p:spPr bwMode="auto">
          <a:xfrm>
            <a:off x="206642" y="1540530"/>
            <a:ext cx="851469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Vulkánkitörések  </a:t>
            </a:r>
            <a:r>
              <a:rPr lang="hu-HU" altLang="en-US" sz="2600" b="1" dirty="0" smtClean="0">
                <a:solidFill>
                  <a:srgbClr val="0070C0"/>
                </a:solidFill>
                <a:latin typeface="Garamond" pitchFamily="18" charset="0"/>
              </a:rPr>
              <a:t>globális levegőszennyezés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Üvegházgáz kibocsátás (PETM) </a:t>
            </a:r>
            <a:r>
              <a:rPr lang="hu-HU" altLang="en-US" sz="2600" b="1" dirty="0" smtClean="0">
                <a:solidFill>
                  <a:srgbClr val="C00000"/>
                </a:solidFill>
                <a:latin typeface="Garamond" pitchFamily="18" charset="0"/>
              </a:rPr>
              <a:t>növekvő mértékű</a:t>
            </a:r>
          </a:p>
          <a:p>
            <a:pPr marL="360363" indent="-360363">
              <a:spcBef>
                <a:spcPct val="0"/>
              </a:spcBef>
              <a:spcAft>
                <a:spcPts val="1200"/>
              </a:spcAft>
            </a:pPr>
            <a:r>
              <a:rPr lang="hu-HU" altLang="en-US" sz="2600" dirty="0" smtClean="0">
                <a:latin typeface="Garamond" pitchFamily="18" charset="0"/>
              </a:rPr>
              <a:t>Föld pályaelemeinek módosulása </a:t>
            </a:r>
            <a:r>
              <a:rPr lang="hu-HU" altLang="en-US" sz="2600" b="1" dirty="0" smtClean="0">
                <a:solidFill>
                  <a:srgbClr val="C00000"/>
                </a:solidFill>
                <a:latin typeface="Garamond" pitchFamily="18" charset="0"/>
              </a:rPr>
              <a:t>helyett jégfelszín szennyezése</a:t>
            </a:r>
            <a:endParaRPr lang="hu-HU" altLang="en-US" sz="2200" b="1" dirty="0" smtClean="0">
              <a:solidFill>
                <a:srgbClr val="C00000"/>
              </a:solidFill>
              <a:latin typeface="Garamond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79512" y="2591788"/>
            <a:ext cx="8280920" cy="9492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7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339315" cy="521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ím 1"/>
          <p:cNvSpPr txBox="1">
            <a:spLocks/>
          </p:cNvSpPr>
          <p:nvPr/>
        </p:nvSpPr>
        <p:spPr>
          <a:xfrm>
            <a:off x="-36512" y="0"/>
            <a:ext cx="9011344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hu-HU" b="1" cap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Hőmérsékleti átlag 2013–2017. </a:t>
            </a:r>
            <a:r>
              <a:rPr lang="hu-HU" b="1" cap="non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vs</a:t>
            </a:r>
            <a:r>
              <a:rPr lang="hu-HU" b="1" cap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1951–1980. </a:t>
            </a:r>
            <a:endParaRPr lang="en-US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36512" y="0"/>
            <a:ext cx="9011344" cy="1340768"/>
          </a:xfrm>
        </p:spPr>
        <p:txBody>
          <a:bodyPr anchor="ctr">
            <a:noAutofit/>
          </a:bodyPr>
          <a:lstStyle/>
          <a:p>
            <a:pPr algn="r"/>
            <a:r>
              <a:rPr lang="hu-HU" b="1" cap="none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Arktiszi tengerjég zsugorodása nyáron</a:t>
            </a:r>
            <a:endParaRPr lang="en-US" b="1" cap="none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85781"/>
            <a:ext cx="833096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8" y="1268760"/>
            <a:ext cx="6712693" cy="3284700"/>
          </a:xfrm>
          <a:prstGeom prst="rect">
            <a:avLst/>
          </a:prstGeom>
        </p:spPr>
      </p:pic>
      <p:cxnSp>
        <p:nvCxnSpPr>
          <p:cNvPr id="4" name="Egyenes összekötő 3"/>
          <p:cNvCxnSpPr/>
          <p:nvPr/>
        </p:nvCxnSpPr>
        <p:spPr>
          <a:xfrm rot="-240000">
            <a:off x="6222284" y="3929636"/>
            <a:ext cx="0" cy="2808312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zis 5"/>
          <p:cNvSpPr/>
          <p:nvPr/>
        </p:nvSpPr>
        <p:spPr>
          <a:xfrm>
            <a:off x="6250211" y="6638555"/>
            <a:ext cx="198700" cy="219445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Cím 1"/>
          <p:cNvSpPr txBox="1">
            <a:spLocks/>
          </p:cNvSpPr>
          <p:nvPr/>
        </p:nvSpPr>
        <p:spPr>
          <a:xfrm>
            <a:off x="-36512" y="0"/>
            <a:ext cx="9011344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hu-HU" b="1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Tengeri jég minimális kiterjedésének változása az elmúlt 1500 évben</a:t>
            </a:r>
            <a:endParaRPr lang="en-US" b="1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6553226" y="634589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2012</a:t>
            </a:r>
            <a:endParaRPr lang="hu-HU" sz="36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5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őhullámos(27)napok_száma_1901-20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6" y="1484784"/>
            <a:ext cx="8366021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Jobb oldali kapcsos zárójel 5"/>
          <p:cNvSpPr/>
          <p:nvPr/>
        </p:nvSpPr>
        <p:spPr>
          <a:xfrm rot="-5400000">
            <a:off x="6943001" y="3259150"/>
            <a:ext cx="390908" cy="627731"/>
          </a:xfrm>
          <a:prstGeom prst="rightBrac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6835566" y="2915896"/>
            <a:ext cx="699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35</a:t>
            </a:r>
            <a:endParaRPr lang="hu-HU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Jobb oldali kapcsos zárójel 7"/>
          <p:cNvSpPr/>
          <p:nvPr/>
        </p:nvSpPr>
        <p:spPr>
          <a:xfrm rot="-5400000">
            <a:off x="7610434" y="2579270"/>
            <a:ext cx="390908" cy="627731"/>
          </a:xfrm>
          <a:prstGeom prst="rightBrac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7535305" y="2236016"/>
            <a:ext cx="699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51</a:t>
            </a:r>
            <a:endParaRPr lang="hu-HU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Jobb oldali kapcsos zárójel 9"/>
          <p:cNvSpPr/>
          <p:nvPr/>
        </p:nvSpPr>
        <p:spPr>
          <a:xfrm rot="-5400000">
            <a:off x="8238166" y="1510388"/>
            <a:ext cx="390908" cy="627731"/>
          </a:xfrm>
          <a:prstGeom prst="rightBrace">
            <a:avLst/>
          </a:prstGeom>
          <a:ln w="317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8114275" y="1114172"/>
            <a:ext cx="86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71</a:t>
            </a:r>
            <a:endParaRPr lang="hu-HU" sz="36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546454" y="283174"/>
            <a:ext cx="6456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Hőhullámok Magyarországon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55973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14739"/>
            <a:ext cx="434296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>
            <a:off x="2195736" y="283174"/>
            <a:ext cx="6634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altLang="en-US" sz="36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…és a hideghullámok???</a:t>
            </a:r>
            <a:endParaRPr lang="hu-HU" sz="3600" dirty="0">
              <a:solidFill>
                <a:srgbClr val="0066FF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540" y="2366882"/>
            <a:ext cx="2568285" cy="192621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59095"/>
            <a:ext cx="4790913" cy="218903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5081"/>
            <a:ext cx="3695986" cy="360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18454"/>
            <a:ext cx="4224338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611560" y="23737"/>
            <a:ext cx="8352928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hu-HU" b="1" cap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 fő ok: a futóáramlások gyengülése</a:t>
            </a:r>
            <a:endParaRPr lang="en-US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539552" y="23737"/>
            <a:ext cx="8352928" cy="1340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hu-HU" b="1" cap="none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Északi tengeri jég kiterjedése </a:t>
            </a:r>
            <a:r>
              <a:rPr lang="hu-HU" b="1" cap="none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ÉLŐ</a:t>
            </a:r>
            <a:endParaRPr lang="en-US" b="1" cap="none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84" y="1350295"/>
            <a:ext cx="55626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3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" t="2290"/>
          <a:stretch/>
        </p:blipFill>
        <p:spPr bwMode="auto">
          <a:xfrm>
            <a:off x="-66166" y="-27384"/>
            <a:ext cx="9145017" cy="69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1"/>
          <p:cNvSpPr txBox="1">
            <a:spLocks noChangeArrowheads="1"/>
          </p:cNvSpPr>
          <p:nvPr/>
        </p:nvSpPr>
        <p:spPr bwMode="auto">
          <a:xfrm>
            <a:off x="21121" y="573786"/>
            <a:ext cx="90364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hu-HU" sz="3600" b="1" spc="-6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Köszönöm a figyelmet!</a:t>
            </a:r>
          </a:p>
        </p:txBody>
      </p:sp>
      <p:pic>
        <p:nvPicPr>
          <p:cNvPr id="5" name="Picture 7" descr="Screen Shot 2015-04-08 at 11.27.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96" y="880660"/>
            <a:ext cx="4029088" cy="5572676"/>
          </a:xfrm>
          <a:prstGeom prst="rect">
            <a:avLst/>
          </a:prstGeom>
          <a:ln>
            <a:solidFill>
              <a:srgbClr val="7F7F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zencia">
  <a:themeElements>
    <a:clrScheme name="Esszencia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zencia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zenc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6780</TotalTime>
  <Words>392</Words>
  <Application>Microsoft Office PowerPoint</Application>
  <PresentationFormat>Diavetítés a képernyőre (4:3 oldalarány)</PresentationFormat>
  <Paragraphs>112</Paragraphs>
  <Slides>21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2" baseType="lpstr">
      <vt:lpstr>Esszencia</vt:lpstr>
      <vt:lpstr>Globális éghajlatváltozás – tények és tévhitek</vt:lpstr>
      <vt:lpstr>PowerPoint bemutató</vt:lpstr>
      <vt:lpstr>PowerPoint bemutató</vt:lpstr>
      <vt:lpstr>Az emberi tevékenység hatása a légkörre</vt:lpstr>
      <vt:lpstr>Természetes éghajlatmódosító tényezők: Vulkánkitörések</vt:lpstr>
      <vt:lpstr>PowerPoint bemutató</vt:lpstr>
      <vt:lpstr>PowerPoint bemutató</vt:lpstr>
      <vt:lpstr>PowerPoint bemutató</vt:lpstr>
      <vt:lpstr>PowerPoint bemutató</vt:lpstr>
      <vt:lpstr>PowerPoint bemutató</vt:lpstr>
      <vt:lpstr>Üvegházgáz kibocsátás</vt:lpstr>
      <vt:lpstr>PowerPoint bemutató</vt:lpstr>
      <vt:lpstr>PowerPoint bemutató</vt:lpstr>
      <vt:lpstr>PowerPoint bemutató</vt:lpstr>
      <vt:lpstr>Arktiszi tengerjég zsugorodása nyáron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or black carbon: Light absorbing carbonaceous matter in pyrogenic aerosols</dc:title>
  <dc:creator>Meinrat O. Andreae - 2</dc:creator>
  <cp:lastModifiedBy>Dr. Gelencsér András</cp:lastModifiedBy>
  <cp:revision>317</cp:revision>
  <dcterms:created xsi:type="dcterms:W3CDTF">2002-06-25T08:23:28Z</dcterms:created>
  <dcterms:modified xsi:type="dcterms:W3CDTF">2018-08-21T20:31:05Z</dcterms:modified>
</cp:coreProperties>
</file>