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5"/>
  </p:sldMasterIdLst>
  <p:notesMasterIdLst>
    <p:notesMasterId r:id="rId31"/>
  </p:notesMasterIdLst>
  <p:sldIdLst>
    <p:sldId id="261" r:id="rId6"/>
    <p:sldId id="264" r:id="rId7"/>
    <p:sldId id="265" r:id="rId8"/>
    <p:sldId id="266" r:id="rId9"/>
    <p:sldId id="267" r:id="rId10"/>
    <p:sldId id="328" r:id="rId11"/>
    <p:sldId id="329" r:id="rId12"/>
    <p:sldId id="330" r:id="rId13"/>
    <p:sldId id="331" r:id="rId14"/>
    <p:sldId id="332" r:id="rId15"/>
    <p:sldId id="263" r:id="rId16"/>
    <p:sldId id="299" r:id="rId17"/>
    <p:sldId id="321" r:id="rId18"/>
    <p:sldId id="322" r:id="rId19"/>
    <p:sldId id="323" r:id="rId20"/>
    <p:sldId id="325" r:id="rId21"/>
    <p:sldId id="315" r:id="rId22"/>
    <p:sldId id="294" r:id="rId23"/>
    <p:sldId id="260" r:id="rId24"/>
    <p:sldId id="313" r:id="rId25"/>
    <p:sldId id="287" r:id="rId26"/>
    <p:sldId id="317" r:id="rId27"/>
    <p:sldId id="289" r:id="rId28"/>
    <p:sldId id="318" r:id="rId29"/>
    <p:sldId id="310" r:id="rId30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Hankovszky Anikó" initials="HA" lastIdx="4" clrIdx="5">
    <p:extLst>
      <p:ext uri="{19B8F6BF-5375-455C-9EA6-DF929625EA0E}">
        <p15:presenceInfo xmlns:p15="http://schemas.microsoft.com/office/powerpoint/2012/main" userId="S-1-5-21-1019952561-2078092663-782984527-47401" providerId="AD"/>
      </p:ext>
    </p:extLst>
  </p:cmAuthor>
  <p:cmAuthor id="1" name="Sebestyén Tóth Viktória" initials="STV" lastIdx="2" clrIdx="0">
    <p:extLst>
      <p:ext uri="{19B8F6BF-5375-455C-9EA6-DF929625EA0E}">
        <p15:presenceInfo xmlns:p15="http://schemas.microsoft.com/office/powerpoint/2012/main" userId="S-1-5-21-1019952561-2078092663-782984527-9055" providerId="AD"/>
      </p:ext>
    </p:extLst>
  </p:cmAuthor>
  <p:cmAuthor id="3" name="Szerző" initials="S" lastIdx="20" clrIdx="1"/>
  <p:cmAuthor id="4" name="Tompa Zsófia" initials="TZ" lastIdx="40" clrIdx="2">
    <p:extLst>
      <p:ext uri="{19B8F6BF-5375-455C-9EA6-DF929625EA0E}">
        <p15:presenceInfo xmlns:p15="http://schemas.microsoft.com/office/powerpoint/2012/main" userId="S-1-5-21-1019952561-2078092663-782984527-47527" providerId="AD"/>
      </p:ext>
    </p:extLst>
  </p:cmAuthor>
  <p:cmAuthor id="5" name="Kovacsik Ágnes" initials="KÁ" lastIdx="18" clrIdx="3">
    <p:extLst>
      <p:ext uri="{19B8F6BF-5375-455C-9EA6-DF929625EA0E}">
        <p15:presenceInfo xmlns:p15="http://schemas.microsoft.com/office/powerpoint/2012/main" userId="S-1-5-21-1019952561-2078092663-782984527-58458" providerId="AD"/>
      </p:ext>
    </p:extLst>
  </p:cmAuthor>
  <p:cmAuthor id="6" name="user" initials="user" lastIdx="33" clrIdx="4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864" autoAdjust="0"/>
    <p:restoredTop sz="93286" autoAdjust="0"/>
  </p:normalViewPr>
  <p:slideViewPr>
    <p:cSldViewPr snapToGrid="0">
      <p:cViewPr varScale="1">
        <p:scale>
          <a:sx n="68" d="100"/>
          <a:sy n="68" d="100"/>
        </p:scale>
        <p:origin x="127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3134" y="3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commentAuthors" Target="commentAuthor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notesMaster" Target="notesMasters/notes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1BAC949-39C4-45C7-8F45-CC92DE04C033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hu-HU"/>
        </a:p>
      </dgm:t>
    </dgm:pt>
    <dgm:pt modelId="{3A549F99-D5AD-4CA8-8C53-161FC6D2A522}">
      <dgm:prSet/>
      <dgm:spPr/>
      <dgm:t>
        <a:bodyPr/>
        <a:lstStyle/>
        <a:p>
          <a:r>
            <a:rPr lang="hu-HU" u="sng" dirty="0"/>
            <a:t>Kérelembenyújtási határidő </a:t>
          </a:r>
          <a:r>
            <a:rPr lang="hu-HU" dirty="0"/>
            <a:t>(</a:t>
          </a:r>
          <a:r>
            <a:rPr lang="hu-HU" b="1" dirty="0"/>
            <a:t>JOGVESZTŐ</a:t>
          </a:r>
          <a:r>
            <a:rPr lang="hu-HU" dirty="0"/>
            <a:t>):</a:t>
          </a:r>
        </a:p>
      </dgm:t>
    </dgm:pt>
    <dgm:pt modelId="{A8C59FF7-40D2-4E07-8F49-09E70F09C463}" type="parTrans" cxnId="{74248E50-D494-44B7-989A-A5BB8F7379DD}">
      <dgm:prSet/>
      <dgm:spPr/>
      <dgm:t>
        <a:bodyPr/>
        <a:lstStyle/>
        <a:p>
          <a:endParaRPr lang="hu-HU"/>
        </a:p>
      </dgm:t>
    </dgm:pt>
    <dgm:pt modelId="{B2F0D40A-660D-4BBB-9AA7-6BDB621D0A94}" type="sibTrans" cxnId="{74248E50-D494-44B7-989A-A5BB8F7379DD}">
      <dgm:prSet/>
      <dgm:spPr/>
      <dgm:t>
        <a:bodyPr/>
        <a:lstStyle/>
        <a:p>
          <a:endParaRPr lang="hu-HU"/>
        </a:p>
      </dgm:t>
    </dgm:pt>
    <dgm:pt modelId="{6680D1C3-9905-43E7-9A82-CCD6A4E59412}">
      <dgm:prSet custT="1"/>
      <dgm:spPr/>
      <dgm:t>
        <a:bodyPr/>
        <a:lstStyle/>
        <a:p>
          <a:pPr algn="just"/>
          <a:r>
            <a:rPr lang="hu-HU" sz="1100" b="1" dirty="0"/>
            <a:t>2022. január </a:t>
          </a:r>
          <a:r>
            <a:rPr lang="hu-HU" sz="1100" b="1" dirty="0" smtClean="0"/>
            <a:t>18-</a:t>
          </a:r>
          <a:r>
            <a:rPr lang="hu-HU" sz="1100" b="1" dirty="0" err="1" smtClean="0"/>
            <a:t>ig</a:t>
          </a:r>
          <a:r>
            <a:rPr lang="hu-HU" sz="1100" b="1" dirty="0" smtClean="0"/>
            <a:t> </a:t>
          </a:r>
          <a:r>
            <a:rPr lang="hu-HU" sz="1100" b="0" dirty="0" smtClean="0"/>
            <a:t>(változás a korábbi szabályozáshoz képest)</a:t>
          </a:r>
          <a:r>
            <a:rPr lang="hu-HU" sz="1100" b="1" dirty="0" smtClean="0"/>
            <a:t> </a:t>
          </a:r>
          <a:r>
            <a:rPr lang="hu-HU" sz="1100" b="0" dirty="0" smtClean="0"/>
            <a:t>– postára adás/ügyfélkapus benyújtás dátuma</a:t>
          </a:r>
          <a:endParaRPr lang="hu-HU" sz="1100" b="0" dirty="0"/>
        </a:p>
      </dgm:t>
    </dgm:pt>
    <dgm:pt modelId="{BEAC2455-0632-4B33-96B9-02F4AC579D0E}" type="parTrans" cxnId="{FAA3C619-2A18-4E53-BD90-0F397B9702E8}">
      <dgm:prSet/>
      <dgm:spPr/>
      <dgm:t>
        <a:bodyPr/>
        <a:lstStyle/>
        <a:p>
          <a:endParaRPr lang="hu-HU"/>
        </a:p>
      </dgm:t>
    </dgm:pt>
    <dgm:pt modelId="{2CE32FF3-3FF0-484A-9EE1-4D86F2E56190}" type="sibTrans" cxnId="{FAA3C619-2A18-4E53-BD90-0F397B9702E8}">
      <dgm:prSet/>
      <dgm:spPr/>
      <dgm:t>
        <a:bodyPr/>
        <a:lstStyle/>
        <a:p>
          <a:endParaRPr lang="hu-HU"/>
        </a:p>
      </dgm:t>
    </dgm:pt>
    <dgm:pt modelId="{456F5E09-DC93-44C2-AE2E-8B8BC698CFD5}">
      <dgm:prSet/>
      <dgm:spPr/>
      <dgm:t>
        <a:bodyPr/>
        <a:lstStyle/>
        <a:p>
          <a:r>
            <a:rPr lang="hu-HU" dirty="0"/>
            <a:t>A kérelmet a gyámhatóság is </a:t>
          </a:r>
          <a:r>
            <a:rPr lang="hu-HU" dirty="0" smtClean="0"/>
            <a:t>előterjesztheti (változás a korábbi szabályozáshoz képest)</a:t>
          </a:r>
          <a:endParaRPr lang="hu-HU" dirty="0"/>
        </a:p>
      </dgm:t>
    </dgm:pt>
    <dgm:pt modelId="{8C5C19B5-822E-4C20-BED4-5CFEF10C7F74}" type="parTrans" cxnId="{995654CC-00E2-4D13-A550-EEB74229369E}">
      <dgm:prSet/>
      <dgm:spPr/>
      <dgm:t>
        <a:bodyPr/>
        <a:lstStyle/>
        <a:p>
          <a:endParaRPr lang="hu-HU"/>
        </a:p>
      </dgm:t>
    </dgm:pt>
    <dgm:pt modelId="{2805B4D7-3FB7-4389-BA71-E35ABEB3DCF9}" type="sibTrans" cxnId="{995654CC-00E2-4D13-A550-EEB74229369E}">
      <dgm:prSet/>
      <dgm:spPr/>
      <dgm:t>
        <a:bodyPr/>
        <a:lstStyle/>
        <a:p>
          <a:endParaRPr lang="hu-HU"/>
        </a:p>
      </dgm:t>
    </dgm:pt>
    <dgm:pt modelId="{FDCF90E0-C41D-46ED-956B-9203C5E7FF4B}">
      <dgm:prSet/>
      <dgm:spPr/>
      <dgm:t>
        <a:bodyPr/>
        <a:lstStyle/>
        <a:p>
          <a:pPr algn="just"/>
          <a:r>
            <a:rPr lang="hu-HU" u="sng" dirty="0"/>
            <a:t>Intézmény feladata:</a:t>
          </a:r>
          <a:r>
            <a:rPr lang="hu-HU" dirty="0"/>
            <a:t> </a:t>
          </a:r>
          <a:r>
            <a:rPr lang="hu-HU" dirty="0" smtClean="0"/>
            <a:t>folyamatos kapcsolattartás a tanköteles korba lépő gyermekek szüleivel; szakszolgálattól vizsgálat kérése </a:t>
          </a:r>
          <a:r>
            <a:rPr lang="hu-HU" dirty="0" err="1" smtClean="0"/>
            <a:t>SNI</a:t>
          </a:r>
          <a:r>
            <a:rPr lang="hu-HU" dirty="0" smtClean="0"/>
            <a:t>/</a:t>
          </a:r>
          <a:r>
            <a:rPr lang="hu-HU" dirty="0" err="1" smtClean="0"/>
            <a:t>BTMN</a:t>
          </a:r>
          <a:r>
            <a:rPr lang="hu-HU" dirty="0" smtClean="0"/>
            <a:t> fennállása, illetve </a:t>
          </a:r>
          <a:r>
            <a:rPr lang="hu-HU" dirty="0" err="1" smtClean="0"/>
            <a:t>SNI</a:t>
          </a:r>
          <a:r>
            <a:rPr lang="hu-HU" dirty="0" smtClean="0"/>
            <a:t>/</a:t>
          </a:r>
          <a:r>
            <a:rPr lang="hu-HU" dirty="0" err="1" smtClean="0"/>
            <a:t>BTMN</a:t>
          </a:r>
          <a:r>
            <a:rPr lang="hu-HU" dirty="0" smtClean="0"/>
            <a:t> gyanú esetében; szülők tájékoztatása a gyermek állapotáról, a tankötelezettség halasztásának lehetőségéről, a kérelmek benyújtási módjáról </a:t>
          </a:r>
          <a:r>
            <a:rPr lang="hu-HU" dirty="0"/>
            <a:t>és a </a:t>
          </a:r>
          <a:r>
            <a:rPr lang="hu-HU" dirty="0" smtClean="0"/>
            <a:t>határidőről; </a:t>
          </a:r>
          <a:r>
            <a:rPr lang="hu-HU" dirty="0"/>
            <a:t>segítség az űrlap kitöltésében </a:t>
          </a:r>
        </a:p>
      </dgm:t>
    </dgm:pt>
    <dgm:pt modelId="{9941417A-B965-4206-BCE9-EA7037145ABD}" type="parTrans" cxnId="{14C35A08-A1CB-49E3-95BF-C407605EAE67}">
      <dgm:prSet/>
      <dgm:spPr/>
      <dgm:t>
        <a:bodyPr/>
        <a:lstStyle/>
        <a:p>
          <a:endParaRPr lang="hu-HU"/>
        </a:p>
      </dgm:t>
    </dgm:pt>
    <dgm:pt modelId="{68F42888-56A9-492B-8A0D-8E7449563570}" type="sibTrans" cxnId="{14C35A08-A1CB-49E3-95BF-C407605EAE67}">
      <dgm:prSet/>
      <dgm:spPr/>
      <dgm:t>
        <a:bodyPr/>
        <a:lstStyle/>
        <a:p>
          <a:endParaRPr lang="hu-HU"/>
        </a:p>
      </dgm:t>
    </dgm:pt>
    <dgm:pt modelId="{60443E9B-366A-4270-B5FF-8FD5D50F9713}">
      <dgm:prSet/>
      <dgm:spPr/>
      <dgm:t>
        <a:bodyPr/>
        <a:lstStyle/>
        <a:p>
          <a:r>
            <a:rPr lang="hu-HU" b="1" u="sng" dirty="0" smtClean="0"/>
            <a:t>Kinek engedélyezhető: </a:t>
          </a:r>
          <a:r>
            <a:rPr lang="hu-HU" b="0" u="none" dirty="0" smtClean="0"/>
            <a:t>a gyermeknek, aki augusztus 31-</a:t>
          </a:r>
          <a:r>
            <a:rPr lang="hu-HU" b="0" u="none" dirty="0" err="1" smtClean="0"/>
            <a:t>ig</a:t>
          </a:r>
          <a:r>
            <a:rPr lang="hu-HU" b="0" u="none" dirty="0" smtClean="0"/>
            <a:t> betölti a 6. életévét, és nem éri el az iskolába lépéshez szükséges fejlettségi szintet</a:t>
          </a:r>
          <a:endParaRPr lang="hu-HU" b="1" u="sng" dirty="0" smtClean="0"/>
        </a:p>
        <a:p>
          <a:r>
            <a:rPr lang="hu-HU" b="1" u="sng" dirty="0" smtClean="0"/>
            <a:t>Meddig engedélyezhető:</a:t>
          </a:r>
          <a:r>
            <a:rPr lang="hu-HU" b="1" u="none" dirty="0" smtClean="0"/>
            <a:t> </a:t>
          </a:r>
          <a:r>
            <a:rPr lang="hu-HU" b="0" u="none" dirty="0" smtClean="0"/>
            <a:t>1 tanévre/nevelési évre</a:t>
          </a:r>
          <a:endParaRPr lang="hu-HU" b="1" u="sng" dirty="0" smtClean="0"/>
        </a:p>
        <a:p>
          <a:r>
            <a:rPr lang="hu-HU" b="1" u="sng" dirty="0" smtClean="0"/>
            <a:t>Kizárólagos </a:t>
          </a:r>
          <a:r>
            <a:rPr lang="hu-HU" b="1" u="sng" dirty="0"/>
            <a:t>engedélyező</a:t>
          </a:r>
          <a:r>
            <a:rPr lang="hu-HU" b="1" dirty="0"/>
            <a:t>: Oktatási </a:t>
          </a:r>
          <a:r>
            <a:rPr lang="hu-HU" b="1" dirty="0" smtClean="0"/>
            <a:t>Hivatal </a:t>
          </a:r>
          <a:r>
            <a:rPr lang="hu-HU" b="0" dirty="0" smtClean="0"/>
            <a:t>(ezzel kapcsolatosan téves információk is vannak az interneten)</a:t>
          </a:r>
          <a:endParaRPr lang="hu-HU" b="0" dirty="0"/>
        </a:p>
      </dgm:t>
    </dgm:pt>
    <dgm:pt modelId="{5C254788-B9D2-429B-9FB1-61993CA49BC5}" type="parTrans" cxnId="{A502167D-5166-4E65-91AB-B699B0F75766}">
      <dgm:prSet/>
      <dgm:spPr/>
      <dgm:t>
        <a:bodyPr/>
        <a:lstStyle/>
        <a:p>
          <a:endParaRPr lang="hu-HU"/>
        </a:p>
      </dgm:t>
    </dgm:pt>
    <dgm:pt modelId="{2AB71E23-45A2-41E5-AA3D-58FF7CBD5FAF}" type="sibTrans" cxnId="{A502167D-5166-4E65-91AB-B699B0F75766}">
      <dgm:prSet/>
      <dgm:spPr/>
      <dgm:t>
        <a:bodyPr/>
        <a:lstStyle/>
        <a:p>
          <a:endParaRPr lang="hu-HU"/>
        </a:p>
      </dgm:t>
    </dgm:pt>
    <dgm:pt modelId="{6821176C-6559-49E1-9BD5-34C25FA8CCF0}">
      <dgm:prSet/>
      <dgm:spPr/>
      <dgm:t>
        <a:bodyPr/>
        <a:lstStyle/>
        <a:p>
          <a:pPr algn="just"/>
          <a:r>
            <a:rPr lang="hu-HU" u="none" dirty="0" smtClean="0"/>
            <a:t>Ha </a:t>
          </a:r>
          <a:r>
            <a:rPr lang="hu-HU" u="none" dirty="0"/>
            <a:t>a Pedagógiai Szakszolgálat Szakértői Bizottsága </a:t>
          </a:r>
          <a:r>
            <a:rPr lang="hu-HU" u="none" dirty="0" smtClean="0"/>
            <a:t>(</a:t>
          </a:r>
          <a:r>
            <a:rPr lang="hu-HU" u="none" dirty="0" err="1" smtClean="0"/>
            <a:t>SNI</a:t>
          </a:r>
          <a:r>
            <a:rPr lang="hu-HU" u="none" dirty="0" smtClean="0"/>
            <a:t>/</a:t>
          </a:r>
          <a:r>
            <a:rPr lang="hu-HU" u="none" dirty="0" err="1" smtClean="0"/>
            <a:t>BTMN</a:t>
          </a:r>
          <a:r>
            <a:rPr lang="hu-HU" u="none" dirty="0" smtClean="0"/>
            <a:t> vizsgálat </a:t>
          </a:r>
          <a:r>
            <a:rPr lang="hu-HU" u="none" dirty="0"/>
            <a:t>keretében) a január 18-ig kiállított </a:t>
          </a:r>
          <a:r>
            <a:rPr lang="hu-HU" u="none" dirty="0" smtClean="0"/>
            <a:t>szakértői véleményében </a:t>
          </a:r>
          <a:r>
            <a:rPr lang="hu-HU" u="none" dirty="0"/>
            <a:t>javasolja az óvodában maradást, akkor </a:t>
          </a:r>
          <a:r>
            <a:rPr lang="hu-HU" b="1" u="none" dirty="0"/>
            <a:t>nem kell benyújtani</a:t>
          </a:r>
          <a:r>
            <a:rPr lang="hu-HU" u="none" dirty="0"/>
            <a:t> </a:t>
          </a:r>
          <a:r>
            <a:rPr lang="hu-HU" u="none" dirty="0" smtClean="0"/>
            <a:t>kérelmet. </a:t>
          </a:r>
          <a:r>
            <a:rPr lang="hu-HU" b="1" u="none" dirty="0" smtClean="0"/>
            <a:t>FONTOS</a:t>
          </a:r>
          <a:r>
            <a:rPr lang="hu-HU" u="none" dirty="0" smtClean="0"/>
            <a:t>! Amennyiben január 18-</a:t>
          </a:r>
          <a:r>
            <a:rPr lang="hu-HU" u="none" dirty="0" err="1" smtClean="0"/>
            <a:t>ig</a:t>
          </a:r>
          <a:r>
            <a:rPr lang="hu-HU" u="none" dirty="0" smtClean="0"/>
            <a:t> nem áll rendelkezésre szakértői vélemény, kérelem beadása SZÜKSÉGES.</a:t>
          </a:r>
          <a:endParaRPr lang="hu-HU" u="none" dirty="0"/>
        </a:p>
      </dgm:t>
    </dgm:pt>
    <dgm:pt modelId="{1A83941B-F3EA-463E-8C76-47AACFFECDC1}" type="parTrans" cxnId="{E28CAA1C-72BB-4707-BC28-72B1B529CD19}">
      <dgm:prSet/>
      <dgm:spPr/>
      <dgm:t>
        <a:bodyPr/>
        <a:lstStyle/>
        <a:p>
          <a:endParaRPr lang="hu-HU"/>
        </a:p>
      </dgm:t>
    </dgm:pt>
    <dgm:pt modelId="{343A8B81-A401-4BB2-B07D-2A90877205BA}" type="sibTrans" cxnId="{E28CAA1C-72BB-4707-BC28-72B1B529CD19}">
      <dgm:prSet/>
      <dgm:spPr/>
      <dgm:t>
        <a:bodyPr/>
        <a:lstStyle/>
        <a:p>
          <a:endParaRPr lang="hu-HU"/>
        </a:p>
      </dgm:t>
    </dgm:pt>
    <dgm:pt modelId="{F509D38F-02E2-4208-B625-7C8B99E8F20F}">
      <dgm:prSet custT="1"/>
      <dgm:spPr/>
      <dgm:t>
        <a:bodyPr/>
        <a:lstStyle/>
        <a:p>
          <a:pPr algn="just"/>
          <a:r>
            <a:rPr lang="hu-HU" sz="1100" dirty="0"/>
            <a:t>A javasolt </a:t>
          </a:r>
          <a:r>
            <a:rPr lang="hu-HU" sz="1100" dirty="0" smtClean="0"/>
            <a:t>kéreleműrlap </a:t>
          </a:r>
          <a:r>
            <a:rPr lang="hu-HU" sz="1100" dirty="0"/>
            <a:t>már 2021. december 28-</a:t>
          </a:r>
          <a:r>
            <a:rPr lang="hu-HU" sz="1100" dirty="0" err="1"/>
            <a:t>tól</a:t>
          </a:r>
          <a:r>
            <a:rPr lang="hu-HU" sz="1100" dirty="0"/>
            <a:t> </a:t>
          </a:r>
          <a:r>
            <a:rPr lang="hu-HU" sz="1100" dirty="0" smtClean="0"/>
            <a:t>elérhető lesz </a:t>
          </a:r>
          <a:r>
            <a:rPr lang="hu-HU" sz="1100" dirty="0"/>
            <a:t>az Oktatási Hivatal </a:t>
          </a:r>
          <a:r>
            <a:rPr lang="hu-HU" sz="1100" dirty="0" smtClean="0"/>
            <a:t>weboldalán (</a:t>
          </a:r>
          <a:r>
            <a:rPr lang="hu-HU" sz="1100" dirty="0" err="1" smtClean="0"/>
            <a:t>www.oktatas.hu</a:t>
          </a:r>
          <a:r>
            <a:rPr lang="hu-HU" sz="1100" dirty="0" smtClean="0"/>
            <a:t>) </a:t>
          </a:r>
          <a:endParaRPr lang="hu-HU" sz="1100" dirty="0"/>
        </a:p>
      </dgm:t>
    </dgm:pt>
    <dgm:pt modelId="{1D43AB95-F046-43F6-9809-F65A836680EA}" type="parTrans" cxnId="{B2F90EEC-07D5-4BAA-BDE7-7E0880BE754E}">
      <dgm:prSet/>
      <dgm:spPr/>
      <dgm:t>
        <a:bodyPr/>
        <a:lstStyle/>
        <a:p>
          <a:endParaRPr lang="hu-HU"/>
        </a:p>
      </dgm:t>
    </dgm:pt>
    <dgm:pt modelId="{591F3B58-2E4B-42BD-BB8A-99FA2C8E63D2}" type="sibTrans" cxnId="{B2F90EEC-07D5-4BAA-BDE7-7E0880BE754E}">
      <dgm:prSet/>
      <dgm:spPr/>
      <dgm:t>
        <a:bodyPr/>
        <a:lstStyle/>
        <a:p>
          <a:endParaRPr lang="hu-HU"/>
        </a:p>
      </dgm:t>
    </dgm:pt>
    <dgm:pt modelId="{052154CB-AD9F-460C-8830-EA9E55B22489}">
      <dgm:prSet custT="1"/>
      <dgm:spPr/>
      <dgm:t>
        <a:bodyPr/>
        <a:lstStyle/>
        <a:p>
          <a:pPr algn="just"/>
          <a:r>
            <a:rPr lang="hu-HU" sz="1100" dirty="0" smtClean="0"/>
            <a:t>Postai és ügyfélkapus benyújtási lehetőség is</a:t>
          </a:r>
          <a:endParaRPr lang="hu-HU" sz="1100" dirty="0"/>
        </a:p>
      </dgm:t>
    </dgm:pt>
    <dgm:pt modelId="{71E8FA6A-2D81-4A0C-9504-489B105D0ABC}" type="parTrans" cxnId="{5190162D-C157-4CBF-BF03-78D68CFC5CFE}">
      <dgm:prSet/>
      <dgm:spPr/>
      <dgm:t>
        <a:bodyPr/>
        <a:lstStyle/>
        <a:p>
          <a:endParaRPr lang="hu-HU"/>
        </a:p>
      </dgm:t>
    </dgm:pt>
    <dgm:pt modelId="{425C4C40-AEBE-4379-9E72-341495F229D9}" type="sibTrans" cxnId="{5190162D-C157-4CBF-BF03-78D68CFC5CFE}">
      <dgm:prSet/>
      <dgm:spPr/>
      <dgm:t>
        <a:bodyPr/>
        <a:lstStyle/>
        <a:p>
          <a:endParaRPr lang="hu-HU"/>
        </a:p>
      </dgm:t>
    </dgm:pt>
    <dgm:pt modelId="{B82FD973-21B1-466C-A808-E254C43DD3D3}">
      <dgm:prSet/>
      <dgm:spPr/>
      <dgm:t>
        <a:bodyPr/>
        <a:lstStyle/>
        <a:p>
          <a:pPr algn="just"/>
          <a:r>
            <a:rPr lang="hu-HU" dirty="0" smtClean="0"/>
            <a:t>Az Oktatási Hivatal döntése, illetve a Szakértői Bizottság javaslata kötelező érvényű, </a:t>
          </a:r>
          <a:r>
            <a:rPr lang="hu-HU" b="1" dirty="0" smtClean="0"/>
            <a:t>utólagos megváltoztatására nincsen mód</a:t>
          </a:r>
          <a:r>
            <a:rPr lang="hu-HU" dirty="0" smtClean="0"/>
            <a:t>.</a:t>
          </a:r>
          <a:endParaRPr lang="hu-HU" dirty="0"/>
        </a:p>
      </dgm:t>
    </dgm:pt>
    <dgm:pt modelId="{64032D4C-39BA-4AAB-9DC7-0997C5241B6C}" type="parTrans" cxnId="{1D63A0A5-1F32-4D29-90D5-B1E30D7E733C}">
      <dgm:prSet/>
      <dgm:spPr/>
      <dgm:t>
        <a:bodyPr/>
        <a:lstStyle/>
        <a:p>
          <a:endParaRPr lang="hu-HU"/>
        </a:p>
      </dgm:t>
    </dgm:pt>
    <dgm:pt modelId="{BA9C9719-8CA0-4D3B-8D21-8B66F7219871}" type="sibTrans" cxnId="{1D63A0A5-1F32-4D29-90D5-B1E30D7E733C}">
      <dgm:prSet/>
      <dgm:spPr/>
      <dgm:t>
        <a:bodyPr/>
        <a:lstStyle/>
        <a:p>
          <a:endParaRPr lang="hu-HU"/>
        </a:p>
      </dgm:t>
    </dgm:pt>
    <dgm:pt modelId="{C3980902-898A-4B6A-81F1-28E9959EED72}" type="pres">
      <dgm:prSet presAssocID="{E1BAC949-39C4-45C7-8F45-CC92DE04C03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hu-HU"/>
        </a:p>
      </dgm:t>
    </dgm:pt>
    <dgm:pt modelId="{C6530E91-7CD0-42F0-B3F4-07AACA3BBDEE}" type="pres">
      <dgm:prSet presAssocID="{60443E9B-366A-4270-B5FF-8FD5D50F9713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A181832E-1FA7-4230-AAA4-1D610798A7FE}" type="pres">
      <dgm:prSet presAssocID="{2AB71E23-45A2-41E5-AA3D-58FF7CBD5FAF}" presName="spacer" presStyleCnt="0"/>
      <dgm:spPr/>
      <dgm:t>
        <a:bodyPr/>
        <a:lstStyle/>
        <a:p>
          <a:endParaRPr lang="hu-HU"/>
        </a:p>
      </dgm:t>
    </dgm:pt>
    <dgm:pt modelId="{D99C49F3-1935-494E-B628-D3BFE2190B6E}" type="pres">
      <dgm:prSet presAssocID="{6821176C-6559-49E1-9BD5-34C25FA8CCF0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DF46EE8D-0C75-428A-BBAE-060C84EB9A18}" type="pres">
      <dgm:prSet presAssocID="{343A8B81-A401-4BB2-B07D-2A90877205BA}" presName="spacer" presStyleCnt="0"/>
      <dgm:spPr/>
      <dgm:t>
        <a:bodyPr/>
        <a:lstStyle/>
        <a:p>
          <a:endParaRPr lang="hu-HU"/>
        </a:p>
      </dgm:t>
    </dgm:pt>
    <dgm:pt modelId="{85B5127B-92F4-4A59-BF7D-C5C48DBFF67C}" type="pres">
      <dgm:prSet presAssocID="{3A549F99-D5AD-4CA8-8C53-161FC6D2A522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CC891653-A178-4974-9486-7BE8D159F122}" type="pres">
      <dgm:prSet presAssocID="{3A549F99-D5AD-4CA8-8C53-161FC6D2A522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9372C9E4-410C-4752-89AF-E5844A3E06ED}" type="pres">
      <dgm:prSet presAssocID="{456F5E09-DC93-44C2-AE2E-8B8BC698CFD5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5B1494FE-8478-4EFF-A910-7C9929B5D8D7}" type="pres">
      <dgm:prSet presAssocID="{2805B4D7-3FB7-4389-BA71-E35ABEB3DCF9}" presName="spacer" presStyleCnt="0"/>
      <dgm:spPr/>
      <dgm:t>
        <a:bodyPr/>
        <a:lstStyle/>
        <a:p>
          <a:endParaRPr lang="hu-HU"/>
        </a:p>
      </dgm:t>
    </dgm:pt>
    <dgm:pt modelId="{4EF627D6-63AC-4B6B-AD71-29C25BC786A5}" type="pres">
      <dgm:prSet presAssocID="{FDCF90E0-C41D-46ED-956B-9203C5E7FF4B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F222570B-5900-4E8B-8A92-0D19372E4D47}" type="pres">
      <dgm:prSet presAssocID="{68F42888-56A9-492B-8A0D-8E7449563570}" presName="spacer" presStyleCnt="0"/>
      <dgm:spPr/>
      <dgm:t>
        <a:bodyPr/>
        <a:lstStyle/>
        <a:p>
          <a:endParaRPr lang="hu-HU"/>
        </a:p>
      </dgm:t>
    </dgm:pt>
    <dgm:pt modelId="{D8802CD7-9126-4BEB-8982-5F6B551FC708}" type="pres">
      <dgm:prSet presAssocID="{B82FD973-21B1-466C-A808-E254C43DD3D3}" presName="parentText" presStyleLbl="node1" presStyleIdx="5" presStyleCnt="6" custLinFactY="14095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hu-HU"/>
        </a:p>
      </dgm:t>
    </dgm:pt>
  </dgm:ptLst>
  <dgm:cxnLst>
    <dgm:cxn modelId="{46BC444A-6411-43DB-8C4A-E29011201369}" type="presOf" srcId="{F509D38F-02E2-4208-B625-7C8B99E8F20F}" destId="{CC891653-A178-4974-9486-7BE8D159F122}" srcOrd="0" destOrd="1" presId="urn:microsoft.com/office/officeart/2005/8/layout/vList2"/>
    <dgm:cxn modelId="{FAA3C619-2A18-4E53-BD90-0F397B9702E8}" srcId="{3A549F99-D5AD-4CA8-8C53-161FC6D2A522}" destId="{6680D1C3-9905-43E7-9A82-CCD6A4E59412}" srcOrd="0" destOrd="0" parTransId="{BEAC2455-0632-4B33-96B9-02F4AC579D0E}" sibTransId="{2CE32FF3-3FF0-484A-9EE1-4D86F2E56190}"/>
    <dgm:cxn modelId="{74248E50-D494-44B7-989A-A5BB8F7379DD}" srcId="{E1BAC949-39C4-45C7-8F45-CC92DE04C033}" destId="{3A549F99-D5AD-4CA8-8C53-161FC6D2A522}" srcOrd="2" destOrd="0" parTransId="{A8C59FF7-40D2-4E07-8F49-09E70F09C463}" sibTransId="{B2F0D40A-660D-4BBB-9AA7-6BDB621D0A94}"/>
    <dgm:cxn modelId="{5EEAC783-4775-441C-B66D-55152620984D}" type="presOf" srcId="{FDCF90E0-C41D-46ED-956B-9203C5E7FF4B}" destId="{4EF627D6-63AC-4B6B-AD71-29C25BC786A5}" srcOrd="0" destOrd="0" presId="urn:microsoft.com/office/officeart/2005/8/layout/vList2"/>
    <dgm:cxn modelId="{54F81317-3304-4998-AF22-AB958ED8968C}" type="presOf" srcId="{052154CB-AD9F-460C-8830-EA9E55B22489}" destId="{CC891653-A178-4974-9486-7BE8D159F122}" srcOrd="0" destOrd="2" presId="urn:microsoft.com/office/officeart/2005/8/layout/vList2"/>
    <dgm:cxn modelId="{1D63A0A5-1F32-4D29-90D5-B1E30D7E733C}" srcId="{E1BAC949-39C4-45C7-8F45-CC92DE04C033}" destId="{B82FD973-21B1-466C-A808-E254C43DD3D3}" srcOrd="5" destOrd="0" parTransId="{64032D4C-39BA-4AAB-9DC7-0997C5241B6C}" sibTransId="{BA9C9719-8CA0-4D3B-8D21-8B66F7219871}"/>
    <dgm:cxn modelId="{182E9693-79DD-4C91-91B2-101AAD33ABCD}" type="presOf" srcId="{6821176C-6559-49E1-9BD5-34C25FA8CCF0}" destId="{D99C49F3-1935-494E-B628-D3BFE2190B6E}" srcOrd="0" destOrd="0" presId="urn:microsoft.com/office/officeart/2005/8/layout/vList2"/>
    <dgm:cxn modelId="{675469EC-884E-4B97-A289-E1C50D4CD306}" type="presOf" srcId="{6680D1C3-9905-43E7-9A82-CCD6A4E59412}" destId="{CC891653-A178-4974-9486-7BE8D159F122}" srcOrd="0" destOrd="0" presId="urn:microsoft.com/office/officeart/2005/8/layout/vList2"/>
    <dgm:cxn modelId="{B8C2DA19-708B-47F3-8344-0246EA6663BF}" type="presOf" srcId="{3A549F99-D5AD-4CA8-8C53-161FC6D2A522}" destId="{85B5127B-92F4-4A59-BF7D-C5C48DBFF67C}" srcOrd="0" destOrd="0" presId="urn:microsoft.com/office/officeart/2005/8/layout/vList2"/>
    <dgm:cxn modelId="{5190162D-C157-4CBF-BF03-78D68CFC5CFE}" srcId="{3A549F99-D5AD-4CA8-8C53-161FC6D2A522}" destId="{052154CB-AD9F-460C-8830-EA9E55B22489}" srcOrd="2" destOrd="0" parTransId="{71E8FA6A-2D81-4A0C-9504-489B105D0ABC}" sibTransId="{425C4C40-AEBE-4379-9E72-341495F229D9}"/>
    <dgm:cxn modelId="{A502167D-5166-4E65-91AB-B699B0F75766}" srcId="{E1BAC949-39C4-45C7-8F45-CC92DE04C033}" destId="{60443E9B-366A-4270-B5FF-8FD5D50F9713}" srcOrd="0" destOrd="0" parTransId="{5C254788-B9D2-429B-9FB1-61993CA49BC5}" sibTransId="{2AB71E23-45A2-41E5-AA3D-58FF7CBD5FAF}"/>
    <dgm:cxn modelId="{995654CC-00E2-4D13-A550-EEB74229369E}" srcId="{E1BAC949-39C4-45C7-8F45-CC92DE04C033}" destId="{456F5E09-DC93-44C2-AE2E-8B8BC698CFD5}" srcOrd="3" destOrd="0" parTransId="{8C5C19B5-822E-4C20-BED4-5CFEF10C7F74}" sibTransId="{2805B4D7-3FB7-4389-BA71-E35ABEB3DCF9}"/>
    <dgm:cxn modelId="{14C35A08-A1CB-49E3-95BF-C407605EAE67}" srcId="{E1BAC949-39C4-45C7-8F45-CC92DE04C033}" destId="{FDCF90E0-C41D-46ED-956B-9203C5E7FF4B}" srcOrd="4" destOrd="0" parTransId="{9941417A-B965-4206-BCE9-EA7037145ABD}" sibTransId="{68F42888-56A9-492B-8A0D-8E7449563570}"/>
    <dgm:cxn modelId="{C09C437A-C50B-44DD-B392-C754E9A2A08D}" type="presOf" srcId="{B82FD973-21B1-466C-A808-E254C43DD3D3}" destId="{D8802CD7-9126-4BEB-8982-5F6B551FC708}" srcOrd="0" destOrd="0" presId="urn:microsoft.com/office/officeart/2005/8/layout/vList2"/>
    <dgm:cxn modelId="{A5725C53-98AB-45AD-887D-FA9BEE293D03}" type="presOf" srcId="{60443E9B-366A-4270-B5FF-8FD5D50F9713}" destId="{C6530E91-7CD0-42F0-B3F4-07AACA3BBDEE}" srcOrd="0" destOrd="0" presId="urn:microsoft.com/office/officeart/2005/8/layout/vList2"/>
    <dgm:cxn modelId="{E28CAA1C-72BB-4707-BC28-72B1B529CD19}" srcId="{E1BAC949-39C4-45C7-8F45-CC92DE04C033}" destId="{6821176C-6559-49E1-9BD5-34C25FA8CCF0}" srcOrd="1" destOrd="0" parTransId="{1A83941B-F3EA-463E-8C76-47AACFFECDC1}" sibTransId="{343A8B81-A401-4BB2-B07D-2A90877205BA}"/>
    <dgm:cxn modelId="{5AEC0221-E99F-4D78-988D-7BD767AD86B0}" type="presOf" srcId="{456F5E09-DC93-44C2-AE2E-8B8BC698CFD5}" destId="{9372C9E4-410C-4752-89AF-E5844A3E06ED}" srcOrd="0" destOrd="0" presId="urn:microsoft.com/office/officeart/2005/8/layout/vList2"/>
    <dgm:cxn modelId="{B2F90EEC-07D5-4BAA-BDE7-7E0880BE754E}" srcId="{3A549F99-D5AD-4CA8-8C53-161FC6D2A522}" destId="{F509D38F-02E2-4208-B625-7C8B99E8F20F}" srcOrd="1" destOrd="0" parTransId="{1D43AB95-F046-43F6-9809-F65A836680EA}" sibTransId="{591F3B58-2E4B-42BD-BB8A-99FA2C8E63D2}"/>
    <dgm:cxn modelId="{D1560024-EADB-4BF4-AEBC-B9AB268871BB}" type="presOf" srcId="{E1BAC949-39C4-45C7-8F45-CC92DE04C033}" destId="{C3980902-898A-4B6A-81F1-28E9959EED72}" srcOrd="0" destOrd="0" presId="urn:microsoft.com/office/officeart/2005/8/layout/vList2"/>
    <dgm:cxn modelId="{CB4C720C-3110-4947-9EED-5B3427FCF0F3}" type="presParOf" srcId="{C3980902-898A-4B6A-81F1-28E9959EED72}" destId="{C6530E91-7CD0-42F0-B3F4-07AACA3BBDEE}" srcOrd="0" destOrd="0" presId="urn:microsoft.com/office/officeart/2005/8/layout/vList2"/>
    <dgm:cxn modelId="{BC420A72-882D-45D9-8547-CA87FB0078F7}" type="presParOf" srcId="{C3980902-898A-4B6A-81F1-28E9959EED72}" destId="{A181832E-1FA7-4230-AAA4-1D610798A7FE}" srcOrd="1" destOrd="0" presId="urn:microsoft.com/office/officeart/2005/8/layout/vList2"/>
    <dgm:cxn modelId="{C8464070-754E-43B3-89C3-867BAA2AF7A9}" type="presParOf" srcId="{C3980902-898A-4B6A-81F1-28E9959EED72}" destId="{D99C49F3-1935-494E-B628-D3BFE2190B6E}" srcOrd="2" destOrd="0" presId="urn:microsoft.com/office/officeart/2005/8/layout/vList2"/>
    <dgm:cxn modelId="{10794C92-CFCD-40E7-B427-1CD3BAE4EEC0}" type="presParOf" srcId="{C3980902-898A-4B6A-81F1-28E9959EED72}" destId="{DF46EE8D-0C75-428A-BBAE-060C84EB9A18}" srcOrd="3" destOrd="0" presId="urn:microsoft.com/office/officeart/2005/8/layout/vList2"/>
    <dgm:cxn modelId="{038D8784-69DA-40A6-827B-BE351251F26B}" type="presParOf" srcId="{C3980902-898A-4B6A-81F1-28E9959EED72}" destId="{85B5127B-92F4-4A59-BF7D-C5C48DBFF67C}" srcOrd="4" destOrd="0" presId="urn:microsoft.com/office/officeart/2005/8/layout/vList2"/>
    <dgm:cxn modelId="{26880557-E8E3-4A91-8F0F-929EA4853CC7}" type="presParOf" srcId="{C3980902-898A-4B6A-81F1-28E9959EED72}" destId="{CC891653-A178-4974-9486-7BE8D159F122}" srcOrd="5" destOrd="0" presId="urn:microsoft.com/office/officeart/2005/8/layout/vList2"/>
    <dgm:cxn modelId="{80399D73-FD9E-490D-AE87-15185BE46331}" type="presParOf" srcId="{C3980902-898A-4B6A-81F1-28E9959EED72}" destId="{9372C9E4-410C-4752-89AF-E5844A3E06ED}" srcOrd="6" destOrd="0" presId="urn:microsoft.com/office/officeart/2005/8/layout/vList2"/>
    <dgm:cxn modelId="{3CD8FFFA-FEF9-400D-8773-A28312CD3266}" type="presParOf" srcId="{C3980902-898A-4B6A-81F1-28E9959EED72}" destId="{5B1494FE-8478-4EFF-A910-7C9929B5D8D7}" srcOrd="7" destOrd="0" presId="urn:microsoft.com/office/officeart/2005/8/layout/vList2"/>
    <dgm:cxn modelId="{1B2EA659-6FBD-4DE0-A3CE-C2663DEB93B6}" type="presParOf" srcId="{C3980902-898A-4B6A-81F1-28E9959EED72}" destId="{4EF627D6-63AC-4B6B-AD71-29C25BC786A5}" srcOrd="8" destOrd="0" presId="urn:microsoft.com/office/officeart/2005/8/layout/vList2"/>
    <dgm:cxn modelId="{F65CA134-525B-451F-820C-357B0B436BB4}" type="presParOf" srcId="{C3980902-898A-4B6A-81F1-28E9959EED72}" destId="{F222570B-5900-4E8B-8A92-0D19372E4D47}" srcOrd="9" destOrd="0" presId="urn:microsoft.com/office/officeart/2005/8/layout/vList2"/>
    <dgm:cxn modelId="{5B87926A-7FDF-4558-8CFD-2C9190D82530}" type="presParOf" srcId="{C3980902-898A-4B6A-81F1-28E9959EED72}" destId="{D8802CD7-9126-4BEB-8982-5F6B551FC708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61AA683-F228-41FB-B3AF-B3A19D3BDE98}" type="doc">
      <dgm:prSet loTypeId="urn:microsoft.com/office/officeart/2005/8/layout/vList2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hu-HU"/>
        </a:p>
      </dgm:t>
    </dgm:pt>
    <dgm:pt modelId="{DD63CA4D-1872-4FF0-8511-08843A7B08C6}">
      <dgm:prSet/>
      <dgm:spPr/>
      <dgm:t>
        <a:bodyPr/>
        <a:lstStyle/>
        <a:p>
          <a:r>
            <a:rPr lang="hu-HU" dirty="0"/>
            <a:t>Határozott időre, ha a tanuló egyéni adottsága, sajátos helyzete indokolja, és a  tanuló fejlődése, tanulmányainak eredményes folytatása és befejezése szempontjából előnyös.</a:t>
          </a:r>
        </a:p>
      </dgm:t>
    </dgm:pt>
    <dgm:pt modelId="{CB14C719-E649-4CAC-827A-9ECC9CD748A7}" type="parTrans" cxnId="{E0DFB163-95C7-46FC-AB6E-C35F9477D4B6}">
      <dgm:prSet/>
      <dgm:spPr/>
      <dgm:t>
        <a:bodyPr/>
        <a:lstStyle/>
        <a:p>
          <a:endParaRPr lang="hu-HU"/>
        </a:p>
      </dgm:t>
    </dgm:pt>
    <dgm:pt modelId="{6E129A6A-1D4F-49DF-80C5-ACF5804B1EB1}" type="sibTrans" cxnId="{E0DFB163-95C7-46FC-AB6E-C35F9477D4B6}">
      <dgm:prSet/>
      <dgm:spPr/>
      <dgm:t>
        <a:bodyPr/>
        <a:lstStyle/>
        <a:p>
          <a:endParaRPr lang="hu-HU"/>
        </a:p>
      </dgm:t>
    </dgm:pt>
    <dgm:pt modelId="{77CD9796-5AC5-4B62-A09B-E0EFFAABFC51}">
      <dgm:prSet/>
      <dgm:spPr/>
      <dgm:t>
        <a:bodyPr/>
        <a:lstStyle/>
        <a:p>
          <a:r>
            <a:rPr lang="hu-HU" dirty="0"/>
            <a:t>2019.09.01: Iskolaigazgató helyett az </a:t>
          </a:r>
          <a:r>
            <a:rPr lang="hu-HU" b="1" dirty="0"/>
            <a:t>OH engedélyezi </a:t>
          </a:r>
          <a:r>
            <a:rPr lang="hu-HU" dirty="0"/>
            <a:t>(Szakképzés: Intézményvezető engedélyez)</a:t>
          </a:r>
        </a:p>
      </dgm:t>
    </dgm:pt>
    <dgm:pt modelId="{94524EF4-1DAA-4D93-B9C7-C0C00117AF5E}" type="parTrans" cxnId="{DC6A1566-44D2-4F46-BC1B-D04CD1AB24EC}">
      <dgm:prSet/>
      <dgm:spPr/>
      <dgm:t>
        <a:bodyPr/>
        <a:lstStyle/>
        <a:p>
          <a:endParaRPr lang="hu-HU"/>
        </a:p>
      </dgm:t>
    </dgm:pt>
    <dgm:pt modelId="{DE883E28-8FC5-4C8F-8C61-AF278F239793}" type="sibTrans" cxnId="{DC6A1566-44D2-4F46-BC1B-D04CD1AB24EC}">
      <dgm:prSet/>
      <dgm:spPr/>
      <dgm:t>
        <a:bodyPr/>
        <a:lstStyle/>
        <a:p>
          <a:endParaRPr lang="hu-HU"/>
        </a:p>
      </dgm:t>
    </dgm:pt>
    <dgm:pt modelId="{6A34D2BD-CB78-4C36-BE74-DF873250E95A}">
      <dgm:prSet/>
      <dgm:spPr/>
      <dgm:t>
        <a:bodyPr/>
        <a:lstStyle/>
        <a:p>
          <a:pPr algn="just"/>
          <a:r>
            <a:rPr lang="hu-HU" u="sng" dirty="0"/>
            <a:t>Lehetséges OH megkeresés a döntéshez:</a:t>
          </a:r>
          <a:r>
            <a:rPr lang="hu-HU" u="none" dirty="0"/>
            <a:t> </a:t>
          </a:r>
          <a:r>
            <a:rPr lang="hu-HU" dirty="0"/>
            <a:t>gyámhatóság,  gyermekjóléti szolgálat,  iskolaigazgató, gyermekvédelmi gondoskodásban részesülő tanuló esetén a  gyermekvédelmi gyám.</a:t>
          </a:r>
        </a:p>
      </dgm:t>
    </dgm:pt>
    <dgm:pt modelId="{BEFD0AE4-1477-4689-A31C-208553242F73}" type="parTrans" cxnId="{A60BC200-9FB3-41E7-9DF4-56B2B036F780}">
      <dgm:prSet/>
      <dgm:spPr/>
      <dgm:t>
        <a:bodyPr/>
        <a:lstStyle/>
        <a:p>
          <a:endParaRPr lang="hu-HU"/>
        </a:p>
      </dgm:t>
    </dgm:pt>
    <dgm:pt modelId="{81C6B0EF-6DF4-47D6-95FF-2690EB5B4BA0}" type="sibTrans" cxnId="{A60BC200-9FB3-41E7-9DF4-56B2B036F780}">
      <dgm:prSet/>
      <dgm:spPr/>
      <dgm:t>
        <a:bodyPr/>
        <a:lstStyle/>
        <a:p>
          <a:endParaRPr lang="hu-HU"/>
        </a:p>
      </dgm:t>
    </dgm:pt>
    <dgm:pt modelId="{9F3C9828-10B2-486F-88FE-D27468679399}">
      <dgm:prSet/>
      <dgm:spPr/>
      <dgm:t>
        <a:bodyPr/>
        <a:lstStyle/>
        <a:p>
          <a:pPr algn="just"/>
          <a:r>
            <a:rPr lang="hu-HU" u="sng" dirty="0"/>
            <a:t>Megszűnik:</a:t>
          </a:r>
          <a:r>
            <a:rPr lang="hu-HU" u="none" dirty="0"/>
            <a:t> </a:t>
          </a:r>
          <a:r>
            <a:rPr lang="hu-HU" dirty="0"/>
            <a:t>A </a:t>
          </a:r>
          <a:r>
            <a:rPr lang="hu-HU" dirty="0" smtClean="0"/>
            <a:t>tanuló felróhatóan </a:t>
          </a:r>
          <a:r>
            <a:rPr lang="hu-HU" dirty="0"/>
            <a:t>kétszer nem jelenik meg </a:t>
          </a:r>
          <a:r>
            <a:rPr lang="hu-HU" dirty="0" smtClean="0"/>
            <a:t>az osztályozó </a:t>
          </a:r>
          <a:r>
            <a:rPr lang="hu-HU" dirty="0"/>
            <a:t>vizsgán, vagy kétszer nem teljesíti a </a:t>
          </a:r>
          <a:r>
            <a:rPr lang="hu-HU" dirty="0" smtClean="0"/>
            <a:t>tanulmányi követelményeket</a:t>
          </a:r>
          <a:r>
            <a:rPr lang="hu-HU" dirty="0"/>
            <a:t>.</a:t>
          </a:r>
        </a:p>
      </dgm:t>
    </dgm:pt>
    <dgm:pt modelId="{5E1B717E-DA50-4A1B-A555-A5150DB3E4DC}" type="parTrans" cxnId="{A393E464-7CAC-4E5C-AFF6-6C6B1BE73DAF}">
      <dgm:prSet/>
      <dgm:spPr/>
      <dgm:t>
        <a:bodyPr/>
        <a:lstStyle/>
        <a:p>
          <a:endParaRPr lang="hu-HU"/>
        </a:p>
      </dgm:t>
    </dgm:pt>
    <dgm:pt modelId="{6EBB43A7-FD23-434E-A11D-194D05E6D1AA}" type="sibTrans" cxnId="{A393E464-7CAC-4E5C-AFF6-6C6B1BE73DAF}">
      <dgm:prSet/>
      <dgm:spPr/>
      <dgm:t>
        <a:bodyPr/>
        <a:lstStyle/>
        <a:p>
          <a:endParaRPr lang="hu-HU"/>
        </a:p>
      </dgm:t>
    </dgm:pt>
    <dgm:pt modelId="{EA6578A2-32CD-4433-BCED-BB5DBC565315}">
      <dgm:prSet/>
      <dgm:spPr/>
      <dgm:t>
        <a:bodyPr/>
        <a:lstStyle/>
        <a:p>
          <a:pPr algn="just"/>
          <a:r>
            <a:rPr lang="hu-HU" u="sng" dirty="0"/>
            <a:t>Intézmény feladata:</a:t>
          </a:r>
          <a:r>
            <a:rPr lang="hu-HU" u="none" dirty="0"/>
            <a:t> </a:t>
          </a:r>
          <a:r>
            <a:rPr lang="hu-HU" dirty="0"/>
            <a:t>kapcsolattartás, felkészítés támogatása (</a:t>
          </a:r>
          <a:r>
            <a:rPr lang="hu-HU" dirty="0" err="1" smtClean="0"/>
            <a:t>SNI</a:t>
          </a:r>
          <a:r>
            <a:rPr lang="hu-HU" dirty="0" smtClean="0"/>
            <a:t>, tartós beteg), </a:t>
          </a:r>
          <a:r>
            <a:rPr lang="hu-HU" dirty="0"/>
            <a:t>vizsgáztatás, jelzés az OH felé a sikertelen vizsgáról. </a:t>
          </a:r>
        </a:p>
      </dgm:t>
    </dgm:pt>
    <dgm:pt modelId="{5D51FBF4-F50E-4788-B18C-3E09FF2631AB}" type="parTrans" cxnId="{5D5E675D-4540-4C6F-9BBA-455B83E3CB57}">
      <dgm:prSet/>
      <dgm:spPr/>
      <dgm:t>
        <a:bodyPr/>
        <a:lstStyle/>
        <a:p>
          <a:endParaRPr lang="hu-HU"/>
        </a:p>
      </dgm:t>
    </dgm:pt>
    <dgm:pt modelId="{889F5F5C-4919-44C6-A925-B4C17DD0A169}" type="sibTrans" cxnId="{5D5E675D-4540-4C6F-9BBA-455B83E3CB57}">
      <dgm:prSet/>
      <dgm:spPr/>
      <dgm:t>
        <a:bodyPr/>
        <a:lstStyle/>
        <a:p>
          <a:endParaRPr lang="hu-HU"/>
        </a:p>
      </dgm:t>
    </dgm:pt>
    <dgm:pt modelId="{ADD8446D-6F7E-4BCC-A0A8-E08228C2E602}">
      <dgm:prSet/>
      <dgm:spPr/>
      <dgm:t>
        <a:bodyPr/>
        <a:lstStyle/>
        <a:p>
          <a:r>
            <a:rPr lang="hu-HU" u="sng" dirty="0"/>
            <a:t>Esetek száma: </a:t>
          </a:r>
          <a:endParaRPr lang="hu-HU" dirty="0"/>
        </a:p>
      </dgm:t>
    </dgm:pt>
    <dgm:pt modelId="{77FF32F3-11B0-4B94-B694-30BCEE58CDC5}" type="parTrans" cxnId="{98A83C5E-BF1F-4F7A-A23A-5E0B1B511513}">
      <dgm:prSet/>
      <dgm:spPr/>
      <dgm:t>
        <a:bodyPr/>
        <a:lstStyle/>
        <a:p>
          <a:endParaRPr lang="hu-HU"/>
        </a:p>
      </dgm:t>
    </dgm:pt>
    <dgm:pt modelId="{638C5DE2-5CC0-4D06-BEFD-E2D7DB3410C8}" type="sibTrans" cxnId="{98A83C5E-BF1F-4F7A-A23A-5E0B1B511513}">
      <dgm:prSet/>
      <dgm:spPr/>
      <dgm:t>
        <a:bodyPr/>
        <a:lstStyle/>
        <a:p>
          <a:endParaRPr lang="hu-HU"/>
        </a:p>
      </dgm:t>
    </dgm:pt>
    <dgm:pt modelId="{8E6A2B5C-6180-47F1-A92A-9AB392072C82}">
      <dgm:prSet/>
      <dgm:spPr/>
      <dgm:t>
        <a:bodyPr/>
        <a:lstStyle/>
        <a:p>
          <a:pPr algn="just"/>
          <a:r>
            <a:rPr lang="hu-HU" dirty="0" smtClean="0"/>
            <a:t>Az egyéni munkarend ideje alatt a tanuló év közben érdemjegyet nem szerezhet, tudásáról osztályozó vizsgán ad számot.</a:t>
          </a:r>
          <a:endParaRPr lang="hu-HU" dirty="0"/>
        </a:p>
      </dgm:t>
    </dgm:pt>
    <dgm:pt modelId="{9DD816E3-AD23-4C81-8713-BB124240634C}" type="parTrans" cxnId="{D93B38BB-50EE-432D-8AAF-8D6ABD8D92BD}">
      <dgm:prSet/>
      <dgm:spPr/>
      <dgm:t>
        <a:bodyPr/>
        <a:lstStyle/>
        <a:p>
          <a:endParaRPr lang="hu-HU"/>
        </a:p>
      </dgm:t>
    </dgm:pt>
    <dgm:pt modelId="{5D1A85E9-106A-4AE4-96B3-54BFAB5E5DF3}" type="sibTrans" cxnId="{D93B38BB-50EE-432D-8AAF-8D6ABD8D92BD}">
      <dgm:prSet/>
      <dgm:spPr/>
      <dgm:t>
        <a:bodyPr/>
        <a:lstStyle/>
        <a:p>
          <a:endParaRPr lang="hu-HU"/>
        </a:p>
      </dgm:t>
    </dgm:pt>
    <dgm:pt modelId="{6C4C3276-0936-4487-B467-F7B085991556}">
      <dgm:prSet/>
      <dgm:spPr/>
      <dgm:t>
        <a:bodyPr/>
        <a:lstStyle/>
        <a:p>
          <a:r>
            <a:rPr lang="hu-HU" dirty="0" smtClean="0"/>
            <a:t>Postai és ügyfélkapus benyújtási lehetőség is (javasolt kéreleműrlap az OH weboldalán)</a:t>
          </a:r>
          <a:endParaRPr lang="hu-HU" dirty="0"/>
        </a:p>
      </dgm:t>
    </dgm:pt>
    <dgm:pt modelId="{0AECA4CC-AA96-465E-AB97-8E198B0204B9}" type="parTrans" cxnId="{070C8828-F324-4C2C-8213-400E61C6CBD9}">
      <dgm:prSet/>
      <dgm:spPr/>
      <dgm:t>
        <a:bodyPr/>
        <a:lstStyle/>
        <a:p>
          <a:endParaRPr lang="hu-HU"/>
        </a:p>
      </dgm:t>
    </dgm:pt>
    <dgm:pt modelId="{88BE414B-C09B-450D-B9B5-CCDD1666E8BD}" type="sibTrans" cxnId="{070C8828-F324-4C2C-8213-400E61C6CBD9}">
      <dgm:prSet/>
      <dgm:spPr/>
      <dgm:t>
        <a:bodyPr/>
        <a:lstStyle/>
        <a:p>
          <a:endParaRPr lang="hu-HU"/>
        </a:p>
      </dgm:t>
    </dgm:pt>
    <dgm:pt modelId="{E1D7AEB7-1735-42C6-86DF-4763604904BD}">
      <dgm:prSet/>
      <dgm:spPr/>
      <dgm:t>
        <a:bodyPr/>
        <a:lstStyle/>
        <a:p>
          <a:pPr algn="just"/>
          <a:r>
            <a:rPr lang="hu-HU" u="sng" dirty="0" smtClean="0"/>
            <a:t>Kérelembenyújtási határidő:</a:t>
          </a:r>
          <a:r>
            <a:rPr lang="hu-HU" u="none" dirty="0" smtClean="0"/>
            <a:t> </a:t>
          </a:r>
          <a:r>
            <a:rPr lang="hu-HU" dirty="0" smtClean="0"/>
            <a:t>június 15-</a:t>
          </a:r>
          <a:r>
            <a:rPr lang="hu-HU" dirty="0" err="1" smtClean="0"/>
            <a:t>ig</a:t>
          </a:r>
          <a:r>
            <a:rPr lang="hu-HU" dirty="0" smtClean="0"/>
            <a:t> (később akkor, ha felmerül új, iskolába járást akadályozó körülmény)</a:t>
          </a:r>
          <a:endParaRPr lang="hu-HU" dirty="0"/>
        </a:p>
      </dgm:t>
    </dgm:pt>
    <dgm:pt modelId="{3DFD66C7-B13E-4CFB-A6E3-40102DD65529}" type="parTrans" cxnId="{BCCBE8D1-9043-4C8E-AA58-498EEAD66262}">
      <dgm:prSet/>
      <dgm:spPr/>
      <dgm:t>
        <a:bodyPr/>
        <a:lstStyle/>
        <a:p>
          <a:endParaRPr lang="hu-HU"/>
        </a:p>
      </dgm:t>
    </dgm:pt>
    <dgm:pt modelId="{CD132749-3125-4FE7-AF12-A9B573452E44}" type="sibTrans" cxnId="{BCCBE8D1-9043-4C8E-AA58-498EEAD66262}">
      <dgm:prSet/>
      <dgm:spPr/>
      <dgm:t>
        <a:bodyPr/>
        <a:lstStyle/>
        <a:p>
          <a:endParaRPr lang="hu-HU"/>
        </a:p>
      </dgm:t>
    </dgm:pt>
    <dgm:pt modelId="{20B10502-CCDE-492A-B884-64A5FD308217}" type="pres">
      <dgm:prSet presAssocID="{461AA683-F228-41FB-B3AF-B3A19D3BDE9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hu-HU"/>
        </a:p>
      </dgm:t>
    </dgm:pt>
    <dgm:pt modelId="{805AEE5C-DED7-4372-A6B8-C64D5AD39CB5}" type="pres">
      <dgm:prSet presAssocID="{DD63CA4D-1872-4FF0-8511-08843A7B08C6}" presName="parentText" presStyleLbl="node1" presStyleIdx="0" presStyleCnt="9" custScaleY="113022">
        <dgm:presLayoutVars>
          <dgm:chMax val="0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D3B7EC4C-48F7-49F0-97BF-219BC28A42DF}" type="pres">
      <dgm:prSet presAssocID="{6E129A6A-1D4F-49DF-80C5-ACF5804B1EB1}" presName="spacer" presStyleCnt="0"/>
      <dgm:spPr/>
      <dgm:t>
        <a:bodyPr/>
        <a:lstStyle/>
        <a:p>
          <a:endParaRPr lang="hu-HU"/>
        </a:p>
      </dgm:t>
    </dgm:pt>
    <dgm:pt modelId="{B738DB34-B914-4AF8-A110-5CBC0CFCACB4}" type="pres">
      <dgm:prSet presAssocID="{77CD9796-5AC5-4B62-A09B-E0EFFAABFC51}" presName="parentText" presStyleLbl="node1" presStyleIdx="1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D8B300CA-ACD3-4AD6-8123-6D92E3123C12}" type="pres">
      <dgm:prSet presAssocID="{DE883E28-8FC5-4C8F-8C61-AF278F239793}" presName="spacer" presStyleCnt="0"/>
      <dgm:spPr/>
      <dgm:t>
        <a:bodyPr/>
        <a:lstStyle/>
        <a:p>
          <a:endParaRPr lang="hu-HU"/>
        </a:p>
      </dgm:t>
    </dgm:pt>
    <dgm:pt modelId="{C4E08A9B-D268-41D7-8E7C-380E58C9B519}" type="pres">
      <dgm:prSet presAssocID="{E1D7AEB7-1735-42C6-86DF-4763604904BD}" presName="parentText" presStyleLbl="node1" presStyleIdx="2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7C317AA3-56CB-4342-954F-332CBB2AD760}" type="pres">
      <dgm:prSet presAssocID="{CD132749-3125-4FE7-AF12-A9B573452E44}" presName="spacer" presStyleCnt="0"/>
      <dgm:spPr/>
      <dgm:t>
        <a:bodyPr/>
        <a:lstStyle/>
        <a:p>
          <a:endParaRPr lang="hu-HU"/>
        </a:p>
      </dgm:t>
    </dgm:pt>
    <dgm:pt modelId="{4EF389E3-B28C-41C1-A5A9-14C86EF51A6C}" type="pres">
      <dgm:prSet presAssocID="{6C4C3276-0936-4487-B467-F7B085991556}" presName="parentText" presStyleLbl="node1" presStyleIdx="3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82A54913-6610-485A-8155-6C6202C97459}" type="pres">
      <dgm:prSet presAssocID="{88BE414B-C09B-450D-B9B5-CCDD1666E8BD}" presName="spacer" presStyleCnt="0"/>
      <dgm:spPr/>
      <dgm:t>
        <a:bodyPr/>
        <a:lstStyle/>
        <a:p>
          <a:endParaRPr lang="hu-HU"/>
        </a:p>
      </dgm:t>
    </dgm:pt>
    <dgm:pt modelId="{6D1E3A4F-83B9-4F4A-9C24-D286C9A771BF}" type="pres">
      <dgm:prSet presAssocID="{6A34D2BD-CB78-4C36-BE74-DF873250E95A}" presName="parentText" presStyleLbl="node1" presStyleIdx="4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582159EB-083E-45C2-8252-27823874CCA6}" type="pres">
      <dgm:prSet presAssocID="{81C6B0EF-6DF4-47D6-95FF-2690EB5B4BA0}" presName="spacer" presStyleCnt="0"/>
      <dgm:spPr/>
      <dgm:t>
        <a:bodyPr/>
        <a:lstStyle/>
        <a:p>
          <a:endParaRPr lang="hu-HU"/>
        </a:p>
      </dgm:t>
    </dgm:pt>
    <dgm:pt modelId="{00EF73A1-C9F4-4EDD-8601-AB572854AF81}" type="pres">
      <dgm:prSet presAssocID="{8E6A2B5C-6180-47F1-A92A-9AB392072C82}" presName="parentText" presStyleLbl="node1" presStyleIdx="5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6522B47F-7C8B-42FD-A97B-94A592008460}" type="pres">
      <dgm:prSet presAssocID="{5D1A85E9-106A-4AE4-96B3-54BFAB5E5DF3}" presName="spacer" presStyleCnt="0"/>
      <dgm:spPr/>
      <dgm:t>
        <a:bodyPr/>
        <a:lstStyle/>
        <a:p>
          <a:endParaRPr lang="hu-HU"/>
        </a:p>
      </dgm:t>
    </dgm:pt>
    <dgm:pt modelId="{A26AECC4-982D-4695-9DD8-C438A07017B4}" type="pres">
      <dgm:prSet presAssocID="{9F3C9828-10B2-486F-88FE-D27468679399}" presName="parentText" presStyleLbl="node1" presStyleIdx="6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590A4EAA-3FE2-40AD-81CF-A5B7F9783461}" type="pres">
      <dgm:prSet presAssocID="{6EBB43A7-FD23-434E-A11D-194D05E6D1AA}" presName="spacer" presStyleCnt="0"/>
      <dgm:spPr/>
      <dgm:t>
        <a:bodyPr/>
        <a:lstStyle/>
        <a:p>
          <a:endParaRPr lang="hu-HU"/>
        </a:p>
      </dgm:t>
    </dgm:pt>
    <dgm:pt modelId="{FDA1B279-E68A-4712-9C08-B47CF0FC8F02}" type="pres">
      <dgm:prSet presAssocID="{EA6578A2-32CD-4433-BCED-BB5DBC565315}" presName="parentText" presStyleLbl="node1" presStyleIdx="7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C9F5CE40-3B24-4F5D-B06F-777D5212E463}" type="pres">
      <dgm:prSet presAssocID="{889F5F5C-4919-44C6-A925-B4C17DD0A169}" presName="spacer" presStyleCnt="0"/>
      <dgm:spPr/>
      <dgm:t>
        <a:bodyPr/>
        <a:lstStyle/>
        <a:p>
          <a:endParaRPr lang="hu-HU"/>
        </a:p>
      </dgm:t>
    </dgm:pt>
    <dgm:pt modelId="{E8B74202-E987-4EE7-A865-1A9B87CC21C3}" type="pres">
      <dgm:prSet presAssocID="{ADD8446D-6F7E-4BCC-A0A8-E08228C2E602}" presName="parentText" presStyleLbl="node1" presStyleIdx="8" presStyleCnt="9" custScaleX="18296" custLinFactNeighborX="-40633" custLinFactNeighborY="12051">
        <dgm:presLayoutVars>
          <dgm:chMax val="0"/>
          <dgm:bulletEnabled val="1"/>
        </dgm:presLayoutVars>
      </dgm:prSet>
      <dgm:spPr/>
      <dgm:t>
        <a:bodyPr/>
        <a:lstStyle/>
        <a:p>
          <a:endParaRPr lang="hu-HU"/>
        </a:p>
      </dgm:t>
    </dgm:pt>
  </dgm:ptLst>
  <dgm:cxnLst>
    <dgm:cxn modelId="{A393E464-7CAC-4E5C-AFF6-6C6B1BE73DAF}" srcId="{461AA683-F228-41FB-B3AF-B3A19D3BDE98}" destId="{9F3C9828-10B2-486F-88FE-D27468679399}" srcOrd="6" destOrd="0" parTransId="{5E1B717E-DA50-4A1B-A555-A5150DB3E4DC}" sibTransId="{6EBB43A7-FD23-434E-A11D-194D05E6D1AA}"/>
    <dgm:cxn modelId="{A60BC200-9FB3-41E7-9DF4-56B2B036F780}" srcId="{461AA683-F228-41FB-B3AF-B3A19D3BDE98}" destId="{6A34D2BD-CB78-4C36-BE74-DF873250E95A}" srcOrd="4" destOrd="0" parTransId="{BEFD0AE4-1477-4689-A31C-208553242F73}" sibTransId="{81C6B0EF-6DF4-47D6-95FF-2690EB5B4BA0}"/>
    <dgm:cxn modelId="{E0DFB163-95C7-46FC-AB6E-C35F9477D4B6}" srcId="{461AA683-F228-41FB-B3AF-B3A19D3BDE98}" destId="{DD63CA4D-1872-4FF0-8511-08843A7B08C6}" srcOrd="0" destOrd="0" parTransId="{CB14C719-E649-4CAC-827A-9ECC9CD748A7}" sibTransId="{6E129A6A-1D4F-49DF-80C5-ACF5804B1EB1}"/>
    <dgm:cxn modelId="{8E77E2AE-46B5-4544-AA9B-BA5634113168}" type="presOf" srcId="{EA6578A2-32CD-4433-BCED-BB5DBC565315}" destId="{FDA1B279-E68A-4712-9C08-B47CF0FC8F02}" srcOrd="0" destOrd="0" presId="urn:microsoft.com/office/officeart/2005/8/layout/vList2"/>
    <dgm:cxn modelId="{908B4561-6CC1-4B17-A6B7-BF3167FF15FE}" type="presOf" srcId="{8E6A2B5C-6180-47F1-A92A-9AB392072C82}" destId="{00EF73A1-C9F4-4EDD-8601-AB572854AF81}" srcOrd="0" destOrd="0" presId="urn:microsoft.com/office/officeart/2005/8/layout/vList2"/>
    <dgm:cxn modelId="{F634B874-1499-4568-892C-A05A83408153}" type="presOf" srcId="{77CD9796-5AC5-4B62-A09B-E0EFFAABFC51}" destId="{B738DB34-B914-4AF8-A110-5CBC0CFCACB4}" srcOrd="0" destOrd="0" presId="urn:microsoft.com/office/officeart/2005/8/layout/vList2"/>
    <dgm:cxn modelId="{6FD29A43-6D52-4673-A889-B829385E9D14}" type="presOf" srcId="{ADD8446D-6F7E-4BCC-A0A8-E08228C2E602}" destId="{E8B74202-E987-4EE7-A865-1A9B87CC21C3}" srcOrd="0" destOrd="0" presId="urn:microsoft.com/office/officeart/2005/8/layout/vList2"/>
    <dgm:cxn modelId="{DC6A1566-44D2-4F46-BC1B-D04CD1AB24EC}" srcId="{461AA683-F228-41FB-B3AF-B3A19D3BDE98}" destId="{77CD9796-5AC5-4B62-A09B-E0EFFAABFC51}" srcOrd="1" destOrd="0" parTransId="{94524EF4-1DAA-4D93-B9C7-C0C00117AF5E}" sibTransId="{DE883E28-8FC5-4C8F-8C61-AF278F239793}"/>
    <dgm:cxn modelId="{9DA44ED3-84C5-4E28-A2CF-FA1FEE3647C7}" type="presOf" srcId="{E1D7AEB7-1735-42C6-86DF-4763604904BD}" destId="{C4E08A9B-D268-41D7-8E7C-380E58C9B519}" srcOrd="0" destOrd="0" presId="urn:microsoft.com/office/officeart/2005/8/layout/vList2"/>
    <dgm:cxn modelId="{A0E960FE-83E0-4F07-8486-38B93B84B6E5}" type="presOf" srcId="{DD63CA4D-1872-4FF0-8511-08843A7B08C6}" destId="{805AEE5C-DED7-4372-A6B8-C64D5AD39CB5}" srcOrd="0" destOrd="0" presId="urn:microsoft.com/office/officeart/2005/8/layout/vList2"/>
    <dgm:cxn modelId="{070C8828-F324-4C2C-8213-400E61C6CBD9}" srcId="{461AA683-F228-41FB-B3AF-B3A19D3BDE98}" destId="{6C4C3276-0936-4487-B467-F7B085991556}" srcOrd="3" destOrd="0" parTransId="{0AECA4CC-AA96-465E-AB97-8E198B0204B9}" sibTransId="{88BE414B-C09B-450D-B9B5-CCDD1666E8BD}"/>
    <dgm:cxn modelId="{98A83C5E-BF1F-4F7A-A23A-5E0B1B511513}" srcId="{461AA683-F228-41FB-B3AF-B3A19D3BDE98}" destId="{ADD8446D-6F7E-4BCC-A0A8-E08228C2E602}" srcOrd="8" destOrd="0" parTransId="{77FF32F3-11B0-4B94-B694-30BCEE58CDC5}" sibTransId="{638C5DE2-5CC0-4D06-BEFD-E2D7DB3410C8}"/>
    <dgm:cxn modelId="{1533BC74-4C4B-4041-89AF-6F2293F6DD07}" type="presOf" srcId="{6A34D2BD-CB78-4C36-BE74-DF873250E95A}" destId="{6D1E3A4F-83B9-4F4A-9C24-D286C9A771BF}" srcOrd="0" destOrd="0" presId="urn:microsoft.com/office/officeart/2005/8/layout/vList2"/>
    <dgm:cxn modelId="{5D5E675D-4540-4C6F-9BBA-455B83E3CB57}" srcId="{461AA683-F228-41FB-B3AF-B3A19D3BDE98}" destId="{EA6578A2-32CD-4433-BCED-BB5DBC565315}" srcOrd="7" destOrd="0" parTransId="{5D51FBF4-F50E-4788-B18C-3E09FF2631AB}" sibTransId="{889F5F5C-4919-44C6-A925-B4C17DD0A169}"/>
    <dgm:cxn modelId="{D93B38BB-50EE-432D-8AAF-8D6ABD8D92BD}" srcId="{461AA683-F228-41FB-B3AF-B3A19D3BDE98}" destId="{8E6A2B5C-6180-47F1-A92A-9AB392072C82}" srcOrd="5" destOrd="0" parTransId="{9DD816E3-AD23-4C81-8713-BB124240634C}" sibTransId="{5D1A85E9-106A-4AE4-96B3-54BFAB5E5DF3}"/>
    <dgm:cxn modelId="{77423FCF-AF43-4923-A57D-CB563D7A4366}" type="presOf" srcId="{6C4C3276-0936-4487-B467-F7B085991556}" destId="{4EF389E3-B28C-41C1-A5A9-14C86EF51A6C}" srcOrd="0" destOrd="0" presId="urn:microsoft.com/office/officeart/2005/8/layout/vList2"/>
    <dgm:cxn modelId="{2ADC2C62-FF67-4D52-99A8-AE950AB84A04}" type="presOf" srcId="{461AA683-F228-41FB-B3AF-B3A19D3BDE98}" destId="{20B10502-CCDE-492A-B884-64A5FD308217}" srcOrd="0" destOrd="0" presId="urn:microsoft.com/office/officeart/2005/8/layout/vList2"/>
    <dgm:cxn modelId="{BDE5F6B7-6EE0-4D63-B700-7D0E4D990A7A}" type="presOf" srcId="{9F3C9828-10B2-486F-88FE-D27468679399}" destId="{A26AECC4-982D-4695-9DD8-C438A07017B4}" srcOrd="0" destOrd="0" presId="urn:microsoft.com/office/officeart/2005/8/layout/vList2"/>
    <dgm:cxn modelId="{BCCBE8D1-9043-4C8E-AA58-498EEAD66262}" srcId="{461AA683-F228-41FB-B3AF-B3A19D3BDE98}" destId="{E1D7AEB7-1735-42C6-86DF-4763604904BD}" srcOrd="2" destOrd="0" parTransId="{3DFD66C7-B13E-4CFB-A6E3-40102DD65529}" sibTransId="{CD132749-3125-4FE7-AF12-A9B573452E44}"/>
    <dgm:cxn modelId="{81468C17-A4F2-4B85-A435-DB249E807224}" type="presParOf" srcId="{20B10502-CCDE-492A-B884-64A5FD308217}" destId="{805AEE5C-DED7-4372-A6B8-C64D5AD39CB5}" srcOrd="0" destOrd="0" presId="urn:microsoft.com/office/officeart/2005/8/layout/vList2"/>
    <dgm:cxn modelId="{ECC05CA3-F3B5-43D9-8427-E3EB36C2F0F4}" type="presParOf" srcId="{20B10502-CCDE-492A-B884-64A5FD308217}" destId="{D3B7EC4C-48F7-49F0-97BF-219BC28A42DF}" srcOrd="1" destOrd="0" presId="urn:microsoft.com/office/officeart/2005/8/layout/vList2"/>
    <dgm:cxn modelId="{FE1C378C-F7B4-407E-9DD4-0BBA67DC030D}" type="presParOf" srcId="{20B10502-CCDE-492A-B884-64A5FD308217}" destId="{B738DB34-B914-4AF8-A110-5CBC0CFCACB4}" srcOrd="2" destOrd="0" presId="urn:microsoft.com/office/officeart/2005/8/layout/vList2"/>
    <dgm:cxn modelId="{2A97C785-BD2F-4C37-A014-932E24D7C0B0}" type="presParOf" srcId="{20B10502-CCDE-492A-B884-64A5FD308217}" destId="{D8B300CA-ACD3-4AD6-8123-6D92E3123C12}" srcOrd="3" destOrd="0" presId="urn:microsoft.com/office/officeart/2005/8/layout/vList2"/>
    <dgm:cxn modelId="{7CEF93DB-7CCE-472B-9F79-D178FE72DD97}" type="presParOf" srcId="{20B10502-CCDE-492A-B884-64A5FD308217}" destId="{C4E08A9B-D268-41D7-8E7C-380E58C9B519}" srcOrd="4" destOrd="0" presId="urn:microsoft.com/office/officeart/2005/8/layout/vList2"/>
    <dgm:cxn modelId="{956AA433-9A06-4448-8FF6-EA7203ED5FBF}" type="presParOf" srcId="{20B10502-CCDE-492A-B884-64A5FD308217}" destId="{7C317AA3-56CB-4342-954F-332CBB2AD760}" srcOrd="5" destOrd="0" presId="urn:microsoft.com/office/officeart/2005/8/layout/vList2"/>
    <dgm:cxn modelId="{B41056D2-4549-41A3-882D-FA9DD84FF218}" type="presParOf" srcId="{20B10502-CCDE-492A-B884-64A5FD308217}" destId="{4EF389E3-B28C-41C1-A5A9-14C86EF51A6C}" srcOrd="6" destOrd="0" presId="urn:microsoft.com/office/officeart/2005/8/layout/vList2"/>
    <dgm:cxn modelId="{F2332EE6-68C0-43C1-BC5F-51EABF690027}" type="presParOf" srcId="{20B10502-CCDE-492A-B884-64A5FD308217}" destId="{82A54913-6610-485A-8155-6C6202C97459}" srcOrd="7" destOrd="0" presId="urn:microsoft.com/office/officeart/2005/8/layout/vList2"/>
    <dgm:cxn modelId="{D706D4A8-9589-4534-BA9C-7418661F3CA5}" type="presParOf" srcId="{20B10502-CCDE-492A-B884-64A5FD308217}" destId="{6D1E3A4F-83B9-4F4A-9C24-D286C9A771BF}" srcOrd="8" destOrd="0" presId="urn:microsoft.com/office/officeart/2005/8/layout/vList2"/>
    <dgm:cxn modelId="{26A0D74B-1129-44BB-A287-E85ECB4B11E5}" type="presParOf" srcId="{20B10502-CCDE-492A-B884-64A5FD308217}" destId="{582159EB-083E-45C2-8252-27823874CCA6}" srcOrd="9" destOrd="0" presId="urn:microsoft.com/office/officeart/2005/8/layout/vList2"/>
    <dgm:cxn modelId="{D58B52ED-CEE4-42A5-94E1-740DEA44850A}" type="presParOf" srcId="{20B10502-CCDE-492A-B884-64A5FD308217}" destId="{00EF73A1-C9F4-4EDD-8601-AB572854AF81}" srcOrd="10" destOrd="0" presId="urn:microsoft.com/office/officeart/2005/8/layout/vList2"/>
    <dgm:cxn modelId="{5EB6698D-6925-4F56-9C9F-F0AC3296B655}" type="presParOf" srcId="{20B10502-CCDE-492A-B884-64A5FD308217}" destId="{6522B47F-7C8B-42FD-A97B-94A592008460}" srcOrd="11" destOrd="0" presId="urn:microsoft.com/office/officeart/2005/8/layout/vList2"/>
    <dgm:cxn modelId="{92C92756-512B-4006-ABC8-382BD37FD326}" type="presParOf" srcId="{20B10502-CCDE-492A-B884-64A5FD308217}" destId="{A26AECC4-982D-4695-9DD8-C438A07017B4}" srcOrd="12" destOrd="0" presId="urn:microsoft.com/office/officeart/2005/8/layout/vList2"/>
    <dgm:cxn modelId="{ECC09AA9-040B-4F66-8EC2-4E343849F82D}" type="presParOf" srcId="{20B10502-CCDE-492A-B884-64A5FD308217}" destId="{590A4EAA-3FE2-40AD-81CF-A5B7F9783461}" srcOrd="13" destOrd="0" presId="urn:microsoft.com/office/officeart/2005/8/layout/vList2"/>
    <dgm:cxn modelId="{E7E190AA-2FAD-4C4F-8722-C5B1A1CFF74D}" type="presParOf" srcId="{20B10502-CCDE-492A-B884-64A5FD308217}" destId="{FDA1B279-E68A-4712-9C08-B47CF0FC8F02}" srcOrd="14" destOrd="0" presId="urn:microsoft.com/office/officeart/2005/8/layout/vList2"/>
    <dgm:cxn modelId="{4F2A2FDF-E9DD-4760-82AC-87CE6D9E53FE}" type="presParOf" srcId="{20B10502-CCDE-492A-B884-64A5FD308217}" destId="{C9F5CE40-3B24-4F5D-B06F-777D5212E463}" srcOrd="15" destOrd="0" presId="urn:microsoft.com/office/officeart/2005/8/layout/vList2"/>
    <dgm:cxn modelId="{83D235F0-D045-4DC3-AD1B-907AD64CFD01}" type="presParOf" srcId="{20B10502-CCDE-492A-B884-64A5FD308217}" destId="{E8B74202-E987-4EE7-A865-1A9B87CC21C3}" srcOrd="1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530E91-7CD0-42F0-B3F4-07AACA3BBDEE}">
      <dsp:nvSpPr>
        <dsp:cNvPr id="0" name=""/>
        <dsp:cNvSpPr/>
      </dsp:nvSpPr>
      <dsp:spPr>
        <a:xfrm>
          <a:off x="0" y="201652"/>
          <a:ext cx="7970590" cy="61073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900" b="1" u="sng" kern="1200" dirty="0" smtClean="0"/>
            <a:t>Kinek engedélyezhető: </a:t>
          </a:r>
          <a:r>
            <a:rPr lang="hu-HU" sz="900" b="0" u="none" kern="1200" dirty="0" smtClean="0"/>
            <a:t>a gyermeknek, aki augusztus 31-</a:t>
          </a:r>
          <a:r>
            <a:rPr lang="hu-HU" sz="900" b="0" u="none" kern="1200" dirty="0" err="1" smtClean="0"/>
            <a:t>ig</a:t>
          </a:r>
          <a:r>
            <a:rPr lang="hu-HU" sz="900" b="0" u="none" kern="1200" dirty="0" smtClean="0"/>
            <a:t> betölti a 6. életévét, és nem éri el az iskolába lépéshez szükséges fejlettségi szintet</a:t>
          </a:r>
          <a:endParaRPr lang="hu-HU" sz="900" b="1" u="sng" kern="1200" dirty="0" smtClean="0"/>
        </a:p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900" b="1" u="sng" kern="1200" dirty="0" smtClean="0"/>
            <a:t>Meddig engedélyezhető:</a:t>
          </a:r>
          <a:r>
            <a:rPr lang="hu-HU" sz="900" b="1" u="none" kern="1200" dirty="0" smtClean="0"/>
            <a:t> </a:t>
          </a:r>
          <a:r>
            <a:rPr lang="hu-HU" sz="900" b="0" u="none" kern="1200" dirty="0" smtClean="0"/>
            <a:t>1 tanévre/nevelési évre</a:t>
          </a:r>
          <a:endParaRPr lang="hu-HU" sz="900" b="1" u="sng" kern="1200" dirty="0" smtClean="0"/>
        </a:p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900" b="1" u="sng" kern="1200" dirty="0" smtClean="0"/>
            <a:t>Kizárólagos </a:t>
          </a:r>
          <a:r>
            <a:rPr lang="hu-HU" sz="900" b="1" u="sng" kern="1200" dirty="0"/>
            <a:t>engedélyező</a:t>
          </a:r>
          <a:r>
            <a:rPr lang="hu-HU" sz="900" b="1" kern="1200" dirty="0"/>
            <a:t>: Oktatási </a:t>
          </a:r>
          <a:r>
            <a:rPr lang="hu-HU" sz="900" b="1" kern="1200" dirty="0" smtClean="0"/>
            <a:t>Hivatal </a:t>
          </a:r>
          <a:r>
            <a:rPr lang="hu-HU" sz="900" b="0" kern="1200" dirty="0" smtClean="0"/>
            <a:t>(ezzel kapcsolatosan téves információk is vannak az interneten)</a:t>
          </a:r>
          <a:endParaRPr lang="hu-HU" sz="900" b="0" kern="1200" dirty="0"/>
        </a:p>
      </dsp:txBody>
      <dsp:txXfrm>
        <a:off x="29814" y="231466"/>
        <a:ext cx="7910962" cy="551111"/>
      </dsp:txXfrm>
    </dsp:sp>
    <dsp:sp modelId="{D99C49F3-1935-494E-B628-D3BFE2190B6E}">
      <dsp:nvSpPr>
        <dsp:cNvPr id="0" name=""/>
        <dsp:cNvSpPr/>
      </dsp:nvSpPr>
      <dsp:spPr>
        <a:xfrm>
          <a:off x="0" y="838312"/>
          <a:ext cx="7970590" cy="610739"/>
        </a:xfrm>
        <a:prstGeom prst="roundRect">
          <a:avLst/>
        </a:prstGeom>
        <a:solidFill>
          <a:schemeClr val="accent5">
            <a:hueOff val="-1470669"/>
            <a:satOff val="-2046"/>
            <a:lumOff val="-78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just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900" u="none" kern="1200" dirty="0" smtClean="0"/>
            <a:t>Ha </a:t>
          </a:r>
          <a:r>
            <a:rPr lang="hu-HU" sz="900" u="none" kern="1200" dirty="0"/>
            <a:t>a Pedagógiai Szakszolgálat Szakértői Bizottsága </a:t>
          </a:r>
          <a:r>
            <a:rPr lang="hu-HU" sz="900" u="none" kern="1200" dirty="0" smtClean="0"/>
            <a:t>(</a:t>
          </a:r>
          <a:r>
            <a:rPr lang="hu-HU" sz="900" u="none" kern="1200" dirty="0" err="1" smtClean="0"/>
            <a:t>SNI</a:t>
          </a:r>
          <a:r>
            <a:rPr lang="hu-HU" sz="900" u="none" kern="1200" dirty="0" smtClean="0"/>
            <a:t>/</a:t>
          </a:r>
          <a:r>
            <a:rPr lang="hu-HU" sz="900" u="none" kern="1200" dirty="0" err="1" smtClean="0"/>
            <a:t>BTMN</a:t>
          </a:r>
          <a:r>
            <a:rPr lang="hu-HU" sz="900" u="none" kern="1200" dirty="0" smtClean="0"/>
            <a:t> vizsgálat </a:t>
          </a:r>
          <a:r>
            <a:rPr lang="hu-HU" sz="900" u="none" kern="1200" dirty="0"/>
            <a:t>keretében) a január 18-ig kiállított </a:t>
          </a:r>
          <a:r>
            <a:rPr lang="hu-HU" sz="900" u="none" kern="1200" dirty="0" smtClean="0"/>
            <a:t>szakértői véleményében </a:t>
          </a:r>
          <a:r>
            <a:rPr lang="hu-HU" sz="900" u="none" kern="1200" dirty="0"/>
            <a:t>javasolja az óvodában maradást, akkor </a:t>
          </a:r>
          <a:r>
            <a:rPr lang="hu-HU" sz="900" b="1" u="none" kern="1200" dirty="0"/>
            <a:t>nem kell benyújtani</a:t>
          </a:r>
          <a:r>
            <a:rPr lang="hu-HU" sz="900" u="none" kern="1200" dirty="0"/>
            <a:t> </a:t>
          </a:r>
          <a:r>
            <a:rPr lang="hu-HU" sz="900" u="none" kern="1200" dirty="0" smtClean="0"/>
            <a:t>kérelmet. </a:t>
          </a:r>
          <a:r>
            <a:rPr lang="hu-HU" sz="900" b="1" u="none" kern="1200" dirty="0" smtClean="0"/>
            <a:t>FONTOS</a:t>
          </a:r>
          <a:r>
            <a:rPr lang="hu-HU" sz="900" u="none" kern="1200" dirty="0" smtClean="0"/>
            <a:t>! Amennyiben január 18-</a:t>
          </a:r>
          <a:r>
            <a:rPr lang="hu-HU" sz="900" u="none" kern="1200" dirty="0" err="1" smtClean="0"/>
            <a:t>ig</a:t>
          </a:r>
          <a:r>
            <a:rPr lang="hu-HU" sz="900" u="none" kern="1200" dirty="0" smtClean="0"/>
            <a:t> nem áll rendelkezésre szakértői vélemény, kérelem beadása SZÜKSÉGES.</a:t>
          </a:r>
          <a:endParaRPr lang="hu-HU" sz="900" u="none" kern="1200" dirty="0"/>
        </a:p>
      </dsp:txBody>
      <dsp:txXfrm>
        <a:off x="29814" y="868126"/>
        <a:ext cx="7910962" cy="551111"/>
      </dsp:txXfrm>
    </dsp:sp>
    <dsp:sp modelId="{85B5127B-92F4-4A59-BF7D-C5C48DBFF67C}">
      <dsp:nvSpPr>
        <dsp:cNvPr id="0" name=""/>
        <dsp:cNvSpPr/>
      </dsp:nvSpPr>
      <dsp:spPr>
        <a:xfrm>
          <a:off x="0" y="1474972"/>
          <a:ext cx="7970590" cy="610739"/>
        </a:xfrm>
        <a:prstGeom prst="roundRect">
          <a:avLst/>
        </a:prstGeom>
        <a:solidFill>
          <a:schemeClr val="accent5">
            <a:hueOff val="-2941338"/>
            <a:satOff val="-4091"/>
            <a:lumOff val="-156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900" u="sng" kern="1200" dirty="0"/>
            <a:t>Kérelembenyújtási határidő </a:t>
          </a:r>
          <a:r>
            <a:rPr lang="hu-HU" sz="900" kern="1200" dirty="0"/>
            <a:t>(</a:t>
          </a:r>
          <a:r>
            <a:rPr lang="hu-HU" sz="900" b="1" kern="1200" dirty="0"/>
            <a:t>JOGVESZTŐ</a:t>
          </a:r>
          <a:r>
            <a:rPr lang="hu-HU" sz="900" kern="1200" dirty="0"/>
            <a:t>):</a:t>
          </a:r>
        </a:p>
      </dsp:txBody>
      <dsp:txXfrm>
        <a:off x="29814" y="1504786"/>
        <a:ext cx="7910962" cy="551111"/>
      </dsp:txXfrm>
    </dsp:sp>
    <dsp:sp modelId="{CC891653-A178-4974-9486-7BE8D159F122}">
      <dsp:nvSpPr>
        <dsp:cNvPr id="0" name=""/>
        <dsp:cNvSpPr/>
      </dsp:nvSpPr>
      <dsp:spPr>
        <a:xfrm>
          <a:off x="0" y="2085712"/>
          <a:ext cx="7970590" cy="5589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3066" tIns="13970" rIns="78232" bIns="13970" numCol="1" spcCol="1270" anchor="t" anchorCtr="0">
          <a:noAutofit/>
        </a:bodyPr>
        <a:lstStyle/>
        <a:p>
          <a:pPr marL="57150" lvl="1" indent="-57150" algn="just" defTabSz="488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hu-HU" sz="1100" b="1" kern="1200" dirty="0"/>
            <a:t>2022. január </a:t>
          </a:r>
          <a:r>
            <a:rPr lang="hu-HU" sz="1100" b="1" kern="1200" dirty="0" smtClean="0"/>
            <a:t>18-</a:t>
          </a:r>
          <a:r>
            <a:rPr lang="hu-HU" sz="1100" b="1" kern="1200" dirty="0" err="1" smtClean="0"/>
            <a:t>ig</a:t>
          </a:r>
          <a:r>
            <a:rPr lang="hu-HU" sz="1100" b="1" kern="1200" dirty="0" smtClean="0"/>
            <a:t> </a:t>
          </a:r>
          <a:r>
            <a:rPr lang="hu-HU" sz="1100" b="0" kern="1200" dirty="0" smtClean="0"/>
            <a:t>(változás a korábbi szabályozáshoz képest)</a:t>
          </a:r>
          <a:r>
            <a:rPr lang="hu-HU" sz="1100" b="1" kern="1200" dirty="0" smtClean="0"/>
            <a:t> </a:t>
          </a:r>
          <a:r>
            <a:rPr lang="hu-HU" sz="1100" b="0" kern="1200" dirty="0" smtClean="0"/>
            <a:t>– postára adás/ügyfélkapus benyújtás dátuma</a:t>
          </a:r>
          <a:endParaRPr lang="hu-HU" sz="1100" b="0" kern="1200" dirty="0"/>
        </a:p>
        <a:p>
          <a:pPr marL="57150" lvl="1" indent="-57150" algn="just" defTabSz="488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hu-HU" sz="1100" kern="1200" dirty="0"/>
            <a:t>A javasolt </a:t>
          </a:r>
          <a:r>
            <a:rPr lang="hu-HU" sz="1100" kern="1200" dirty="0" smtClean="0"/>
            <a:t>kéreleműrlap </a:t>
          </a:r>
          <a:r>
            <a:rPr lang="hu-HU" sz="1100" kern="1200" dirty="0"/>
            <a:t>már 2021. december 28-</a:t>
          </a:r>
          <a:r>
            <a:rPr lang="hu-HU" sz="1100" kern="1200" dirty="0" err="1"/>
            <a:t>tól</a:t>
          </a:r>
          <a:r>
            <a:rPr lang="hu-HU" sz="1100" kern="1200" dirty="0"/>
            <a:t> </a:t>
          </a:r>
          <a:r>
            <a:rPr lang="hu-HU" sz="1100" kern="1200" dirty="0" smtClean="0"/>
            <a:t>elérhető lesz </a:t>
          </a:r>
          <a:r>
            <a:rPr lang="hu-HU" sz="1100" kern="1200" dirty="0"/>
            <a:t>az Oktatási Hivatal </a:t>
          </a:r>
          <a:r>
            <a:rPr lang="hu-HU" sz="1100" kern="1200" dirty="0" smtClean="0"/>
            <a:t>weboldalán (</a:t>
          </a:r>
          <a:r>
            <a:rPr lang="hu-HU" sz="1100" kern="1200" dirty="0" err="1" smtClean="0"/>
            <a:t>www.oktatas.hu</a:t>
          </a:r>
          <a:r>
            <a:rPr lang="hu-HU" sz="1100" kern="1200" dirty="0" smtClean="0"/>
            <a:t>) </a:t>
          </a:r>
          <a:endParaRPr lang="hu-HU" sz="1100" kern="1200" dirty="0"/>
        </a:p>
        <a:p>
          <a:pPr marL="57150" lvl="1" indent="-57150" algn="just" defTabSz="488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hu-HU" sz="1100" kern="1200" dirty="0" smtClean="0"/>
            <a:t>Postai és ügyfélkapus benyújtási lehetőség is</a:t>
          </a:r>
          <a:endParaRPr lang="hu-HU" sz="1100" kern="1200" dirty="0"/>
        </a:p>
      </dsp:txBody>
      <dsp:txXfrm>
        <a:off x="0" y="2085712"/>
        <a:ext cx="7970590" cy="558900"/>
      </dsp:txXfrm>
    </dsp:sp>
    <dsp:sp modelId="{9372C9E4-410C-4752-89AF-E5844A3E06ED}">
      <dsp:nvSpPr>
        <dsp:cNvPr id="0" name=""/>
        <dsp:cNvSpPr/>
      </dsp:nvSpPr>
      <dsp:spPr>
        <a:xfrm>
          <a:off x="0" y="2644611"/>
          <a:ext cx="7970590" cy="610739"/>
        </a:xfrm>
        <a:prstGeom prst="roundRect">
          <a:avLst/>
        </a:prstGeom>
        <a:solidFill>
          <a:schemeClr val="accent5">
            <a:hueOff val="-4412007"/>
            <a:satOff val="-6137"/>
            <a:lumOff val="-2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900" kern="1200" dirty="0"/>
            <a:t>A kérelmet a gyámhatóság is </a:t>
          </a:r>
          <a:r>
            <a:rPr lang="hu-HU" sz="900" kern="1200" dirty="0" smtClean="0"/>
            <a:t>előterjesztheti (változás a korábbi szabályozáshoz képest)</a:t>
          </a:r>
          <a:endParaRPr lang="hu-HU" sz="900" kern="1200" dirty="0"/>
        </a:p>
      </dsp:txBody>
      <dsp:txXfrm>
        <a:off x="29814" y="2674425"/>
        <a:ext cx="7910962" cy="551111"/>
      </dsp:txXfrm>
    </dsp:sp>
    <dsp:sp modelId="{4EF627D6-63AC-4B6B-AD71-29C25BC786A5}">
      <dsp:nvSpPr>
        <dsp:cNvPr id="0" name=""/>
        <dsp:cNvSpPr/>
      </dsp:nvSpPr>
      <dsp:spPr>
        <a:xfrm>
          <a:off x="0" y="3281272"/>
          <a:ext cx="7970590" cy="610739"/>
        </a:xfrm>
        <a:prstGeom prst="roundRect">
          <a:avLst/>
        </a:prstGeom>
        <a:solidFill>
          <a:schemeClr val="accent5">
            <a:hueOff val="-5882676"/>
            <a:satOff val="-8182"/>
            <a:lumOff val="-313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just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900" u="sng" kern="1200" dirty="0"/>
            <a:t>Intézmény feladata:</a:t>
          </a:r>
          <a:r>
            <a:rPr lang="hu-HU" sz="900" kern="1200" dirty="0"/>
            <a:t> </a:t>
          </a:r>
          <a:r>
            <a:rPr lang="hu-HU" sz="900" kern="1200" dirty="0" smtClean="0"/>
            <a:t>folyamatos kapcsolattartás a tanköteles korba lépő gyermekek szüleivel; szakszolgálattól vizsgálat kérése </a:t>
          </a:r>
          <a:r>
            <a:rPr lang="hu-HU" sz="900" kern="1200" dirty="0" err="1" smtClean="0"/>
            <a:t>SNI</a:t>
          </a:r>
          <a:r>
            <a:rPr lang="hu-HU" sz="900" kern="1200" dirty="0" smtClean="0"/>
            <a:t>/</a:t>
          </a:r>
          <a:r>
            <a:rPr lang="hu-HU" sz="900" kern="1200" dirty="0" err="1" smtClean="0"/>
            <a:t>BTMN</a:t>
          </a:r>
          <a:r>
            <a:rPr lang="hu-HU" sz="900" kern="1200" dirty="0" smtClean="0"/>
            <a:t> fennállása, illetve </a:t>
          </a:r>
          <a:r>
            <a:rPr lang="hu-HU" sz="900" kern="1200" dirty="0" err="1" smtClean="0"/>
            <a:t>SNI</a:t>
          </a:r>
          <a:r>
            <a:rPr lang="hu-HU" sz="900" kern="1200" dirty="0" smtClean="0"/>
            <a:t>/</a:t>
          </a:r>
          <a:r>
            <a:rPr lang="hu-HU" sz="900" kern="1200" dirty="0" err="1" smtClean="0"/>
            <a:t>BTMN</a:t>
          </a:r>
          <a:r>
            <a:rPr lang="hu-HU" sz="900" kern="1200" dirty="0" smtClean="0"/>
            <a:t> gyanú esetében; szülők tájékoztatása a gyermek állapotáról, a tankötelezettség halasztásának lehetőségéről, a kérelmek benyújtási módjáról </a:t>
          </a:r>
          <a:r>
            <a:rPr lang="hu-HU" sz="900" kern="1200" dirty="0"/>
            <a:t>és a </a:t>
          </a:r>
          <a:r>
            <a:rPr lang="hu-HU" sz="900" kern="1200" dirty="0" smtClean="0"/>
            <a:t>határidőről; </a:t>
          </a:r>
          <a:r>
            <a:rPr lang="hu-HU" sz="900" kern="1200" dirty="0"/>
            <a:t>segítség az űrlap kitöltésében </a:t>
          </a:r>
        </a:p>
      </dsp:txBody>
      <dsp:txXfrm>
        <a:off x="29814" y="3311086"/>
        <a:ext cx="7910962" cy="551111"/>
      </dsp:txXfrm>
    </dsp:sp>
    <dsp:sp modelId="{D8802CD7-9126-4BEB-8982-5F6B551FC708}">
      <dsp:nvSpPr>
        <dsp:cNvPr id="0" name=""/>
        <dsp:cNvSpPr/>
      </dsp:nvSpPr>
      <dsp:spPr>
        <a:xfrm>
          <a:off x="0" y="4029935"/>
          <a:ext cx="7970590" cy="610739"/>
        </a:xfrm>
        <a:prstGeom prst="roundRect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just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900" kern="1200" dirty="0" smtClean="0"/>
            <a:t>Az Oktatási Hivatal döntése, illetve a Szakértői Bizottság javaslata kötelező érvényű, </a:t>
          </a:r>
          <a:r>
            <a:rPr lang="hu-HU" sz="900" b="1" kern="1200" dirty="0" smtClean="0"/>
            <a:t>utólagos megváltoztatására nincsen mód</a:t>
          </a:r>
          <a:r>
            <a:rPr lang="hu-HU" sz="900" kern="1200" dirty="0" smtClean="0"/>
            <a:t>.</a:t>
          </a:r>
          <a:endParaRPr lang="hu-HU" sz="900" kern="1200" dirty="0"/>
        </a:p>
      </dsp:txBody>
      <dsp:txXfrm>
        <a:off x="29814" y="4059749"/>
        <a:ext cx="7910962" cy="55111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5AEE5C-DED7-4372-A6B8-C64D5AD39CB5}">
      <dsp:nvSpPr>
        <dsp:cNvPr id="0" name=""/>
        <dsp:cNvSpPr/>
      </dsp:nvSpPr>
      <dsp:spPr>
        <a:xfrm>
          <a:off x="0" y="9703"/>
          <a:ext cx="7886700" cy="539521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200" kern="1200" dirty="0"/>
            <a:t>Határozott időre, ha a tanuló egyéni adottsága, sajátos helyzete indokolja, és a  tanuló fejlődése, tanulmányainak eredményes folytatása és befejezése szempontjából előnyös.</a:t>
          </a:r>
        </a:p>
      </dsp:txBody>
      <dsp:txXfrm>
        <a:off x="26337" y="36040"/>
        <a:ext cx="7834026" cy="486847"/>
      </dsp:txXfrm>
    </dsp:sp>
    <dsp:sp modelId="{B738DB34-B914-4AF8-A110-5CBC0CFCACB4}">
      <dsp:nvSpPr>
        <dsp:cNvPr id="0" name=""/>
        <dsp:cNvSpPr/>
      </dsp:nvSpPr>
      <dsp:spPr>
        <a:xfrm>
          <a:off x="0" y="583784"/>
          <a:ext cx="7886700" cy="477359"/>
        </a:xfrm>
        <a:prstGeom prst="roundRect">
          <a:avLst/>
        </a:prstGeom>
        <a:solidFill>
          <a:schemeClr val="accent3">
            <a:hueOff val="338825"/>
            <a:satOff val="12500"/>
            <a:lumOff val="-183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200" kern="1200" dirty="0"/>
            <a:t>2019.09.01: Iskolaigazgató helyett az </a:t>
          </a:r>
          <a:r>
            <a:rPr lang="hu-HU" sz="1200" b="1" kern="1200" dirty="0"/>
            <a:t>OH engedélyezi </a:t>
          </a:r>
          <a:r>
            <a:rPr lang="hu-HU" sz="1200" kern="1200" dirty="0"/>
            <a:t>(Szakképzés: Intézményvezető engedélyez)</a:t>
          </a:r>
        </a:p>
      </dsp:txBody>
      <dsp:txXfrm>
        <a:off x="23303" y="607087"/>
        <a:ext cx="7840094" cy="430753"/>
      </dsp:txXfrm>
    </dsp:sp>
    <dsp:sp modelId="{C4E08A9B-D268-41D7-8E7C-380E58C9B519}">
      <dsp:nvSpPr>
        <dsp:cNvPr id="0" name=""/>
        <dsp:cNvSpPr/>
      </dsp:nvSpPr>
      <dsp:spPr>
        <a:xfrm>
          <a:off x="0" y="1095704"/>
          <a:ext cx="7886700" cy="477359"/>
        </a:xfrm>
        <a:prstGeom prst="roundRect">
          <a:avLst/>
        </a:prstGeom>
        <a:solidFill>
          <a:schemeClr val="accent3">
            <a:hueOff val="677650"/>
            <a:satOff val="25000"/>
            <a:lumOff val="-36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200" u="sng" kern="1200" dirty="0" smtClean="0"/>
            <a:t>Kérelembenyújtási határidő:</a:t>
          </a:r>
          <a:r>
            <a:rPr lang="hu-HU" sz="1200" u="none" kern="1200" dirty="0" smtClean="0"/>
            <a:t> </a:t>
          </a:r>
          <a:r>
            <a:rPr lang="hu-HU" sz="1200" kern="1200" dirty="0" smtClean="0"/>
            <a:t>június 15-</a:t>
          </a:r>
          <a:r>
            <a:rPr lang="hu-HU" sz="1200" kern="1200" dirty="0" err="1" smtClean="0"/>
            <a:t>ig</a:t>
          </a:r>
          <a:r>
            <a:rPr lang="hu-HU" sz="1200" kern="1200" dirty="0" smtClean="0"/>
            <a:t> (később akkor, ha felmerül új, iskolába járást akadályozó körülmény)</a:t>
          </a:r>
          <a:endParaRPr lang="hu-HU" sz="1200" kern="1200" dirty="0"/>
        </a:p>
      </dsp:txBody>
      <dsp:txXfrm>
        <a:off x="23303" y="1119007"/>
        <a:ext cx="7840094" cy="430753"/>
      </dsp:txXfrm>
    </dsp:sp>
    <dsp:sp modelId="{4EF389E3-B28C-41C1-A5A9-14C86EF51A6C}">
      <dsp:nvSpPr>
        <dsp:cNvPr id="0" name=""/>
        <dsp:cNvSpPr/>
      </dsp:nvSpPr>
      <dsp:spPr>
        <a:xfrm>
          <a:off x="0" y="1607624"/>
          <a:ext cx="7886700" cy="477359"/>
        </a:xfrm>
        <a:prstGeom prst="roundRect">
          <a:avLst/>
        </a:prstGeom>
        <a:solidFill>
          <a:schemeClr val="accent3">
            <a:hueOff val="1016475"/>
            <a:satOff val="37500"/>
            <a:lumOff val="-551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200" kern="1200" dirty="0" smtClean="0"/>
            <a:t>Postai és ügyfélkapus benyújtási lehetőség is (javasolt kéreleműrlap az OH weboldalán)</a:t>
          </a:r>
          <a:endParaRPr lang="hu-HU" sz="1200" kern="1200" dirty="0"/>
        </a:p>
      </dsp:txBody>
      <dsp:txXfrm>
        <a:off x="23303" y="1630927"/>
        <a:ext cx="7840094" cy="430753"/>
      </dsp:txXfrm>
    </dsp:sp>
    <dsp:sp modelId="{6D1E3A4F-83B9-4F4A-9C24-D286C9A771BF}">
      <dsp:nvSpPr>
        <dsp:cNvPr id="0" name=""/>
        <dsp:cNvSpPr/>
      </dsp:nvSpPr>
      <dsp:spPr>
        <a:xfrm>
          <a:off x="0" y="2119544"/>
          <a:ext cx="7886700" cy="477359"/>
        </a:xfrm>
        <a:prstGeom prst="roundRect">
          <a:avLst/>
        </a:prstGeom>
        <a:solidFill>
          <a:schemeClr val="accent3">
            <a:hueOff val="1355300"/>
            <a:satOff val="50000"/>
            <a:lumOff val="-7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200" u="sng" kern="1200" dirty="0"/>
            <a:t>Lehetséges OH megkeresés a döntéshez:</a:t>
          </a:r>
          <a:r>
            <a:rPr lang="hu-HU" sz="1200" u="none" kern="1200" dirty="0"/>
            <a:t> </a:t>
          </a:r>
          <a:r>
            <a:rPr lang="hu-HU" sz="1200" kern="1200" dirty="0"/>
            <a:t>gyámhatóság,  gyermekjóléti szolgálat,  iskolaigazgató, gyermekvédelmi gondoskodásban részesülő tanuló esetén a  gyermekvédelmi gyám.</a:t>
          </a:r>
        </a:p>
      </dsp:txBody>
      <dsp:txXfrm>
        <a:off x="23303" y="2142847"/>
        <a:ext cx="7840094" cy="430753"/>
      </dsp:txXfrm>
    </dsp:sp>
    <dsp:sp modelId="{00EF73A1-C9F4-4EDD-8601-AB572854AF81}">
      <dsp:nvSpPr>
        <dsp:cNvPr id="0" name=""/>
        <dsp:cNvSpPr/>
      </dsp:nvSpPr>
      <dsp:spPr>
        <a:xfrm>
          <a:off x="0" y="2631464"/>
          <a:ext cx="7886700" cy="477359"/>
        </a:xfrm>
        <a:prstGeom prst="roundRect">
          <a:avLst/>
        </a:prstGeom>
        <a:solidFill>
          <a:schemeClr val="accent3">
            <a:hueOff val="1694124"/>
            <a:satOff val="62500"/>
            <a:lumOff val="-919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200" kern="1200" dirty="0" smtClean="0"/>
            <a:t>Az egyéni munkarend ideje alatt a tanuló év közben érdemjegyet nem szerezhet, tudásáról osztályozó vizsgán ad számot.</a:t>
          </a:r>
          <a:endParaRPr lang="hu-HU" sz="1200" kern="1200" dirty="0"/>
        </a:p>
      </dsp:txBody>
      <dsp:txXfrm>
        <a:off x="23303" y="2654767"/>
        <a:ext cx="7840094" cy="430753"/>
      </dsp:txXfrm>
    </dsp:sp>
    <dsp:sp modelId="{A26AECC4-982D-4695-9DD8-C438A07017B4}">
      <dsp:nvSpPr>
        <dsp:cNvPr id="0" name=""/>
        <dsp:cNvSpPr/>
      </dsp:nvSpPr>
      <dsp:spPr>
        <a:xfrm>
          <a:off x="0" y="3143384"/>
          <a:ext cx="7886700" cy="477359"/>
        </a:xfrm>
        <a:prstGeom prst="roundRect">
          <a:avLst/>
        </a:prstGeom>
        <a:solidFill>
          <a:schemeClr val="accent3">
            <a:hueOff val="2032949"/>
            <a:satOff val="75000"/>
            <a:lumOff val="-1102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200" u="sng" kern="1200" dirty="0"/>
            <a:t>Megszűnik:</a:t>
          </a:r>
          <a:r>
            <a:rPr lang="hu-HU" sz="1200" u="none" kern="1200" dirty="0"/>
            <a:t> </a:t>
          </a:r>
          <a:r>
            <a:rPr lang="hu-HU" sz="1200" kern="1200" dirty="0"/>
            <a:t>A </a:t>
          </a:r>
          <a:r>
            <a:rPr lang="hu-HU" sz="1200" kern="1200" dirty="0" smtClean="0"/>
            <a:t>tanuló felróhatóan </a:t>
          </a:r>
          <a:r>
            <a:rPr lang="hu-HU" sz="1200" kern="1200" dirty="0"/>
            <a:t>kétszer nem jelenik meg </a:t>
          </a:r>
          <a:r>
            <a:rPr lang="hu-HU" sz="1200" kern="1200" dirty="0" smtClean="0"/>
            <a:t>az osztályozó </a:t>
          </a:r>
          <a:r>
            <a:rPr lang="hu-HU" sz="1200" kern="1200" dirty="0"/>
            <a:t>vizsgán, vagy kétszer nem teljesíti a </a:t>
          </a:r>
          <a:r>
            <a:rPr lang="hu-HU" sz="1200" kern="1200" dirty="0" smtClean="0"/>
            <a:t>tanulmányi követelményeket</a:t>
          </a:r>
          <a:r>
            <a:rPr lang="hu-HU" sz="1200" kern="1200" dirty="0"/>
            <a:t>.</a:t>
          </a:r>
        </a:p>
      </dsp:txBody>
      <dsp:txXfrm>
        <a:off x="23303" y="3166687"/>
        <a:ext cx="7840094" cy="430753"/>
      </dsp:txXfrm>
    </dsp:sp>
    <dsp:sp modelId="{FDA1B279-E68A-4712-9C08-B47CF0FC8F02}">
      <dsp:nvSpPr>
        <dsp:cNvPr id="0" name=""/>
        <dsp:cNvSpPr/>
      </dsp:nvSpPr>
      <dsp:spPr>
        <a:xfrm>
          <a:off x="0" y="3655304"/>
          <a:ext cx="7886700" cy="477359"/>
        </a:xfrm>
        <a:prstGeom prst="roundRect">
          <a:avLst/>
        </a:prstGeom>
        <a:solidFill>
          <a:schemeClr val="accent3">
            <a:hueOff val="2371774"/>
            <a:satOff val="87500"/>
            <a:lumOff val="-1286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200" u="sng" kern="1200" dirty="0"/>
            <a:t>Intézmény feladata:</a:t>
          </a:r>
          <a:r>
            <a:rPr lang="hu-HU" sz="1200" u="none" kern="1200" dirty="0"/>
            <a:t> </a:t>
          </a:r>
          <a:r>
            <a:rPr lang="hu-HU" sz="1200" kern="1200" dirty="0"/>
            <a:t>kapcsolattartás, felkészítés támogatása (</a:t>
          </a:r>
          <a:r>
            <a:rPr lang="hu-HU" sz="1200" kern="1200" dirty="0" err="1" smtClean="0"/>
            <a:t>SNI</a:t>
          </a:r>
          <a:r>
            <a:rPr lang="hu-HU" sz="1200" kern="1200" dirty="0" smtClean="0"/>
            <a:t>, tartós beteg), </a:t>
          </a:r>
          <a:r>
            <a:rPr lang="hu-HU" sz="1200" kern="1200" dirty="0"/>
            <a:t>vizsgáztatás, jelzés az OH felé a sikertelen vizsgáról. </a:t>
          </a:r>
        </a:p>
      </dsp:txBody>
      <dsp:txXfrm>
        <a:off x="23303" y="3678607"/>
        <a:ext cx="7840094" cy="430753"/>
      </dsp:txXfrm>
    </dsp:sp>
    <dsp:sp modelId="{E8B74202-E987-4EE7-A865-1A9B87CC21C3}">
      <dsp:nvSpPr>
        <dsp:cNvPr id="0" name=""/>
        <dsp:cNvSpPr/>
      </dsp:nvSpPr>
      <dsp:spPr>
        <a:xfrm>
          <a:off x="17271" y="4171389"/>
          <a:ext cx="1442950" cy="477359"/>
        </a:xfrm>
        <a:prstGeom prst="roundRect">
          <a:avLst/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200" u="sng" kern="1200" dirty="0"/>
            <a:t>Esetek száma: </a:t>
          </a:r>
          <a:endParaRPr lang="hu-HU" sz="1200" kern="1200" dirty="0"/>
        </a:p>
      </dsp:txBody>
      <dsp:txXfrm>
        <a:off x="40574" y="4194692"/>
        <a:ext cx="1396344" cy="43075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 dirty="0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C885A1-B094-4A25-BBC9-6FD413DE0FDE}" type="datetimeFigureOut">
              <a:rPr lang="hu-HU" smtClean="0"/>
              <a:t>2021. 09. 24.</a:t>
            </a:fld>
            <a:endParaRPr lang="hu-HU" dirty="0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 dirty="0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 dirty="0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9E2A2C-A30C-4554-9CFD-5452E5E41758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2132956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9E2A2C-A30C-4554-9CFD-5452E5E41758}" type="slidenum">
              <a:rPr lang="hu-HU" smtClean="0"/>
              <a:t>2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0704186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9E2A2C-A30C-4554-9CFD-5452E5E41758}" type="slidenum">
              <a:rPr lang="hu-HU" smtClean="0"/>
              <a:t>5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2199136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C31D03-D2DB-4DE1-A7E7-9A753C309D6E}" type="slidenum">
              <a:rPr lang="hu-HU" smtClean="0"/>
              <a:t>12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6544214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9E2A2C-A30C-4554-9CFD-5452E5E41758}" type="slidenum">
              <a:rPr lang="hu-HU" smtClean="0"/>
              <a:t>15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674743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Ábel utolsó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9E2A2C-A30C-4554-9CFD-5452E5E41758}" type="slidenum">
              <a:rPr lang="hu-HU" smtClean="0"/>
              <a:t>17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962392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SZSZO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9E2A2C-A30C-4554-9CFD-5452E5E41758}" type="slidenum">
              <a:rPr lang="hu-HU" smtClean="0"/>
              <a:t>18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2727128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KPSZKO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9E2A2C-A30C-4554-9CFD-5452E5E41758}" type="slidenum">
              <a:rPr lang="hu-HU" smtClean="0"/>
              <a:t>19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2694114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A 2018/2019-es és a 2020/2021-es tanévben</a:t>
            </a:r>
            <a:r>
              <a:rPr lang="hu-HU" baseline="0" dirty="0"/>
              <a:t> adatfeltöltésre kötelezett feladatellátási helyek közül csak azok szerepelnek, akik az új intézménystruktúrában a 2020/2021-es tanévben is adatszolgáltatásra kötelezettek.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054C5C-9F80-4DDB-AEFA-7C8786EC9576}" type="slidenum">
              <a:rPr lang="hu-HU" smtClean="0"/>
              <a:t>20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7858696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Sipos1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9E2A2C-A30C-4554-9CFD-5452E5E41758}" type="slidenum">
              <a:rPr lang="hu-HU" smtClean="0"/>
              <a:t>21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3519917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Sipos1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9E2A2C-A30C-4554-9CFD-5452E5E41758}" type="slidenum">
              <a:rPr lang="hu-HU" smtClean="0"/>
              <a:t>22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2867004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683202"/>
            <a:ext cx="7772400" cy="2358736"/>
          </a:xfrm>
        </p:spPr>
        <p:txBody>
          <a:bodyPr anchor="b">
            <a:normAutofit/>
          </a:bodyPr>
          <a:lstStyle>
            <a:lvl1pPr algn="ctr">
              <a:defRPr sz="3000"/>
            </a:lvl1pPr>
          </a:lstStyle>
          <a:p>
            <a:r>
              <a:rPr lang="hu-HU" dirty="0"/>
              <a:t>Az előadás címe…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5800" y="3197801"/>
            <a:ext cx="7772400" cy="467591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dirty="0"/>
              <a:t>Előadó…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6648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000"/>
            </a:lvl1pPr>
          </a:lstStyle>
          <a:p>
            <a:r>
              <a:rPr lang="hu-HU" dirty="0"/>
              <a:t>Fejléc…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28650" y="1825626"/>
            <a:ext cx="7886700" cy="3479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hu-HU" dirty="0"/>
              <a:t>Szöveg…</a:t>
            </a:r>
          </a:p>
        </p:txBody>
      </p:sp>
    </p:spTree>
    <p:extLst>
      <p:ext uri="{BB962C8B-B14F-4D97-AF65-F5344CB8AC3E}">
        <p14:creationId xmlns:p14="http://schemas.microsoft.com/office/powerpoint/2010/main" val="39865502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3451225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9616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566864"/>
            <a:ext cx="7886700" cy="2134897"/>
          </a:xfrm>
        </p:spPr>
        <p:txBody>
          <a:bodyPr anchor="b">
            <a:normAutofit/>
          </a:bodyPr>
          <a:lstStyle>
            <a:lvl1pPr>
              <a:defRPr sz="3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843917"/>
            <a:ext cx="7886700" cy="1500187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</p:spTree>
    <p:extLst>
      <p:ext uri="{BB962C8B-B14F-4D97-AF65-F5344CB8AC3E}">
        <p14:creationId xmlns:p14="http://schemas.microsoft.com/office/powerpoint/2010/main" val="3764104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34869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34869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4517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282262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282262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</p:txBody>
      </p:sp>
    </p:spTree>
    <p:extLst>
      <p:ext uri="{BB962C8B-B14F-4D97-AF65-F5344CB8AC3E}">
        <p14:creationId xmlns:p14="http://schemas.microsoft.com/office/powerpoint/2010/main" val="21989727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1222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4339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>
            <a:normAutofit/>
          </a:bodyPr>
          <a:lstStyle>
            <a:lvl1pPr>
              <a:defRPr sz="3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7"/>
            <a:ext cx="4629150" cy="4289424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21945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</p:spTree>
    <p:extLst>
      <p:ext uri="{BB962C8B-B14F-4D97-AF65-F5344CB8AC3E}">
        <p14:creationId xmlns:p14="http://schemas.microsoft.com/office/powerpoint/2010/main" val="932528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>
            <a:normAutofit/>
          </a:bodyPr>
          <a:lstStyle>
            <a:lvl1pPr>
              <a:defRPr sz="3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7"/>
            <a:ext cx="4629150" cy="4308474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dirty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2385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</p:spTree>
    <p:extLst>
      <p:ext uri="{BB962C8B-B14F-4D97-AF65-F5344CB8AC3E}">
        <p14:creationId xmlns:p14="http://schemas.microsoft.com/office/powerpoint/2010/main" val="34735981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szonom_a_figyelme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793846"/>
            <a:ext cx="7772400" cy="499638"/>
          </a:xfrm>
        </p:spPr>
        <p:txBody>
          <a:bodyPr anchor="b">
            <a:normAutofit/>
          </a:bodyPr>
          <a:lstStyle>
            <a:lvl1pPr algn="ctr">
              <a:defRPr sz="3000"/>
            </a:lvl1pPr>
          </a:lstStyle>
          <a:p>
            <a:r>
              <a:rPr lang="hu-HU" dirty="0"/>
              <a:t>Köszönöm a figyelmet!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0238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dirty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6"/>
            <a:ext cx="7886700" cy="3479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dirty="0"/>
              <a:t>Mintaszöveg szerkesztése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  <a:p>
            <a:pPr lvl="3"/>
            <a:r>
              <a:rPr lang="hu-HU" dirty="0"/>
              <a:t>Negyedik szint</a:t>
            </a:r>
          </a:p>
          <a:p>
            <a:pPr lvl="4"/>
            <a:r>
              <a:rPr lang="hu-HU" dirty="0"/>
              <a:t>Ötödik szint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068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0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pom.oktatas.hu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tankonyvkatalogus.hu/" TargetMode="External"/><Relationship Id="rId4" Type="http://schemas.openxmlformats.org/officeDocument/2006/relationships/hyperlink" Target="http://www.oktatas.hu/kozneveles/kerettantervek/2020_nat/mintatantervek" TargetMode="Externa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408991" y="1078821"/>
            <a:ext cx="7114478" cy="1959801"/>
          </a:xfrm>
        </p:spPr>
        <p:txBody>
          <a:bodyPr>
            <a:noAutofit/>
          </a:bodyPr>
          <a:lstStyle/>
          <a:p>
            <a:pPr algn="ctr"/>
            <a:r>
              <a:rPr lang="hu-HU" sz="2800" b="1" dirty="0">
                <a:cs typeface="Times New Roman" panose="02020603050405020304" pitchFamily="18" charset="0"/>
              </a:rPr>
              <a:t/>
            </a:r>
            <a:br>
              <a:rPr lang="hu-HU" sz="2800" b="1" dirty="0">
                <a:cs typeface="Times New Roman" panose="02020603050405020304" pitchFamily="18" charset="0"/>
              </a:rPr>
            </a:br>
            <a:r>
              <a:rPr lang="hu-HU" sz="2800" b="1" dirty="0">
                <a:cs typeface="Times New Roman" panose="02020603050405020304" pitchFamily="18" charset="0"/>
              </a:rPr>
              <a:t/>
            </a:r>
            <a:br>
              <a:rPr lang="hu-HU" sz="2800" b="1" dirty="0">
                <a:cs typeface="Times New Roman" panose="02020603050405020304" pitchFamily="18" charset="0"/>
              </a:rPr>
            </a:br>
            <a:r>
              <a:rPr lang="hu-HU" dirty="0" smtClean="0"/>
              <a:t>Az </a:t>
            </a:r>
            <a:r>
              <a:rPr lang="hu-HU" dirty="0"/>
              <a:t>Oktatási Hivatal </a:t>
            </a:r>
            <a:r>
              <a:rPr lang="hu-HU" dirty="0" smtClean="0"/>
              <a:t>által szervezett országos hatáskörű programok a </a:t>
            </a:r>
            <a:r>
              <a:rPr lang="hu-HU" dirty="0"/>
              <a:t>2021/2022. </a:t>
            </a:r>
            <a:r>
              <a:rPr lang="hu-HU" dirty="0" smtClean="0"/>
              <a:t>tanévben</a:t>
            </a:r>
            <a:br>
              <a:rPr lang="hu-HU" dirty="0" smtClean="0"/>
            </a:br>
            <a:r>
              <a:rPr lang="hu-HU" sz="3200" b="1" dirty="0" smtClean="0">
                <a:cs typeface="Times New Roman" panose="02020603050405020304" pitchFamily="18" charset="0"/>
              </a:rPr>
              <a:t/>
            </a:r>
            <a:br>
              <a:rPr lang="hu-HU" sz="3200" b="1" dirty="0" smtClean="0">
                <a:cs typeface="Times New Roman" panose="02020603050405020304" pitchFamily="18" charset="0"/>
              </a:rPr>
            </a:br>
            <a:endParaRPr lang="hu-HU" sz="3200" b="1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7521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églalap 6">
            <a:extLst>
              <a:ext uri="{FF2B5EF4-FFF2-40B4-BE49-F238E27FC236}">
                <a16:creationId xmlns:a16="http://schemas.microsoft.com/office/drawing/2014/main" id="{37D963E1-5FCF-4531-BBFD-E427CE7969C1}"/>
              </a:ext>
            </a:extLst>
          </p:cNvPr>
          <p:cNvSpPr/>
          <p:nvPr/>
        </p:nvSpPr>
        <p:spPr>
          <a:xfrm>
            <a:off x="0" y="90456"/>
            <a:ext cx="9143999" cy="21159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200"/>
              </a:spcBef>
              <a:spcAft>
                <a:spcPts val="1200"/>
              </a:spcAft>
            </a:pPr>
            <a:r>
              <a:rPr lang="hu-HU" sz="2000" b="1" dirty="0" smtClean="0">
                <a:ea typeface="Verdana" panose="020B0604030504040204" pitchFamily="34" charset="0"/>
                <a:cs typeface="Times New Roman" panose="02020603050405020304" pitchFamily="18" charset="0"/>
              </a:rPr>
              <a:t>Középfokú felvételi eljárás</a:t>
            </a:r>
          </a:p>
          <a:p>
            <a:pPr algn="ctr"/>
            <a:r>
              <a:rPr lang="hu-HU" sz="1450" dirty="0" smtClean="0">
                <a:ea typeface="Verdana" panose="020B0604030504040204" pitchFamily="34" charset="0"/>
                <a:cs typeface="Times New Roman" panose="02020603050405020304" pitchFamily="18" charset="0"/>
              </a:rPr>
              <a:t>A </a:t>
            </a:r>
            <a:r>
              <a:rPr lang="hu-HU" sz="1450" dirty="0">
                <a:ea typeface="Verdana" panose="020B0604030504040204" pitchFamily="34" charset="0"/>
                <a:cs typeface="Times New Roman" panose="02020603050405020304" pitchFamily="18" charset="0"/>
              </a:rPr>
              <a:t>2021/2022-es tanévre vonatkozó felvételi eljárásban nincsenek érdemi változások.</a:t>
            </a:r>
          </a:p>
          <a:p>
            <a:pPr algn="ctr"/>
            <a:r>
              <a:rPr lang="hu-HU" sz="1450" dirty="0">
                <a:ea typeface="Verdana" panose="020B0604030504040204" pitchFamily="34" charset="0"/>
                <a:cs typeface="Times New Roman" panose="02020603050405020304" pitchFamily="18" charset="0"/>
              </a:rPr>
              <a:t>Az időpontok, határidők megjelentek a tanév rendjében.</a:t>
            </a:r>
          </a:p>
          <a:p>
            <a:pPr algn="ctr"/>
            <a:endParaRPr lang="hu-HU" sz="1450" dirty="0"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hu-HU" sz="1450" dirty="0">
                <a:ea typeface="Verdana" panose="020B0604030504040204" pitchFamily="34" charset="0"/>
                <a:cs typeface="Times New Roman" panose="02020603050405020304" pitchFamily="18" charset="0"/>
              </a:rPr>
              <a:t>Az általános iskolák számára az előző tanévben bevezetett elektronikus adatlapkitöltő rendszer sikeres volt. </a:t>
            </a:r>
            <a:br>
              <a:rPr lang="hu-HU" sz="1450" dirty="0">
                <a:ea typeface="Verdana" panose="020B0604030504040204" pitchFamily="34" charset="0"/>
                <a:cs typeface="Times New Roman" panose="02020603050405020304" pitchFamily="18" charset="0"/>
              </a:rPr>
            </a:br>
            <a:r>
              <a:rPr lang="hu-HU" sz="1450" dirty="0">
                <a:ea typeface="Verdana" panose="020B0604030504040204" pitchFamily="34" charset="0"/>
                <a:cs typeface="Times New Roman" panose="02020603050405020304" pitchFamily="18" charset="0"/>
              </a:rPr>
              <a:t>Bízunk abban, hogy az új eljárásban az általános iskolák egyre nagyobb része fogja majd alkalmazni </a:t>
            </a:r>
            <a:r>
              <a:rPr lang="hu-HU" sz="1450" dirty="0" smtClean="0">
                <a:ea typeface="Verdana" panose="020B0604030504040204" pitchFamily="34" charset="0"/>
                <a:cs typeface="Times New Roman" panose="02020603050405020304" pitchFamily="18" charset="0"/>
              </a:rPr>
              <a:t/>
            </a:r>
            <a:br>
              <a:rPr lang="hu-HU" sz="1450" dirty="0" smtClean="0">
                <a:ea typeface="Verdana" panose="020B0604030504040204" pitchFamily="34" charset="0"/>
                <a:cs typeface="Times New Roman" panose="02020603050405020304" pitchFamily="18" charset="0"/>
              </a:rPr>
            </a:br>
            <a:r>
              <a:rPr lang="hu-HU" sz="1450" dirty="0" smtClean="0">
                <a:ea typeface="Verdana" panose="020B0604030504040204" pitchFamily="34" charset="0"/>
                <a:cs typeface="Times New Roman" panose="02020603050405020304" pitchFamily="18" charset="0"/>
              </a:rPr>
              <a:t>ezt a </a:t>
            </a:r>
            <a:r>
              <a:rPr lang="hu-HU" sz="1450" dirty="0">
                <a:ea typeface="Verdana" panose="020B0604030504040204" pitchFamily="34" charset="0"/>
                <a:cs typeface="Times New Roman" panose="02020603050405020304" pitchFamily="18" charset="0"/>
              </a:rPr>
              <a:t>rendszert annak érdekében, hogy a szülőknek és az iskoláknak egyaránt megkönnyítse a jelentkezés adminisztrációs folyamatát.</a:t>
            </a:r>
          </a:p>
        </p:txBody>
      </p:sp>
      <p:pic>
        <p:nvPicPr>
          <p:cNvPr id="13" name="Kép 12">
            <a:extLst>
              <a:ext uri="{FF2B5EF4-FFF2-40B4-BE49-F238E27FC236}">
                <a16:creationId xmlns:a16="http://schemas.microsoft.com/office/drawing/2014/main" id="{5681005D-5A97-40F6-BA8B-33580638A23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422" y="2414845"/>
            <a:ext cx="7600043" cy="2938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531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églalap 5"/>
          <p:cNvSpPr/>
          <p:nvPr/>
        </p:nvSpPr>
        <p:spPr>
          <a:xfrm>
            <a:off x="3347207" y="-91374"/>
            <a:ext cx="5596071" cy="64248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hu-HU" sz="1450" dirty="0"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hu-HU" sz="2000" b="1" dirty="0">
                <a:ea typeface="Verdana" panose="020B0604030504040204" pitchFamily="34" charset="0"/>
                <a:cs typeface="Times New Roman" panose="02020603050405020304" pitchFamily="18" charset="0"/>
              </a:rPr>
              <a:t>Érettségi vizsgák 2021. május–június</a:t>
            </a:r>
          </a:p>
          <a:p>
            <a:pPr algn="ctr"/>
            <a:endParaRPr lang="hu-HU" sz="1450" dirty="0"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r>
              <a:rPr lang="hu-HU" sz="1450" dirty="0">
                <a:ea typeface="Verdana" panose="020B0604030504040204" pitchFamily="34" charset="0"/>
                <a:cs typeface="Times New Roman" panose="02020603050405020304" pitchFamily="18" charset="0"/>
              </a:rPr>
              <a:t>Az érettségi vizsgák lebonyolítása a 2021. május–júniusi vizsgaidőszakban sok tekintetben speciális volt: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450" dirty="0">
                <a:ea typeface="Verdana" panose="020B0604030504040204" pitchFamily="34" charset="0"/>
                <a:cs typeface="Times New Roman" panose="02020603050405020304" pitchFamily="18" charset="0"/>
              </a:rPr>
              <a:t>a vizsgaeredmények döntő többségét az írásbeli vizsgarész alapján állapították meg;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450" dirty="0">
                <a:ea typeface="Verdana" panose="020B0604030504040204" pitchFamily="34" charset="0"/>
                <a:cs typeface="Times New Roman" panose="02020603050405020304" pitchFamily="18" charset="0"/>
              </a:rPr>
              <a:t>a legtöbb szervezési folyamat elektronikus úton zajlott;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450" dirty="0">
                <a:ea typeface="Verdana" panose="020B0604030504040204" pitchFamily="34" charset="0"/>
                <a:cs typeface="Times New Roman" panose="02020603050405020304" pitchFamily="18" charset="0"/>
              </a:rPr>
              <a:t>a vizsgák letételétől vissza lehetett lépni;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450" dirty="0">
                <a:ea typeface="Verdana" panose="020B0604030504040204" pitchFamily="34" charset="0"/>
                <a:cs typeface="Times New Roman" panose="02020603050405020304" pitchFamily="18" charset="0"/>
              </a:rPr>
              <a:t>a vizsgákhoz speciális egészségügyi körülményeket kellett biztosítani.</a:t>
            </a:r>
          </a:p>
          <a:p>
            <a:endParaRPr lang="hu-HU" sz="1450" dirty="0"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r>
              <a:rPr lang="hu-HU" sz="1450" dirty="0">
                <a:ea typeface="Verdana" panose="020B0604030504040204" pitchFamily="34" charset="0"/>
                <a:cs typeface="Times New Roman" panose="02020603050405020304" pitchFamily="18" charset="0"/>
              </a:rPr>
              <a:t>A speciális körülmények között: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450" dirty="0">
                <a:ea typeface="Verdana" panose="020B0604030504040204" pitchFamily="34" charset="0"/>
                <a:cs typeface="Times New Roman" panose="02020603050405020304" pitchFamily="18" charset="0"/>
              </a:rPr>
              <a:t>68.000 fő szerzett érettségi bizonyítványt;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450" dirty="0">
                <a:ea typeface="Verdana" panose="020B0604030504040204" pitchFamily="34" charset="0"/>
                <a:cs typeface="Times New Roman" panose="02020603050405020304" pitchFamily="18" charset="0"/>
              </a:rPr>
              <a:t>a felsőoktatási felvételi eljárás szabályai miatt 2020-tól az emelt szintű vizsgaszám tovább növekedett, és erre az érettségi időszakra már </a:t>
            </a:r>
            <a:r>
              <a:rPr lang="hu-HU" sz="1450" dirty="0" smtClean="0">
                <a:ea typeface="Verdana" panose="020B0604030504040204" pitchFamily="34" charset="0"/>
                <a:cs typeface="Times New Roman" panose="02020603050405020304" pitchFamily="18" charset="0"/>
              </a:rPr>
              <a:t>65.524 </a:t>
            </a:r>
            <a:r>
              <a:rPr lang="hu-HU" sz="1450" dirty="0">
                <a:ea typeface="Verdana" panose="020B0604030504040204" pitchFamily="34" charset="0"/>
                <a:cs typeface="Times New Roman" panose="02020603050405020304" pitchFamily="18" charset="0"/>
              </a:rPr>
              <a:t>volt.</a:t>
            </a:r>
          </a:p>
          <a:p>
            <a:endParaRPr lang="hu-HU" sz="1450" dirty="0"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r>
              <a:rPr lang="hu-HU" sz="1450" dirty="0">
                <a:ea typeface="Verdana" panose="020B0604030504040204" pitchFamily="34" charset="0"/>
                <a:cs typeface="Times New Roman" panose="02020603050405020304" pitchFamily="18" charset="0"/>
              </a:rPr>
              <a:t>A speciális intézkedések meghozták az eredményt: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450" dirty="0">
                <a:ea typeface="Verdana" panose="020B0604030504040204" pitchFamily="34" charset="0"/>
                <a:cs typeface="Times New Roman" panose="02020603050405020304" pitchFamily="18" charset="0"/>
              </a:rPr>
              <a:t>a vizsgák lebonyolítása biztonságos volt;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450" dirty="0">
                <a:ea typeface="Verdana" panose="020B0604030504040204" pitchFamily="34" charset="0"/>
                <a:cs typeface="Times New Roman" panose="02020603050405020304" pitchFamily="18" charset="0"/>
              </a:rPr>
              <a:t>a középszintű vizsgaeredmények átlaga nagyrészt jól illeszkedik </a:t>
            </a:r>
            <a:r>
              <a:rPr lang="hu-HU" sz="1450" dirty="0" smtClean="0">
                <a:ea typeface="Verdana" panose="020B0604030504040204" pitchFamily="34" charset="0"/>
                <a:cs typeface="Times New Roman" panose="02020603050405020304" pitchFamily="18" charset="0"/>
              </a:rPr>
              <a:t/>
            </a:r>
            <a:br>
              <a:rPr lang="hu-HU" sz="1450" dirty="0" smtClean="0">
                <a:ea typeface="Verdana" panose="020B0604030504040204" pitchFamily="34" charset="0"/>
                <a:cs typeface="Times New Roman" panose="02020603050405020304" pitchFamily="18" charset="0"/>
              </a:rPr>
            </a:br>
            <a:r>
              <a:rPr lang="hu-HU" sz="1450" dirty="0" smtClean="0">
                <a:ea typeface="Verdana" panose="020B0604030504040204" pitchFamily="34" charset="0"/>
                <a:cs typeface="Times New Roman" panose="02020603050405020304" pitchFamily="18" charset="0"/>
              </a:rPr>
              <a:t>a </a:t>
            </a:r>
            <a:r>
              <a:rPr lang="hu-HU" sz="1450" dirty="0">
                <a:ea typeface="Verdana" panose="020B0604030504040204" pitchFamily="34" charset="0"/>
                <a:cs typeface="Times New Roman" panose="02020603050405020304" pitchFamily="18" charset="0"/>
              </a:rPr>
              <a:t>korábbi eredmények sorába;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450" dirty="0">
                <a:ea typeface="Verdana" panose="020B0604030504040204" pitchFamily="34" charset="0"/>
                <a:cs typeface="Times New Roman" panose="02020603050405020304" pitchFamily="18" charset="0"/>
              </a:rPr>
              <a:t>az emelt szintű vizsgák eredménye is csak annyira csökkent, amennyire azt a vizsgaszám-emelkedés indokolja.</a:t>
            </a:r>
          </a:p>
          <a:p>
            <a:endParaRPr lang="hu-HU" sz="14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14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14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14313" indent="-214313">
              <a:buFontTx/>
              <a:buChar char="-"/>
            </a:pPr>
            <a:endParaRPr lang="hu-HU" sz="14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Kép 16">
            <a:extLst>
              <a:ext uri="{FF2B5EF4-FFF2-40B4-BE49-F238E27FC236}">
                <a16:creationId xmlns:a16="http://schemas.microsoft.com/office/drawing/2014/main" id="{CE0DA324-6A34-4C32-87BD-FFD469F1899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477" y="444618"/>
            <a:ext cx="2227733" cy="4525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377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églalap 5"/>
          <p:cNvSpPr/>
          <p:nvPr/>
        </p:nvSpPr>
        <p:spPr>
          <a:xfrm>
            <a:off x="659272" y="212566"/>
            <a:ext cx="7794615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400" b="1" dirty="0">
                <a:ea typeface="Verdana" panose="020B0604030504040204" pitchFamily="34" charset="0"/>
                <a:cs typeface="Times New Roman" panose="02020603050405020304" pitchFamily="18" charset="0"/>
              </a:rPr>
              <a:t>Érettségi vizsgák 2021. október–november</a:t>
            </a:r>
          </a:p>
          <a:p>
            <a:pPr algn="ctr"/>
            <a:endParaRPr lang="hu-HU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hu-HU" sz="1600" dirty="0">
                <a:ea typeface="Verdana" panose="020B0604030504040204" pitchFamily="34" charset="0"/>
                <a:cs typeface="Times New Roman" panose="02020603050405020304" pitchFamily="18" charset="0"/>
              </a:rPr>
              <a:t>A 2021. október–novemberi vizsgaidőszak általános szabályai lényegében azonosak lesznek </a:t>
            </a:r>
            <a:r>
              <a:rPr lang="hu-HU" sz="1600" dirty="0" smtClean="0">
                <a:ea typeface="Verdana" panose="020B0604030504040204" pitchFamily="34" charset="0"/>
                <a:cs typeface="Times New Roman" panose="02020603050405020304" pitchFamily="18" charset="0"/>
              </a:rPr>
              <a:t/>
            </a:r>
            <a:br>
              <a:rPr lang="hu-HU" sz="1600" dirty="0" smtClean="0">
                <a:ea typeface="Verdana" panose="020B0604030504040204" pitchFamily="34" charset="0"/>
                <a:cs typeface="Times New Roman" panose="02020603050405020304" pitchFamily="18" charset="0"/>
              </a:rPr>
            </a:br>
            <a:r>
              <a:rPr lang="hu-HU" sz="1600" dirty="0" smtClean="0">
                <a:ea typeface="Verdana" panose="020B0604030504040204" pitchFamily="34" charset="0"/>
                <a:cs typeface="Times New Roman" panose="02020603050405020304" pitchFamily="18" charset="0"/>
              </a:rPr>
              <a:t>a </a:t>
            </a:r>
            <a:r>
              <a:rPr lang="hu-HU" sz="1600" dirty="0">
                <a:ea typeface="Verdana" panose="020B0604030504040204" pitchFamily="34" charset="0"/>
                <a:cs typeface="Times New Roman" panose="02020603050405020304" pitchFamily="18" charset="0"/>
              </a:rPr>
              <a:t>korábban megszokottakkal:</a:t>
            </a:r>
          </a:p>
          <a:p>
            <a:endParaRPr lang="hu-HU" sz="16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endParaRPr lang="hu-HU" sz="16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endParaRPr lang="hu-HU" sz="16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endParaRPr lang="hu-HU" sz="16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endParaRPr lang="hu-HU" sz="16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endParaRPr lang="hu-HU" sz="16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endParaRPr lang="hu-HU" sz="16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endParaRPr lang="hu-HU" sz="16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endParaRPr lang="hu-HU" sz="16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endParaRPr lang="hu-HU" sz="16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endParaRPr lang="hu-HU" sz="16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endParaRPr lang="hu-HU" sz="16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endParaRPr lang="hu-HU" sz="16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Kép 10">
            <a:extLst>
              <a:ext uri="{FF2B5EF4-FFF2-40B4-BE49-F238E27FC236}">
                <a16:creationId xmlns:a16="http://schemas.microsoft.com/office/drawing/2014/main" id="{50D68A74-16E6-43C1-99DC-70B6E77A21C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89" y="1515596"/>
            <a:ext cx="7794615" cy="2666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233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lcím 9"/>
          <p:cNvSpPr txBox="1">
            <a:spLocks/>
          </p:cNvSpPr>
          <p:nvPr/>
        </p:nvSpPr>
        <p:spPr>
          <a:xfrm>
            <a:off x="249544" y="88781"/>
            <a:ext cx="8675000" cy="5369484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hu-HU" sz="1800" b="1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Országos mérések</a:t>
            </a:r>
          </a:p>
          <a:p>
            <a:r>
              <a:rPr lang="hu-HU" sz="1800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A </a:t>
            </a:r>
            <a:r>
              <a:rPr lang="hu-HU" sz="18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2021/2022-es tanévben a hazai országos pedagógiai mérési rendszer új korszaka </a:t>
            </a:r>
            <a:r>
              <a:rPr lang="hu-HU" sz="1800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kezdődik.</a:t>
            </a:r>
            <a:endParaRPr lang="hu-HU" sz="18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771525" lvl="1" indent="-257175">
              <a:buFont typeface="Wingdings" panose="05000000000000000000" pitchFamily="2" charset="2"/>
              <a:buChar char="§"/>
            </a:pPr>
            <a:r>
              <a:rPr lang="hu-HU" sz="18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Az Országos kompetenciamérést (OKM) és a nyelvi/célnyelvi méréseket e tanévtől kezdve egységes rendszerben, elektronikus felületen bonyolítjuk le.</a:t>
            </a:r>
          </a:p>
          <a:p>
            <a:pPr marL="771525" lvl="1" indent="-257175">
              <a:buFont typeface="Wingdings" panose="05000000000000000000" pitchFamily="2" charset="2"/>
              <a:buChar char="§"/>
            </a:pPr>
            <a:r>
              <a:rPr lang="hu-HU" sz="18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Az OKM a szövegértés és a matematika mellett kibővül a természettudományi mérési területtel.</a:t>
            </a:r>
          </a:p>
          <a:p>
            <a:r>
              <a:rPr lang="hu-HU" sz="18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Az elektronikus lebonyolítási mód az eljárásrend megújítását is megköveteli.</a:t>
            </a:r>
          </a:p>
          <a:p>
            <a:pPr marL="728663" lvl="1" indent="-214313">
              <a:buFont typeface="Wingdings" panose="05000000000000000000" pitchFamily="2" charset="2"/>
              <a:buChar char="§"/>
            </a:pPr>
            <a:r>
              <a:rPr lang="hu-HU" sz="18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A tanulók számára a kötelező mérési napok száma továbbra is két nap délelőttje marad: </a:t>
            </a:r>
          </a:p>
          <a:p>
            <a:pPr marL="1071563" lvl="2" indent="-214313">
              <a:buFont typeface="Wingdings" panose="05000000000000000000" pitchFamily="2" charset="2"/>
              <a:buChar char="§"/>
            </a:pPr>
            <a:r>
              <a:rPr lang="hu-HU" sz="18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egyik nap: szövegértés és matematika;</a:t>
            </a:r>
          </a:p>
          <a:p>
            <a:pPr marL="1071563" lvl="2" indent="-214313">
              <a:buFont typeface="Wingdings" panose="05000000000000000000" pitchFamily="2" charset="2"/>
              <a:buChar char="§"/>
            </a:pPr>
            <a:r>
              <a:rPr lang="hu-HU" sz="18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másik nap: természettudomány és idegen nyelv.</a:t>
            </a:r>
          </a:p>
          <a:p>
            <a:pPr marL="857250" lvl="1" indent="-342900">
              <a:buFont typeface="Wingdings" panose="05000000000000000000" pitchFamily="2" charset="2"/>
              <a:buChar char="§"/>
            </a:pPr>
            <a:r>
              <a:rPr lang="hu-HU" sz="18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Az egyes évfolyamok (6-8-10. évf.) mérési időszakai elkülönülnek egymástól a tanév rendjében is.</a:t>
            </a:r>
          </a:p>
          <a:p>
            <a:pPr marL="857250" lvl="1" indent="-342900">
              <a:buFont typeface="Wingdings" panose="05000000000000000000" pitchFamily="2" charset="2"/>
              <a:buChar char="§"/>
            </a:pPr>
            <a:r>
              <a:rPr lang="hu-HU" sz="1800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A </a:t>
            </a:r>
            <a:r>
              <a:rPr lang="hu-HU" sz="18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mérési időszakokat és a mérésekhez kapcsolódó határidőket a tanév rendje tartalmazza.</a:t>
            </a:r>
          </a:p>
          <a:p>
            <a:pPr algn="just"/>
            <a:r>
              <a:rPr lang="hu-HU" sz="18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A megújult mérési rendszer szervezési és szakmai részleteiről az Oktatási Hivatal a tanév folyamán részletesen tájékoztatni fogja az iskolákat és a közvéleményt</a:t>
            </a:r>
            <a:r>
              <a:rPr lang="hu-HU" sz="1800" dirty="0" smtClean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.</a:t>
            </a:r>
            <a:endParaRPr lang="hu-HU" sz="1800" dirty="0"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296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73553" y="302853"/>
            <a:ext cx="8396894" cy="561689"/>
          </a:xfrm>
        </p:spPr>
        <p:txBody>
          <a:bodyPr/>
          <a:lstStyle/>
          <a:p>
            <a:pPr algn="ctr"/>
            <a:r>
              <a:rPr lang="hu-HU" b="1" dirty="0"/>
              <a:t>Mely országos méréseket érinti a digitális átállás?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73553" y="1150509"/>
            <a:ext cx="5914705" cy="2122411"/>
          </a:xfrm>
        </p:spPr>
        <p:txBody>
          <a:bodyPr>
            <a:normAutofit fontScale="40000" lnSpcReduction="20000"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hu-HU" sz="4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Országos kompetenciamérés (6. és 8. és 10. évfolyam)</a:t>
            </a:r>
          </a:p>
          <a:p>
            <a:pPr marL="54000" lvl="1" indent="-214313">
              <a:lnSpc>
                <a:spcPct val="100000"/>
              </a:lnSpc>
              <a:spcBef>
                <a:spcPts val="0"/>
              </a:spcBef>
            </a:pPr>
            <a:r>
              <a:rPr lang="hu-H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matematika, szövegértés, és </a:t>
            </a:r>
            <a:r>
              <a:rPr lang="hu-HU" sz="4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új elemként </a:t>
            </a:r>
            <a:r>
              <a:rPr lang="hu-H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természettudomány</a:t>
            </a:r>
          </a:p>
          <a:p>
            <a:pPr marL="54000" indent="-214313">
              <a:lnSpc>
                <a:spcPct val="100000"/>
              </a:lnSpc>
              <a:spcBef>
                <a:spcPts val="0"/>
              </a:spcBef>
            </a:pPr>
            <a:r>
              <a:rPr lang="hu-HU" sz="4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Országos idegen nyelvi mérés (6. és 8. évfolyam)</a:t>
            </a:r>
          </a:p>
          <a:p>
            <a:pPr marL="54000" lvl="1" indent="-214313">
              <a:lnSpc>
                <a:spcPct val="100000"/>
              </a:lnSpc>
              <a:spcBef>
                <a:spcPts val="0"/>
              </a:spcBef>
            </a:pPr>
            <a:r>
              <a:rPr lang="hu-H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angol, német (KER szerinti A1, A2)</a:t>
            </a:r>
          </a:p>
          <a:p>
            <a:pPr marL="54000" indent="-214313">
              <a:lnSpc>
                <a:spcPct val="100000"/>
              </a:lnSpc>
              <a:spcBef>
                <a:spcPts val="0"/>
              </a:spcBef>
            </a:pPr>
            <a:r>
              <a:rPr lang="hu-HU" sz="4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Országos célnyelvi mérés (6. és 8. évfolyam)</a:t>
            </a:r>
          </a:p>
          <a:p>
            <a:pPr marL="54000" lvl="1" indent="-214313">
              <a:lnSpc>
                <a:spcPct val="100000"/>
              </a:lnSpc>
              <a:spcBef>
                <a:spcPts val="0"/>
              </a:spcBef>
            </a:pPr>
            <a:r>
              <a:rPr lang="hu-H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angol, német, kínai (6. évfolyam </a:t>
            </a:r>
            <a:r>
              <a:rPr lang="hu-HU" sz="4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A2/, </a:t>
            </a:r>
            <a:r>
              <a:rPr lang="hu-HU" sz="4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 évfolyam: </a:t>
            </a:r>
            <a:r>
              <a:rPr lang="hu-HU" sz="4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B1)</a:t>
            </a:r>
            <a:endParaRPr lang="hu-HU" sz="4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4000" indent="-214313">
              <a:lnSpc>
                <a:spcPct val="100000"/>
              </a:lnSpc>
              <a:spcBef>
                <a:spcPts val="0"/>
              </a:spcBef>
            </a:pPr>
            <a:endParaRPr lang="hu-HU" sz="900" dirty="0"/>
          </a:p>
          <a:p>
            <a:pPr marL="54000">
              <a:lnSpc>
                <a:spcPct val="100000"/>
              </a:lnSpc>
              <a:spcBef>
                <a:spcPts val="0"/>
              </a:spcBef>
            </a:pPr>
            <a:endParaRPr lang="hu-HU" sz="900" dirty="0"/>
          </a:p>
          <a:p>
            <a:pPr marL="54000">
              <a:lnSpc>
                <a:spcPct val="100000"/>
              </a:lnSpc>
              <a:spcBef>
                <a:spcPts val="0"/>
              </a:spcBef>
            </a:pPr>
            <a:endParaRPr lang="hu-HU" sz="900" dirty="0"/>
          </a:p>
        </p:txBody>
      </p:sp>
      <p:sp>
        <p:nvSpPr>
          <p:cNvPr id="4" name="Ellipszis 3"/>
          <p:cNvSpPr/>
          <p:nvPr/>
        </p:nvSpPr>
        <p:spPr>
          <a:xfrm>
            <a:off x="5257800" y="3558887"/>
            <a:ext cx="1898073" cy="1052945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350" dirty="0"/>
              <a:t>OKM matematika és szövegértés</a:t>
            </a:r>
          </a:p>
        </p:txBody>
      </p:sp>
      <p:sp>
        <p:nvSpPr>
          <p:cNvPr id="5" name="Ellipszis 4"/>
          <p:cNvSpPr/>
          <p:nvPr/>
        </p:nvSpPr>
        <p:spPr>
          <a:xfrm>
            <a:off x="2843645" y="3558886"/>
            <a:ext cx="1898073" cy="1052945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350" dirty="0"/>
              <a:t>Idegen nyelvi mérés</a:t>
            </a:r>
          </a:p>
        </p:txBody>
      </p:sp>
      <p:sp>
        <p:nvSpPr>
          <p:cNvPr id="6" name="Ellipszis 5"/>
          <p:cNvSpPr/>
          <p:nvPr/>
        </p:nvSpPr>
        <p:spPr>
          <a:xfrm>
            <a:off x="519544" y="3558886"/>
            <a:ext cx="1898073" cy="1052945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350" dirty="0"/>
              <a:t>Célnyelvi mérés</a:t>
            </a:r>
          </a:p>
        </p:txBody>
      </p:sp>
      <p:sp>
        <p:nvSpPr>
          <p:cNvPr id="7" name="Ellipszis 6"/>
          <p:cNvSpPr/>
          <p:nvPr/>
        </p:nvSpPr>
        <p:spPr>
          <a:xfrm>
            <a:off x="7252854" y="4002233"/>
            <a:ext cx="1620982" cy="848590"/>
          </a:xfrm>
          <a:prstGeom prst="ellipse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350" dirty="0"/>
              <a:t>Természet-tudomány mérés</a:t>
            </a:r>
          </a:p>
        </p:txBody>
      </p:sp>
      <p:sp>
        <p:nvSpPr>
          <p:cNvPr id="8" name="Ellipszis 7"/>
          <p:cNvSpPr/>
          <p:nvPr/>
        </p:nvSpPr>
        <p:spPr>
          <a:xfrm>
            <a:off x="6537320" y="1582991"/>
            <a:ext cx="2531918" cy="1689929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350" dirty="0"/>
              <a:t>Digitális OKM</a:t>
            </a:r>
          </a:p>
        </p:txBody>
      </p:sp>
    </p:spTree>
    <p:extLst>
      <p:ext uri="{BB962C8B-B14F-4D97-AF65-F5344CB8AC3E}">
        <p14:creationId xmlns:p14="http://schemas.microsoft.com/office/powerpoint/2010/main" val="152702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3.7037E-6 L 0.62187 -0.24769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094" y="-12384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3.7037E-6 L 0.36771 -0.24908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85" y="-12454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3.7037E-6 L 0.10364 -0.26806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82" y="-13403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2.22045E-16 L -0.09922 -0.31528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61" y="-157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16196" y="195603"/>
            <a:ext cx="7886700" cy="465579"/>
          </a:xfrm>
        </p:spPr>
        <p:txBody>
          <a:bodyPr>
            <a:normAutofit fontScale="90000"/>
          </a:bodyPr>
          <a:lstStyle/>
          <a:p>
            <a:pPr algn="ctr"/>
            <a:r>
              <a:rPr lang="hu-HU" b="1" dirty="0"/>
              <a:t>Megoldandó feladatok 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65375" y="661182"/>
            <a:ext cx="8556593" cy="4507479"/>
          </a:xfrm>
        </p:spPr>
        <p:txBody>
          <a:bodyPr>
            <a:noAutofit/>
          </a:bodyPr>
          <a:lstStyle/>
          <a:p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Mérési szakmai feladatok: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Digitális mérési platform kifejlesztése.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természettudomány mérés beillesztése a rendszerbe.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korábbi visszajelzésekkel (jelentésekkel) való kompatibilitás, folytonosság biztosítása.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nyelvi mérések felzárkóztatása az OKM-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hez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(összehasonlíthatóság biztosítása, képességskálák bevezetése).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visszajelzési rendszer fejlesztése.</a:t>
            </a:r>
          </a:p>
          <a:p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Szervezési szakmai feladatok: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tanulók mérésekkel való terhelése ne növekedjen.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mérések lebonyolíthatóságának biztosítása a jelenlegi egyenetlen informatikai infrastruktúra mellett.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 adatfelvétel biztonságának, hitelességének biztosítása.</a:t>
            </a:r>
          </a:p>
          <a:p>
            <a:endParaRPr lang="hu-HU" sz="1800" dirty="0"/>
          </a:p>
          <a:p>
            <a:endParaRPr lang="hu-HU" sz="1800" dirty="0"/>
          </a:p>
          <a:p>
            <a:pPr marL="257175" indent="-257175">
              <a:buFontTx/>
              <a:buChar char="-"/>
            </a:pPr>
            <a:endParaRPr lang="hu-HU" sz="1200" dirty="0"/>
          </a:p>
        </p:txBody>
      </p:sp>
    </p:spTree>
    <p:extLst>
      <p:ext uri="{BB962C8B-B14F-4D97-AF65-F5344CB8AC3E}">
        <p14:creationId xmlns:p14="http://schemas.microsoft.com/office/powerpoint/2010/main" val="1380821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86629" y="242978"/>
            <a:ext cx="7886700" cy="598993"/>
          </a:xfrm>
        </p:spPr>
        <p:txBody>
          <a:bodyPr/>
          <a:lstStyle/>
          <a:p>
            <a:pPr algn="ctr"/>
            <a:r>
              <a:rPr lang="hu-HU" b="1" dirty="0"/>
              <a:t>Ütemezés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28650" y="878027"/>
            <a:ext cx="8051116" cy="4931929"/>
          </a:xfrm>
        </p:spPr>
        <p:txBody>
          <a:bodyPr>
            <a:noAutofit/>
          </a:bodyPr>
          <a:lstStyle/>
          <a:p>
            <a:r>
              <a:rPr lang="hu-H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2021. szeptember </a:t>
            </a:r>
            <a:r>
              <a:rPr lang="hu-H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a mérések tesztanyagát bemutató online feladatsorok, leírások megjelenése </a:t>
            </a:r>
            <a:r>
              <a:rPr lang="hu-HU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(OH honlap)</a:t>
            </a:r>
          </a:p>
          <a:p>
            <a:r>
              <a:rPr lang="hu-H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2022. január </a:t>
            </a:r>
            <a:r>
              <a:rPr lang="hu-H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elérhető a mérési tudnivalókat összefoglaló eljárásrend első része </a:t>
            </a:r>
            <a:r>
              <a:rPr lang="hu-HU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(OH honlap)</a:t>
            </a:r>
          </a:p>
          <a:p>
            <a:r>
              <a:rPr lang="hu-H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2022. február 21 - március 11. </a:t>
            </a:r>
            <a:r>
              <a:rPr lang="hu-H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adatszolgáltatási időszak</a:t>
            </a:r>
          </a:p>
          <a:p>
            <a:endParaRPr lang="hu-H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hu-H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 egyes évfolyamok mérési időszakai:</a:t>
            </a:r>
          </a:p>
          <a:p>
            <a:pPr marL="257175" indent="-257175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hu-H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10. évfolyam: 2022. április 20.  – május 3.  </a:t>
            </a:r>
          </a:p>
          <a:p>
            <a:pPr marL="257175" indent="-257175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hu-H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 évfolyam: 2022. május 4. - május 17. </a:t>
            </a:r>
          </a:p>
          <a:p>
            <a:pPr marL="257175" indent="-257175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hu-H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évfolyam: 2022. május 18. - május 31. 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hu-H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hu-H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hu-HU" sz="1200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8958" y="3563474"/>
            <a:ext cx="3901328" cy="1857032"/>
          </a:xfrm>
          <a:prstGeom prst="rect">
            <a:avLst/>
          </a:prstGeom>
        </p:spPr>
      </p:pic>
      <p:sp>
        <p:nvSpPr>
          <p:cNvPr id="7" name="Téglalap 6"/>
          <p:cNvSpPr/>
          <p:nvPr/>
        </p:nvSpPr>
        <p:spPr>
          <a:xfrm>
            <a:off x="4659198" y="4313176"/>
            <a:ext cx="1286759" cy="148472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1350"/>
          </a:p>
        </p:txBody>
      </p:sp>
      <p:sp>
        <p:nvSpPr>
          <p:cNvPr id="8" name="Téglalap 7"/>
          <p:cNvSpPr/>
          <p:nvPr/>
        </p:nvSpPr>
        <p:spPr>
          <a:xfrm>
            <a:off x="6649622" y="3763062"/>
            <a:ext cx="477042" cy="148500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1350"/>
          </a:p>
        </p:txBody>
      </p:sp>
      <p:sp>
        <p:nvSpPr>
          <p:cNvPr id="9" name="Téglalap 8"/>
          <p:cNvSpPr/>
          <p:nvPr/>
        </p:nvSpPr>
        <p:spPr>
          <a:xfrm>
            <a:off x="7193280" y="3763062"/>
            <a:ext cx="704025" cy="1485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1350"/>
          </a:p>
        </p:txBody>
      </p:sp>
      <p:sp>
        <p:nvSpPr>
          <p:cNvPr id="10" name="Téglalap 9"/>
          <p:cNvSpPr/>
          <p:nvPr/>
        </p:nvSpPr>
        <p:spPr>
          <a:xfrm>
            <a:off x="6649623" y="3953955"/>
            <a:ext cx="1247683" cy="1485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1350"/>
          </a:p>
        </p:txBody>
      </p:sp>
      <p:sp>
        <p:nvSpPr>
          <p:cNvPr id="11" name="Téglalap 10"/>
          <p:cNvSpPr/>
          <p:nvPr/>
        </p:nvSpPr>
        <p:spPr>
          <a:xfrm>
            <a:off x="6649622" y="4137806"/>
            <a:ext cx="477042" cy="1485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1350"/>
          </a:p>
        </p:txBody>
      </p:sp>
      <p:sp>
        <p:nvSpPr>
          <p:cNvPr id="12" name="Téglalap 11"/>
          <p:cNvSpPr/>
          <p:nvPr/>
        </p:nvSpPr>
        <p:spPr>
          <a:xfrm>
            <a:off x="7193280" y="4137806"/>
            <a:ext cx="704025" cy="14850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1350"/>
          </a:p>
        </p:txBody>
      </p:sp>
      <p:sp>
        <p:nvSpPr>
          <p:cNvPr id="13" name="Téglalap 12"/>
          <p:cNvSpPr/>
          <p:nvPr/>
        </p:nvSpPr>
        <p:spPr>
          <a:xfrm>
            <a:off x="6649623" y="4307461"/>
            <a:ext cx="1247683" cy="148472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1350"/>
          </a:p>
        </p:txBody>
      </p:sp>
      <p:sp>
        <p:nvSpPr>
          <p:cNvPr id="14" name="Téglalap 13"/>
          <p:cNvSpPr/>
          <p:nvPr/>
        </p:nvSpPr>
        <p:spPr>
          <a:xfrm>
            <a:off x="6649622" y="4491990"/>
            <a:ext cx="477042" cy="14850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1350"/>
          </a:p>
        </p:txBody>
      </p:sp>
      <p:sp>
        <p:nvSpPr>
          <p:cNvPr id="15" name="Téglalap 14"/>
          <p:cNvSpPr/>
          <p:nvPr/>
        </p:nvSpPr>
        <p:spPr>
          <a:xfrm>
            <a:off x="5198745" y="4131030"/>
            <a:ext cx="747212" cy="148500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1350"/>
          </a:p>
        </p:txBody>
      </p:sp>
    </p:spTree>
    <p:extLst>
      <p:ext uri="{BB962C8B-B14F-4D97-AF65-F5344CB8AC3E}">
        <p14:creationId xmlns:p14="http://schemas.microsoft.com/office/powerpoint/2010/main" val="1173130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563342"/>
          </a:xfrm>
        </p:spPr>
        <p:txBody>
          <a:bodyPr/>
          <a:lstStyle/>
          <a:p>
            <a:pPr algn="ctr"/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Nyilvánvaló előnyök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28650" y="1561514"/>
            <a:ext cx="7886700" cy="3123028"/>
          </a:xfrm>
        </p:spPr>
        <p:txBody>
          <a:bodyPr>
            <a:noAutofit/>
          </a:bodyPr>
          <a:lstStyle/>
          <a:p>
            <a:pPr marL="257175" indent="-257175">
              <a:buFontTx/>
              <a:buChar char="-"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Korszerűbb, hatékonyabb mérési rendszer.</a:t>
            </a:r>
          </a:p>
          <a:p>
            <a:pPr marL="257175" indent="-257175">
              <a:buFontTx/>
              <a:buChar char="-"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környezet terhelésének csökkentése (papíralapú mérés)</a:t>
            </a:r>
          </a:p>
          <a:p>
            <a:pPr marL="257175" indent="-257175">
              <a:buFontTx/>
              <a:buChar char="-"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 előállítási, feldolgozási költségek csökkentése.</a:t>
            </a:r>
          </a:p>
          <a:p>
            <a:pPr marL="257175" indent="-257175">
              <a:buFontTx/>
              <a:buChar char="-"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 évi rendszeres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Core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mérés (10000 tanuló) feleslegessé válik.</a:t>
            </a:r>
          </a:p>
          <a:p>
            <a:pPr marL="257175" indent="-257175">
              <a:buFontTx/>
              <a:buChar char="-"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 új feladatok próbamérése beépülhet a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főmérésbe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57175" indent="-257175">
              <a:buFontTx/>
              <a:buChar char="-"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Szakmailag informatívabb visszajelzések (nyelvi skálák).</a:t>
            </a:r>
          </a:p>
          <a:p>
            <a:pPr marL="257175" indent="-257175">
              <a:buFontTx/>
              <a:buChar char="-"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Hosszabb távon gyorsabb visszajelzések.</a:t>
            </a:r>
          </a:p>
        </p:txBody>
      </p:sp>
    </p:spTree>
    <p:extLst>
      <p:ext uri="{BB962C8B-B14F-4D97-AF65-F5344CB8AC3E}">
        <p14:creationId xmlns:p14="http://schemas.microsoft.com/office/powerpoint/2010/main" val="4002259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" y="914400"/>
            <a:ext cx="8764172" cy="4391026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1139483" y="323558"/>
            <a:ext cx="75262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8. évfolyamos tanulók pályaorientációs vizsgálata- mérése</a:t>
            </a:r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7470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95536" y="1340768"/>
            <a:ext cx="7848872" cy="4525963"/>
          </a:xfrm>
        </p:spPr>
        <p:txBody>
          <a:bodyPr>
            <a:normAutofit/>
          </a:bodyPr>
          <a:lstStyle/>
          <a:p>
            <a:pPr marL="0" lvl="0" indent="0" defTabSz="457200">
              <a:spcBef>
                <a:spcPts val="0"/>
              </a:spcBef>
              <a:buNone/>
            </a:pPr>
            <a:endParaRPr lang="hu-HU" sz="2800" dirty="0">
              <a:solidFill>
                <a:prstClr val="black"/>
              </a:solidFill>
            </a:endParaRPr>
          </a:p>
          <a:p>
            <a:pPr marL="0" indent="0" algn="just" defTabSz="457200">
              <a:spcBef>
                <a:spcPts val="0"/>
              </a:spcBef>
              <a:buNone/>
            </a:pPr>
            <a:r>
              <a:rPr lang="hu-HU" sz="2800" b="1" dirty="0">
                <a:solidFill>
                  <a:srgbClr val="FF0000"/>
                </a:solidFill>
              </a:rPr>
              <a:t>										</a:t>
            </a:r>
            <a:r>
              <a:rPr lang="hu-HU" sz="2800" dirty="0">
                <a:solidFill>
                  <a:srgbClr val="C00000"/>
                </a:solidFill>
              </a:rPr>
              <a:t>							</a:t>
            </a:r>
            <a:endParaRPr lang="hu-HU" sz="2800" dirty="0">
              <a:solidFill>
                <a:prstClr val="black"/>
              </a:solidFill>
            </a:endParaRPr>
          </a:p>
          <a:p>
            <a:pPr marL="0" lvl="0" indent="0" algn="just" defTabSz="457200">
              <a:spcBef>
                <a:spcPts val="0"/>
              </a:spcBef>
              <a:buNone/>
            </a:pPr>
            <a:endParaRPr lang="hu-HU" sz="1400" dirty="0">
              <a:solidFill>
                <a:prstClr val="black"/>
              </a:solidFill>
            </a:endParaRPr>
          </a:p>
          <a:p>
            <a:endParaRPr lang="hu-HU" dirty="0"/>
          </a:p>
        </p:txBody>
      </p:sp>
      <p:sp>
        <p:nvSpPr>
          <p:cNvPr id="7" name="Téglalap 6"/>
          <p:cNvSpPr/>
          <p:nvPr/>
        </p:nvSpPr>
        <p:spPr>
          <a:xfrm>
            <a:off x="2926709" y="562338"/>
            <a:ext cx="31904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2400" dirty="0">
                <a:cs typeface="Times New Roman" panose="02020603050405020304" pitchFamily="18" charset="0"/>
                <a:hlinkClick r:id="rId2"/>
              </a:rPr>
              <a:t>https://pom.oktatas.hu</a:t>
            </a:r>
            <a:r>
              <a:rPr lang="hu-HU" dirty="0">
                <a:cs typeface="Times New Roman" panose="02020603050405020304" pitchFamily="18" charset="0"/>
                <a:hlinkClick r:id="rId2"/>
              </a:rPr>
              <a:t>/</a:t>
            </a:r>
            <a:endParaRPr lang="hu-HU" dirty="0">
              <a:cs typeface="Times New Roman" panose="02020603050405020304" pitchFamily="18" charset="0"/>
            </a:endParaRPr>
          </a:p>
        </p:txBody>
      </p:sp>
      <p:sp>
        <p:nvSpPr>
          <p:cNvPr id="4" name="Szövegdoboz 3"/>
          <p:cNvSpPr txBox="1"/>
          <p:nvPr/>
        </p:nvSpPr>
        <p:spPr>
          <a:xfrm>
            <a:off x="395536" y="150507"/>
            <a:ext cx="825283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hu-HU" sz="2200" b="1" dirty="0">
                <a:cs typeface="Times New Roman" panose="02020603050405020304" pitchFamily="18" charset="0"/>
              </a:rPr>
              <a:t>Segítjük az iskolák pályaorientációs feladatait egy új online eszközzel: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340F57F0-D062-448B-99DA-4917F7076F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7958" y="1027670"/>
            <a:ext cx="6559575" cy="5155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860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66766" y="291539"/>
            <a:ext cx="8430566" cy="370854"/>
          </a:xfrm>
        </p:spPr>
        <p:txBody>
          <a:bodyPr>
            <a:noAutofit/>
          </a:bodyPr>
          <a:lstStyle/>
          <a:p>
            <a:pPr algn="ctr"/>
            <a:r>
              <a:rPr lang="hu-HU" sz="2800" b="1" dirty="0">
                <a:latin typeface="+mn-lt"/>
                <a:ea typeface="Verdana" panose="020B0604030504040204" pitchFamily="34" charset="0"/>
                <a:cs typeface="Times New Roman" panose="02020603050405020304" pitchFamily="18" charset="0"/>
              </a:rPr>
              <a:t>A tanév rendje szerinti szakmai ellenőrzések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73818" y="1375620"/>
            <a:ext cx="8616461" cy="3795457"/>
          </a:xfrm>
        </p:spPr>
        <p:txBody>
          <a:bodyPr>
            <a:normAutofit/>
          </a:bodyPr>
          <a:lstStyle/>
          <a:p>
            <a:pPr algn="just"/>
            <a:endParaRPr lang="hu-HU" sz="1800" dirty="0" smtClean="0">
              <a:cs typeface="Times New Roman" panose="02020603050405020304" pitchFamily="18" charset="0"/>
            </a:endParaRPr>
          </a:p>
          <a:p>
            <a:pPr algn="just"/>
            <a:r>
              <a:rPr lang="hu-HU" sz="1800" dirty="0" smtClean="0">
                <a:cs typeface="Times New Roman" panose="02020603050405020304" pitchFamily="18" charset="0"/>
              </a:rPr>
              <a:t>2021/2022-es </a:t>
            </a:r>
            <a:r>
              <a:rPr lang="hu-HU" sz="1800" dirty="0">
                <a:cs typeface="Times New Roman" panose="02020603050405020304" pitchFamily="18" charset="0"/>
              </a:rPr>
              <a:t>tanév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sz="1800" dirty="0" smtClean="0">
                <a:cs typeface="Times New Roman" panose="02020603050405020304" pitchFamily="18" charset="0"/>
              </a:rPr>
              <a:t>2021</a:t>
            </a:r>
            <a:r>
              <a:rPr lang="hu-HU" sz="1800" dirty="0">
                <a:cs typeface="Times New Roman" panose="02020603050405020304" pitchFamily="18" charset="0"/>
              </a:rPr>
              <a:t>. október 1. és 2022. május 31. között vizsgáljuk a 20/2012. EMMI Rendelet 80. § (4) szerinti, kompetenciamérésben alulteljesítő intézményekre vonatkozó fenntartói intézkedési tervben foglaltak végrehajtását és dokumentálását.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sz="1800" dirty="0" smtClean="0">
                <a:cs typeface="Times New Roman" panose="02020603050405020304" pitchFamily="18" charset="0"/>
              </a:rPr>
              <a:t>2022</a:t>
            </a:r>
            <a:r>
              <a:rPr lang="hu-HU" sz="1800" dirty="0">
                <a:cs typeface="Times New Roman" panose="02020603050405020304" pitchFamily="18" charset="0"/>
              </a:rPr>
              <a:t>. január 3. és 2022. március 31. között vizsgáljuk az egyéni munkarenddel rendelkező tanulók osztályozóvizsga-kötelezettségének teljesítését és dokumentálását.</a:t>
            </a: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-1699317" y="-93579"/>
            <a:ext cx="12232648" cy="550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424037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227011"/>
            <a:ext cx="7886700" cy="1123617"/>
          </a:xfrm>
        </p:spPr>
        <p:txBody>
          <a:bodyPr>
            <a:normAutofit/>
          </a:bodyPr>
          <a:lstStyle/>
          <a:p>
            <a:pPr algn="ctr"/>
            <a:r>
              <a:rPr lang="hu-HU" sz="2400" b="1" dirty="0"/>
              <a:t>Tankötelezettség megkezdésének </a:t>
            </a:r>
            <a:r>
              <a:rPr lang="hu-HU" sz="2400" b="1" dirty="0" smtClean="0"/>
              <a:t>halasztása</a:t>
            </a:r>
            <a:r>
              <a:rPr lang="hu-HU" dirty="0"/>
              <a:t/>
            </a:r>
            <a:br>
              <a:rPr lang="hu-HU" dirty="0"/>
            </a:br>
            <a:endParaRPr lang="hu-HU" dirty="0"/>
          </a:p>
        </p:txBody>
      </p:sp>
      <p:graphicFrame>
        <p:nvGraphicFramePr>
          <p:cNvPr id="4" name="Tartalom helye 3">
            <a:extLst>
              <a:ext uri="{FF2B5EF4-FFF2-40B4-BE49-F238E27FC236}">
                <a16:creationId xmlns:a16="http://schemas.microsoft.com/office/drawing/2014/main" id="{F1218143-5F90-4997-AF82-8EDE7B48C36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44296309"/>
              </p:ext>
            </p:extLst>
          </p:nvPr>
        </p:nvGraphicFramePr>
        <p:xfrm>
          <a:off x="628650" y="798022"/>
          <a:ext cx="7970590" cy="47303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2973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266060"/>
            <a:ext cx="7886700" cy="473773"/>
          </a:xfrm>
        </p:spPr>
        <p:txBody>
          <a:bodyPr>
            <a:normAutofit/>
          </a:bodyPr>
          <a:lstStyle/>
          <a:p>
            <a:pPr algn="ctr"/>
            <a:r>
              <a:rPr lang="hu-HU" sz="2200" b="1" dirty="0"/>
              <a:t>Egyéni munkarend</a:t>
            </a:r>
          </a:p>
        </p:txBody>
      </p:sp>
      <p:graphicFrame>
        <p:nvGraphicFramePr>
          <p:cNvPr id="4" name="Tartalom helye 3">
            <a:extLst>
              <a:ext uri="{FF2B5EF4-FFF2-40B4-BE49-F238E27FC236}">
                <a16:creationId xmlns:a16="http://schemas.microsoft.com/office/drawing/2014/main" id="{1D8EFD64-CFCF-43C6-B0F7-4EB296B0F453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695762" y="739833"/>
          <a:ext cx="7886700" cy="4654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Táblázat 4">
            <a:extLst>
              <a:ext uri="{FF2B5EF4-FFF2-40B4-BE49-F238E27FC236}">
                <a16:creationId xmlns:a16="http://schemas.microsoft.com/office/drawing/2014/main" id="{3CDAF370-4EFE-48CE-B7BB-9DE834E9FB8F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286000" y="4871257"/>
          <a:ext cx="6229350" cy="622617"/>
        </p:xfrm>
        <a:graphic>
          <a:graphicData uri="http://schemas.openxmlformats.org/drawingml/2006/table">
            <a:tbl>
              <a:tblPr/>
              <a:tblGrid>
                <a:gridCol w="1895383">
                  <a:extLst>
                    <a:ext uri="{9D8B030D-6E8A-4147-A177-3AD203B41FA5}">
                      <a16:colId xmlns:a16="http://schemas.microsoft.com/office/drawing/2014/main" val="3210631532"/>
                    </a:ext>
                  </a:extLst>
                </a:gridCol>
                <a:gridCol w="1538987">
                  <a:extLst>
                    <a:ext uri="{9D8B030D-6E8A-4147-A177-3AD203B41FA5}">
                      <a16:colId xmlns:a16="http://schemas.microsoft.com/office/drawing/2014/main" val="1792282071"/>
                    </a:ext>
                  </a:extLst>
                </a:gridCol>
                <a:gridCol w="2794980">
                  <a:extLst>
                    <a:ext uri="{9D8B030D-6E8A-4147-A177-3AD203B41FA5}">
                      <a16:colId xmlns:a16="http://schemas.microsoft.com/office/drawing/2014/main" val="1849967574"/>
                    </a:ext>
                  </a:extLst>
                </a:gridCol>
              </a:tblGrid>
              <a:tr h="207539">
                <a:tc>
                  <a:txBody>
                    <a:bodyPr/>
                    <a:lstStyle/>
                    <a:p>
                      <a:pPr algn="l" fontAlgn="b"/>
                      <a:r>
                        <a:rPr lang="hu-H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Egyéni</a:t>
                      </a:r>
                      <a:r>
                        <a:rPr lang="hu-H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munkarend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2020/2021. </a:t>
                      </a:r>
                      <a:r>
                        <a:rPr lang="hu-H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tanév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2021/2022. tanév</a:t>
                      </a:r>
                      <a:r>
                        <a:rPr lang="hu-HU" sz="11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</a:t>
                      </a:r>
                      <a:r>
                        <a:rPr lang="hu-H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(21.09.06-i</a:t>
                      </a:r>
                      <a:r>
                        <a:rPr lang="hu-HU" sz="9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adat</a:t>
                      </a:r>
                      <a:r>
                        <a:rPr lang="hu-H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)</a:t>
                      </a:r>
                      <a:endParaRPr lang="hu-HU" sz="11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6763354"/>
                  </a:ext>
                </a:extLst>
              </a:tr>
              <a:tr h="207539"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Kérelmek (db)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9 586 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4 158 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1938301"/>
                  </a:ext>
                </a:extLst>
              </a:tr>
              <a:tr h="207539">
                <a:tc>
                  <a:txBody>
                    <a:bodyPr/>
                    <a:lstStyle/>
                    <a:p>
                      <a:pPr algn="l" fontAlgn="b"/>
                      <a:r>
                        <a:rPr lang="hu-H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Helyt adó döntések (db)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7 511 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3 223 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04148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9644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ím 5"/>
          <p:cNvSpPr>
            <a:spLocks noGrp="1"/>
          </p:cNvSpPr>
          <p:nvPr>
            <p:ph type="title"/>
          </p:nvPr>
        </p:nvSpPr>
        <p:spPr>
          <a:xfrm>
            <a:off x="575221" y="124468"/>
            <a:ext cx="7886700" cy="720437"/>
          </a:xfrm>
        </p:spPr>
        <p:txBody>
          <a:bodyPr>
            <a:normAutofit/>
          </a:bodyPr>
          <a:lstStyle/>
          <a:p>
            <a:pPr algn="ctr"/>
            <a:r>
              <a:rPr lang="hu-HU" sz="2100" b="1" dirty="0"/>
              <a:t>Pedagógusminősítési eljárások 2021/2022. tanév</a:t>
            </a:r>
          </a:p>
        </p:txBody>
      </p:sp>
      <p:sp>
        <p:nvSpPr>
          <p:cNvPr id="7" name="Tartalom helye 6"/>
          <p:cNvSpPr>
            <a:spLocks noGrp="1"/>
          </p:cNvSpPr>
          <p:nvPr>
            <p:ph idx="1"/>
          </p:nvPr>
        </p:nvSpPr>
        <p:spPr>
          <a:xfrm>
            <a:off x="206959" y="1553254"/>
            <a:ext cx="8623223" cy="3323683"/>
          </a:xfrm>
        </p:spPr>
        <p:txBody>
          <a:bodyPr>
            <a:noAutofit/>
          </a:bodyPr>
          <a:lstStyle/>
          <a:p>
            <a:pPr algn="just"/>
            <a:r>
              <a:rPr lang="hu-HU" sz="1800" dirty="0">
                <a:cs typeface="Times New Roman" panose="02020603050405020304" pitchFamily="18" charset="0"/>
              </a:rPr>
              <a:t>Minősítési eljárások lebonyolítása folyamatos:</a:t>
            </a:r>
          </a:p>
          <a:p>
            <a:pPr marL="771525" lvl="1" indent="-257175" algn="just"/>
            <a:r>
              <a:rPr lang="hu-HU" sz="1800" dirty="0" smtClean="0">
                <a:cs typeface="Times New Roman" panose="02020603050405020304" pitchFamily="18" charset="0"/>
              </a:rPr>
              <a:t>Online formában a veszélyhelyzet ideje alatt a 489/2020. (XI.11.) Korm. rendelet alapján </a:t>
            </a:r>
            <a:r>
              <a:rPr lang="hu-HU" sz="1800" dirty="0">
                <a:cs typeface="Times New Roman" panose="02020603050405020304" pitchFamily="18" charset="0"/>
              </a:rPr>
              <a:t>Online eljárásrend elérhető az oktatas.hu oldal COVID 19 linkjéről</a:t>
            </a:r>
          </a:p>
          <a:p>
            <a:pPr marL="771525" lvl="1" indent="-257175" algn="just"/>
            <a:r>
              <a:rPr lang="hu-HU" sz="1800" dirty="0" smtClean="0">
                <a:cs typeface="Times New Roman" panose="02020603050405020304" pitchFamily="18" charset="0"/>
              </a:rPr>
              <a:t>Hagyományos formában a veszélyhelyzet megszűnését követően</a:t>
            </a:r>
          </a:p>
          <a:p>
            <a:pPr marL="257175" indent="-257175" algn="just">
              <a:buFont typeface="Arial" panose="020B0604020202020204" pitchFamily="34" charset="0"/>
              <a:buChar char="•"/>
            </a:pPr>
            <a:r>
              <a:rPr lang="hu-HU" sz="1800" dirty="0">
                <a:cs typeface="Times New Roman" panose="02020603050405020304" pitchFamily="18" charset="0"/>
              </a:rPr>
              <a:t>Az online minősítéssel kapcsolatos tapasztalatok összegzése a pedagógusminősítési szakértők kérdőíves megkérdezésének eredménye alapján zajlik – tapasztalok visszacsatolása.</a:t>
            </a:r>
          </a:p>
          <a:p>
            <a:pPr marL="257175" indent="-257175" algn="just">
              <a:buFont typeface="Arial" panose="020B0604020202020204" pitchFamily="34" charset="0"/>
              <a:buChar char="•"/>
            </a:pPr>
            <a:r>
              <a:rPr lang="hu-HU" sz="1800" dirty="0">
                <a:cs typeface="Times New Roman" panose="02020603050405020304" pitchFamily="18" charset="0"/>
              </a:rPr>
              <a:t>2022. évi eljárásban résztvevők felkészítése megtörtént/folyamatban van a POK-ok és a Pedagógusminősítési osztály szervezésében.</a:t>
            </a:r>
          </a:p>
          <a:p>
            <a:pPr marL="257175" indent="-257175" algn="just">
              <a:buFont typeface="Arial" panose="020B0604020202020204" pitchFamily="34" charset="0"/>
              <a:buChar char="•"/>
            </a:pPr>
            <a:endParaRPr lang="hu-HU" sz="1800" dirty="0"/>
          </a:p>
        </p:txBody>
      </p:sp>
    </p:spTree>
    <p:extLst>
      <p:ext uri="{BB962C8B-B14F-4D97-AF65-F5344CB8AC3E}">
        <p14:creationId xmlns:p14="http://schemas.microsoft.com/office/powerpoint/2010/main" val="2742933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ím 5"/>
          <p:cNvSpPr>
            <a:spLocks noGrp="1"/>
          </p:cNvSpPr>
          <p:nvPr>
            <p:ph type="title"/>
          </p:nvPr>
        </p:nvSpPr>
        <p:spPr>
          <a:xfrm>
            <a:off x="615203" y="202826"/>
            <a:ext cx="7886700" cy="720437"/>
          </a:xfrm>
        </p:spPr>
        <p:txBody>
          <a:bodyPr>
            <a:normAutofit/>
          </a:bodyPr>
          <a:lstStyle/>
          <a:p>
            <a:pPr algn="ctr"/>
            <a:r>
              <a:rPr lang="hu-HU" sz="2100" b="1" dirty="0"/>
              <a:t>Az intézmények, az intézményvezetők és a pedagógusok feladatai a 2022. évi ellenőrzési tervvel kapcsolatban</a:t>
            </a:r>
          </a:p>
        </p:txBody>
      </p:sp>
      <p:sp>
        <p:nvSpPr>
          <p:cNvPr id="7" name="Tartalom helye 6"/>
          <p:cNvSpPr>
            <a:spLocks noGrp="1"/>
          </p:cNvSpPr>
          <p:nvPr>
            <p:ph idx="1"/>
          </p:nvPr>
        </p:nvSpPr>
        <p:spPr>
          <a:xfrm>
            <a:off x="197224" y="923262"/>
            <a:ext cx="8722658" cy="4742431"/>
          </a:xfrm>
        </p:spPr>
        <p:txBody>
          <a:bodyPr>
            <a:no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sz="1800" dirty="0"/>
              <a:t>A 2022. évi terv elfogadása </a:t>
            </a:r>
            <a:r>
              <a:rPr lang="hu-HU" sz="1800" dirty="0" smtClean="0"/>
              <a:t>folyamatban </a:t>
            </a:r>
            <a:r>
              <a:rPr lang="hu-HU" sz="1800" dirty="0"/>
              <a:t>van.</a:t>
            </a:r>
          </a:p>
          <a:p>
            <a:pPr marL="257175" indent="-257175" algn="just">
              <a:buFont typeface="Arial" panose="020B0604020202020204" pitchFamily="34" charset="0"/>
              <a:buChar char="•"/>
            </a:pPr>
            <a:r>
              <a:rPr lang="hu-HU" sz="1800" dirty="0"/>
              <a:t>2021. </a:t>
            </a:r>
            <a:r>
              <a:rPr lang="hu-HU" sz="1800" dirty="0" smtClean="0"/>
              <a:t>októberében valósul meg </a:t>
            </a:r>
            <a:r>
              <a:rPr lang="hu-HU" sz="1800" dirty="0"/>
              <a:t>az intézményi </a:t>
            </a:r>
            <a:r>
              <a:rPr lang="hu-HU" sz="1800" dirty="0" smtClean="0"/>
              <a:t>adategyeztetés. </a:t>
            </a:r>
            <a:r>
              <a:rPr lang="hu-HU" sz="1800" dirty="0"/>
              <a:t>(POK-ok bevonásával).</a:t>
            </a:r>
          </a:p>
          <a:p>
            <a:pPr marL="257175" indent="-257175" algn="just">
              <a:buFont typeface="Arial" panose="020B0604020202020204" pitchFamily="34" charset="0"/>
              <a:buChar char="•"/>
            </a:pPr>
            <a:r>
              <a:rPr lang="hu-HU" sz="1800" dirty="0"/>
              <a:t>A 2022-es tervbe bekerült érintettek 2021. november 30-ig feltöltik:</a:t>
            </a:r>
          </a:p>
          <a:p>
            <a:pPr marL="771525" lvl="1" indent="-257175" algn="just">
              <a:buFont typeface="Courier New" panose="02070309020205020404" pitchFamily="49" charset="0"/>
              <a:buChar char="o"/>
            </a:pPr>
            <a:r>
              <a:rPr lang="hu-HU" sz="1800" dirty="0"/>
              <a:t>Pedagógus: Szakmai önéletrajzát, intézményi környezet bemutatását, szakmai életút értékelését</a:t>
            </a:r>
          </a:p>
          <a:p>
            <a:pPr marL="771525" lvl="1" indent="-257175" algn="just">
              <a:buFont typeface="Courier New" panose="02070309020205020404" pitchFamily="49" charset="0"/>
              <a:buChar char="o"/>
            </a:pPr>
            <a:r>
              <a:rPr lang="hu-HU" sz="1800" dirty="0"/>
              <a:t>Intézményvezető: a vezetői pályázatát, vagy annak hiányában vezetési programját; az intézmény pedagógiai programját; az ellenőrzést megelőző két tanév munkatervét és éves beszámolóját, valamint az intézmény szervezeti és működési szabályzatát.</a:t>
            </a:r>
          </a:p>
          <a:p>
            <a:pPr marL="771525" lvl="1" indent="-257175" algn="just">
              <a:buFont typeface="Courier New" panose="02070309020205020404" pitchFamily="49" charset="0"/>
              <a:buChar char="o"/>
            </a:pPr>
            <a:r>
              <a:rPr lang="hu-HU" sz="1800" dirty="0"/>
              <a:t>Intézmény: az ellenőrzést megelőző két tanév munkatervét és éves beszámolóját; a legutóbbi továbbképzési programot és az ahhoz kapcsolódó beiskolázási terveket; az intézményi eredményeket, ide értve az ellenőrzés évét megelőző öt évben lebonyolított, az intézményre vonatkozóan kötelező országos mérések eredményeit, kiértékelését, az azokkal kapcsolatos intézkedéseket bemutató dokumentumokat.</a:t>
            </a:r>
          </a:p>
          <a:p>
            <a:pPr marL="257175" indent="-257175" algn="just">
              <a:buFont typeface="Arial" panose="020B0604020202020204" pitchFamily="34" charset="0"/>
              <a:buChar char="•"/>
            </a:pPr>
            <a:r>
              <a:rPr lang="hu-HU" sz="1800" dirty="0"/>
              <a:t>Az önértékelések folyamatos, ütemezett megvalósítása az intézmény önértékelési programja szerint.</a:t>
            </a:r>
          </a:p>
          <a:p>
            <a:pPr marL="257175" indent="-257175" algn="just">
              <a:buFont typeface="Arial" panose="020B0604020202020204" pitchFamily="34" charset="0"/>
              <a:buChar char="•"/>
            </a:pPr>
            <a:endParaRPr lang="hu-HU" sz="1800" dirty="0"/>
          </a:p>
        </p:txBody>
      </p:sp>
    </p:spTree>
    <p:extLst>
      <p:ext uri="{BB962C8B-B14F-4D97-AF65-F5344CB8AC3E}">
        <p14:creationId xmlns:p14="http://schemas.microsoft.com/office/powerpoint/2010/main" val="3041183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28625" y="264684"/>
            <a:ext cx="8286750" cy="512957"/>
          </a:xfrm>
        </p:spPr>
        <p:txBody>
          <a:bodyPr>
            <a:noAutofit/>
          </a:bodyPr>
          <a:lstStyle/>
          <a:p>
            <a:pPr algn="ctr"/>
            <a:r>
              <a:rPr lang="hu-HU" sz="2400" b="1" dirty="0">
                <a:ea typeface="Verdana" panose="020B0604030504040204" pitchFamily="34" charset="0"/>
                <a:cs typeface="Times New Roman" panose="02020603050405020304" pitchFamily="18" charset="0"/>
              </a:rPr>
              <a:t>Az óvodai nevelésben részvételre kötelezett gyermekek és tanköteles tanulók nyilvántartása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28624" y="1012061"/>
            <a:ext cx="8286751" cy="15117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hu-HU" sz="1550" dirty="0">
                <a:latin typeface="+mj-lt"/>
                <a:cs typeface="Times New Roman" panose="02020603050405020304" pitchFamily="18" charset="0"/>
              </a:rPr>
              <a:t>A nyilvántartásban 1.354.313 gyermek/tanuló szerepel.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hu-HU" sz="1550" dirty="0">
                <a:latin typeface="+mj-lt"/>
                <a:cs typeface="Times New Roman" panose="02020603050405020304" pitchFamily="18" charset="0"/>
              </a:rPr>
              <a:t>A nyilvántartás alapján az Oktatási Hivatal a 2020/2021-es </a:t>
            </a:r>
            <a:r>
              <a:rPr lang="hu-HU" sz="1550" dirty="0" smtClean="0">
                <a:latin typeface="+mj-lt"/>
                <a:cs typeface="Times New Roman" panose="02020603050405020304" pitchFamily="18" charset="0"/>
              </a:rPr>
              <a:t>tanévben számos, a </a:t>
            </a:r>
            <a:r>
              <a:rPr lang="hu-HU" sz="1550" dirty="0">
                <a:latin typeface="+mj-lt"/>
                <a:cs typeface="Times New Roman" panose="02020603050405020304" pitchFamily="18" charset="0"/>
              </a:rPr>
              <a:t>kötelezettségét nem teljesítő gyermek, tanuló esetében tett szabálysértési feljelentést.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hu-HU" sz="1550" dirty="0">
                <a:latin typeface="+mj-lt"/>
                <a:cs typeface="Times New Roman" panose="02020603050405020304" pitchFamily="18" charset="0"/>
              </a:rPr>
              <a:t>A 2020/2021-es tanévben megújult az óvodakötelezettség/tankötelezettség külföldön történő teljesítésére vonatkozó szülői bejelentések felülete: lehetőség van Ügyfélkapu-hitelesítéssel történő bejelentésre (eddig az új bejelentések 46%-a érkezett Ügyfélkapun keresztül).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hu-HU"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hu-HU"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hu-HU"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hu-HU"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hu-HU"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hu-HU"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hu-HU" sz="15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AEC5BB7F-416A-478F-876A-CDA42CE927E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3945" y="2733173"/>
            <a:ext cx="2864166" cy="2566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747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19151" y="190501"/>
            <a:ext cx="6877409" cy="543464"/>
          </a:xfrm>
        </p:spPr>
        <p:txBody>
          <a:bodyPr>
            <a:noAutofit/>
          </a:bodyPr>
          <a:lstStyle/>
          <a:p>
            <a:pPr algn="ctr"/>
            <a:r>
              <a:rPr lang="hu-HU" sz="2400" b="1" dirty="0">
                <a:ea typeface="Verdana" panose="020B0604030504040204" pitchFamily="34" charset="0"/>
                <a:cs typeface="Times New Roman" panose="02020603050405020304" pitchFamily="18" charset="0"/>
              </a:rPr>
              <a:t>Pedagógiai-szakmai szolgáltatások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401185" y="749458"/>
            <a:ext cx="7367585" cy="431753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hu-HU" sz="1600" b="1" dirty="0">
                <a:cs typeface="Times New Roman" panose="02020603050405020304" pitchFamily="18" charset="0"/>
              </a:rPr>
              <a:t>Szaktanácsadás az eredményesebb pedagógiai folyamatok érdekében: 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hu-HU" sz="1600" dirty="0" smtClean="0">
                <a:cs typeface="Times New Roman" panose="02020603050405020304" pitchFamily="18" charset="0"/>
              </a:rPr>
              <a:t>1378 </a:t>
            </a:r>
            <a:r>
              <a:rPr lang="hu-HU" sz="1600" dirty="0">
                <a:cs typeface="Times New Roman" panose="02020603050405020304" pitchFamily="18" charset="0"/>
              </a:rPr>
              <a:t>fő aktív szaktanácsadó; </a:t>
            </a:r>
            <a:endParaRPr lang="hu-HU" sz="1600" i="1" dirty="0">
              <a:cs typeface="Times New Roman" panose="02020603050405020304" pitchFamily="18" charset="0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hu-HU" sz="1600" dirty="0" smtClean="0">
                <a:cs typeface="Times New Roman" panose="02020603050405020304" pitchFamily="18" charset="0"/>
              </a:rPr>
              <a:t>a </a:t>
            </a:r>
            <a:r>
              <a:rPr lang="hu-HU" sz="1600" dirty="0">
                <a:cs typeface="Times New Roman" panose="02020603050405020304" pitchFamily="18" charset="0"/>
              </a:rPr>
              <a:t>vezető szaktanácsadói hálózat megújítása – 140 fő vezető szaktanácsadó;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hu-HU" sz="1600" dirty="0" smtClean="0">
                <a:cs typeface="Times New Roman" panose="02020603050405020304" pitchFamily="18" charset="0"/>
              </a:rPr>
              <a:t>az </a:t>
            </a:r>
            <a:r>
              <a:rPr lang="hu-HU" sz="1600" dirty="0">
                <a:cs typeface="Times New Roman" panose="02020603050405020304" pitchFamily="18" charset="0"/>
              </a:rPr>
              <a:t>igényfelméréskor beérkezett igények száma: 28.753;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hu-HU" sz="1600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a </a:t>
            </a:r>
            <a:r>
              <a:rPr lang="hu-HU" sz="1600" dirty="0">
                <a:solidFill>
                  <a:prstClr val="black"/>
                </a:solidFill>
                <a:cs typeface="Times New Roman" panose="02020603050405020304" pitchFamily="18" charset="0"/>
              </a:rPr>
              <a:t>Szaktanácsadás Informatikai Felülete: SZIF működést támogató rendszer;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hu-HU" sz="1600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a </a:t>
            </a:r>
            <a:r>
              <a:rPr lang="hu-HU" sz="1600" dirty="0">
                <a:solidFill>
                  <a:prstClr val="black"/>
                </a:solidFill>
                <a:cs typeface="Times New Roman" panose="02020603050405020304" pitchFamily="18" charset="0"/>
              </a:rPr>
              <a:t>szaktanácsadók felkészítése: alapkurzus és ismeretbővítő minikurzusok.</a:t>
            </a:r>
          </a:p>
          <a:p>
            <a:pPr>
              <a:lnSpc>
                <a:spcPct val="100000"/>
              </a:lnSpc>
              <a:spcBef>
                <a:spcPts val="300"/>
              </a:spcBef>
            </a:pPr>
            <a:endParaRPr lang="hu-HU" sz="1600" b="1" dirty="0"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hu-HU" sz="1600" b="1" dirty="0">
                <a:cs typeface="Times New Roman" panose="02020603050405020304" pitchFamily="18" charset="0"/>
              </a:rPr>
              <a:t>Bázisintézményi hálózat és tudásmegosztás 356 intézmény együttműködésében:</a:t>
            </a:r>
            <a:endParaRPr lang="hu-HU" sz="1600" dirty="0">
              <a:cs typeface="Times New Roman" panose="02020603050405020304" pitchFamily="18" charset="0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hu-HU" sz="1600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a </a:t>
            </a:r>
            <a:r>
              <a:rPr lang="hu-HU" sz="1600" dirty="0">
                <a:solidFill>
                  <a:prstClr val="black"/>
                </a:solidFill>
                <a:cs typeface="Times New Roman" panose="02020603050405020304" pitchFamily="18" charset="0"/>
              </a:rPr>
              <a:t>hálózat közreműködésével 1207 db jó gyakorlat megismerésére nyílik lehetőség;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hu-HU" sz="1600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a </a:t>
            </a:r>
            <a:r>
              <a:rPr lang="hu-HU" sz="1600" dirty="0">
                <a:solidFill>
                  <a:prstClr val="black"/>
                </a:solidFill>
                <a:cs typeface="Times New Roman" panose="02020603050405020304" pitchFamily="18" charset="0"/>
              </a:rPr>
              <a:t>2020/21-es tanévben összesen 1594 alkalommal és inkább online valósultak meg a bázisintézményi szakmai feladatok.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hu-HU" sz="1600" dirty="0">
              <a:solidFill>
                <a:prstClr val="black"/>
              </a:solidFill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hu-HU" sz="1600" b="1" dirty="0">
                <a:cs typeface="Times New Roman" panose="02020603050405020304" pitchFamily="18" charset="0"/>
              </a:rPr>
              <a:t>Fenntarthatóságra nevelés támogatása: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hu-HU" sz="1600" dirty="0" smtClean="0">
                <a:cs typeface="Times New Roman" panose="02020603050405020304" pitchFamily="18" charset="0"/>
              </a:rPr>
              <a:t>az </a:t>
            </a:r>
            <a:r>
              <a:rPr lang="hu-HU" sz="1600" dirty="0">
                <a:cs typeface="Times New Roman" panose="02020603050405020304" pitchFamily="18" charset="0"/>
              </a:rPr>
              <a:t>Ökoiskolai Hírmondó megjelentetése és az oktatas.hu oldalon aktuális szakmai tartalom biztosítása;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hu-HU" sz="1600" dirty="0" smtClean="0">
                <a:cs typeface="Times New Roman" panose="02020603050405020304" pitchFamily="18" charset="0"/>
              </a:rPr>
              <a:t>az </a:t>
            </a:r>
            <a:r>
              <a:rPr lang="hu-HU" sz="1600" dirty="0">
                <a:cs typeface="Times New Roman" panose="02020603050405020304" pitchFamily="18" charset="0"/>
              </a:rPr>
              <a:t>Ökoiskolák találkozójának támogatása, az Ökoiskolák monitorozása, </a:t>
            </a:r>
            <a:r>
              <a:rPr lang="hu-HU" sz="1600" dirty="0" smtClean="0">
                <a:cs typeface="Times New Roman" panose="02020603050405020304" pitchFamily="18" charset="0"/>
              </a:rPr>
              <a:t/>
            </a:r>
            <a:br>
              <a:rPr lang="hu-HU" sz="1600" dirty="0" smtClean="0">
                <a:cs typeface="Times New Roman" panose="02020603050405020304" pitchFamily="18" charset="0"/>
              </a:rPr>
            </a:br>
            <a:r>
              <a:rPr lang="hu-HU" sz="1600" dirty="0" smtClean="0">
                <a:cs typeface="Times New Roman" panose="02020603050405020304" pitchFamily="18" charset="0"/>
              </a:rPr>
              <a:t>az </a:t>
            </a:r>
            <a:r>
              <a:rPr lang="hu-HU" sz="1600" dirty="0">
                <a:cs typeface="Times New Roman" panose="02020603050405020304" pitchFamily="18" charset="0"/>
              </a:rPr>
              <a:t>intézmények szakmai támogatása igények alapján.</a:t>
            </a:r>
          </a:p>
        </p:txBody>
      </p:sp>
      <p:pic>
        <p:nvPicPr>
          <p:cNvPr id="11" name="Kép 10">
            <a:extLst>
              <a:ext uri="{FF2B5EF4-FFF2-40B4-BE49-F238E27FC236}">
                <a16:creationId xmlns:a16="http://schemas.microsoft.com/office/drawing/2014/main" id="{D3F48F0E-AB00-4BE5-A7F7-968D827941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380" y="2983359"/>
            <a:ext cx="750769" cy="2074290"/>
          </a:xfrm>
          <a:prstGeom prst="rect">
            <a:avLst/>
          </a:prstGeom>
        </p:spPr>
      </p:pic>
      <p:pic>
        <p:nvPicPr>
          <p:cNvPr id="13" name="Kép 12">
            <a:extLst>
              <a:ext uri="{FF2B5EF4-FFF2-40B4-BE49-F238E27FC236}">
                <a16:creationId xmlns:a16="http://schemas.microsoft.com/office/drawing/2014/main" id="{032C3AF5-1D4F-4E03-A597-88CC5DD627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35640" y="687809"/>
            <a:ext cx="758509" cy="2074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372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62148" y="184870"/>
            <a:ext cx="7886700" cy="822949"/>
          </a:xfrm>
        </p:spPr>
        <p:txBody>
          <a:bodyPr>
            <a:normAutofit/>
          </a:bodyPr>
          <a:lstStyle/>
          <a:p>
            <a:pPr algn="ctr"/>
            <a:r>
              <a:rPr lang="hu-HU" sz="2400" b="1" dirty="0">
                <a:ea typeface="Verdana" panose="020B0604030504040204" pitchFamily="34" charset="0"/>
                <a:cs typeface="Times New Roman" panose="02020603050405020304" pitchFamily="18" charset="0"/>
              </a:rPr>
              <a:t>Köznevelési rendezvénysorozatok a pedagógiai oktatási központok bevonásával</a:t>
            </a:r>
          </a:p>
        </p:txBody>
      </p:sp>
      <p:sp>
        <p:nvSpPr>
          <p:cNvPr id="4" name="Tartalom helye 2"/>
          <p:cNvSpPr txBox="1">
            <a:spLocks/>
          </p:cNvSpPr>
          <p:nvPr/>
        </p:nvSpPr>
        <p:spPr>
          <a:xfrm>
            <a:off x="459899" y="1301153"/>
            <a:ext cx="8091198" cy="412432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hu-HU" sz="1800" dirty="0">
                <a:latin typeface="+mj-lt"/>
                <a:ea typeface="Verdana" panose="020B0604030504040204" pitchFamily="34" charset="0"/>
                <a:cs typeface="Times New Roman" panose="02020603050405020304" pitchFamily="18" charset="0"/>
              </a:rPr>
              <a:t>A köznevelési ágazatban az 1. típusú diabéteszes gyermekek támogatását biztosító szakmai rendezvények az OH szervezésében</a:t>
            </a:r>
          </a:p>
          <a:p>
            <a:pPr algn="just">
              <a:lnSpc>
                <a:spcPct val="120000"/>
              </a:lnSpc>
            </a:pPr>
            <a:endParaRPr lang="hu-HU" sz="1800" dirty="0">
              <a:latin typeface="+mj-lt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hu-HU" sz="1800" dirty="0">
                <a:latin typeface="+mj-lt"/>
                <a:ea typeface="Verdana" panose="020B0604030504040204" pitchFamily="34" charset="0"/>
                <a:cs typeface="Times New Roman" panose="02020603050405020304" pitchFamily="18" charset="0"/>
              </a:rPr>
              <a:t>Belevalók: </a:t>
            </a:r>
            <a:r>
              <a:rPr lang="hu-HU" sz="1800" dirty="0" smtClean="0">
                <a:latin typeface="+mj-lt"/>
                <a:ea typeface="Verdana" panose="020B0604030504040204" pitchFamily="34" charset="0"/>
                <a:cs typeface="Times New Roman" panose="02020603050405020304" pitchFamily="18" charset="0"/>
              </a:rPr>
              <a:t>ingyenes </a:t>
            </a:r>
            <a:r>
              <a:rPr lang="hu-HU" sz="1800" dirty="0">
                <a:latin typeface="+mj-lt"/>
                <a:ea typeface="Verdana" panose="020B0604030504040204" pitchFamily="34" charset="0"/>
                <a:cs typeface="Times New Roman" panose="02020603050405020304" pitchFamily="18" charset="0"/>
              </a:rPr>
              <a:t>diabéteszoktatási </a:t>
            </a:r>
            <a:r>
              <a:rPr lang="hu-HU" sz="1800" dirty="0" smtClean="0">
                <a:latin typeface="+mj-lt"/>
                <a:ea typeface="Verdana" panose="020B0604030504040204" pitchFamily="34" charset="0"/>
                <a:cs typeface="Times New Roman" panose="02020603050405020304" pitchFamily="18" charset="0"/>
              </a:rPr>
              <a:t>program </a:t>
            </a:r>
            <a:r>
              <a:rPr lang="hu-HU" sz="1800" dirty="0">
                <a:latin typeface="+mj-lt"/>
                <a:ea typeface="Verdana" panose="020B0604030504040204" pitchFamily="34" charset="0"/>
                <a:cs typeface="Times New Roman" panose="02020603050405020304" pitchFamily="18" charset="0"/>
              </a:rPr>
              <a:t>pedagógusoknak 21 helyszínen országosan</a:t>
            </a:r>
          </a:p>
          <a:p>
            <a:pPr algn="ctr">
              <a:lnSpc>
                <a:spcPct val="120000"/>
              </a:lnSpc>
            </a:pPr>
            <a:r>
              <a:rPr lang="hu-HU" sz="1800" dirty="0">
                <a:latin typeface="+mj-lt"/>
                <a:ea typeface="Verdana" panose="020B0604030504040204" pitchFamily="34" charset="0"/>
                <a:cs typeface="Times New Roman" panose="02020603050405020304" pitchFamily="18" charset="0"/>
              </a:rPr>
              <a:t>(2021 őszén)</a:t>
            </a:r>
          </a:p>
          <a:p>
            <a:pPr algn="just">
              <a:lnSpc>
                <a:spcPct val="120000"/>
              </a:lnSpc>
            </a:pPr>
            <a:endParaRPr lang="hu-HU" sz="1800" dirty="0">
              <a:latin typeface="+mj-lt"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hu-HU" sz="1800" dirty="0">
                <a:latin typeface="+mj-lt"/>
                <a:ea typeface="Verdana" panose="020B0604030504040204" pitchFamily="34" charset="0"/>
                <a:cs typeface="Times New Roman" panose="02020603050405020304" pitchFamily="18" charset="0"/>
              </a:rPr>
              <a:t>Az 1144/2021. (III.29.) Korm. határozat alapján online és gyakorlati képzések az Oktatási Hivatal szervezésében (mintegy 30 gyakorlati képzés)</a:t>
            </a:r>
          </a:p>
          <a:p>
            <a:pPr algn="ctr">
              <a:lnSpc>
                <a:spcPct val="120000"/>
              </a:lnSpc>
            </a:pPr>
            <a:r>
              <a:rPr lang="hu-HU" sz="1800" dirty="0">
                <a:latin typeface="+mj-lt"/>
                <a:ea typeface="Verdana" panose="020B0604030504040204" pitchFamily="34" charset="0"/>
                <a:cs typeface="Times New Roman" panose="02020603050405020304" pitchFamily="18" charset="0"/>
              </a:rPr>
              <a:t>(2021 őszén)</a:t>
            </a:r>
          </a:p>
          <a:p>
            <a:pPr algn="ctr">
              <a:lnSpc>
                <a:spcPct val="120000"/>
              </a:lnSpc>
            </a:pPr>
            <a:endParaRPr lang="hu-HU" b="1" dirty="0"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20000"/>
              </a:lnSpc>
            </a:pPr>
            <a:endParaRPr lang="hu-HU" b="1" dirty="0"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9368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ép 5">
            <a:extLst>
              <a:ext uri="{FF2B5EF4-FFF2-40B4-BE49-F238E27FC236}">
                <a16:creationId xmlns:a16="http://schemas.microsoft.com/office/drawing/2014/main" id="{53E3EAF2-A01D-442B-A9CF-F2A6004C70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005" y="1045141"/>
            <a:ext cx="8315183" cy="4284606"/>
          </a:xfrm>
          <a:prstGeom prst="rect">
            <a:avLst/>
          </a:prstGeom>
        </p:spPr>
      </p:pic>
      <p:sp>
        <p:nvSpPr>
          <p:cNvPr id="2" name="Szövegdoboz 1"/>
          <p:cNvSpPr txBox="1"/>
          <p:nvPr/>
        </p:nvSpPr>
        <p:spPr>
          <a:xfrm>
            <a:off x="779020" y="212803"/>
            <a:ext cx="76009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 smtClean="0"/>
              <a:t>A jelzőrendszer főbb mutatói az elmúlt három tanév végén</a:t>
            </a:r>
            <a:endParaRPr lang="hu-HU" sz="2400" b="1" dirty="0"/>
          </a:p>
        </p:txBody>
      </p:sp>
    </p:spTree>
    <p:extLst>
      <p:ext uri="{BB962C8B-B14F-4D97-AF65-F5344CB8AC3E}">
        <p14:creationId xmlns:p14="http://schemas.microsoft.com/office/powerpoint/2010/main" val="2985169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artalom helye 6"/>
          <p:cNvSpPr>
            <a:spLocks noGrp="1"/>
          </p:cNvSpPr>
          <p:nvPr>
            <p:ph idx="1"/>
          </p:nvPr>
        </p:nvSpPr>
        <p:spPr>
          <a:xfrm>
            <a:off x="0" y="3147923"/>
            <a:ext cx="8894345" cy="2545994"/>
          </a:xfrm>
        </p:spPr>
        <p:txBody>
          <a:bodyPr>
            <a:normAutofit/>
          </a:bodyPr>
          <a:lstStyle/>
          <a:p>
            <a:pPr marL="257175" indent="-257175" algn="just">
              <a:buFont typeface="Arial" panose="020B0604020202020204" pitchFamily="34" charset="0"/>
              <a:buChar char="•"/>
            </a:pPr>
            <a:endParaRPr lang="hu-HU" sz="1350" dirty="0"/>
          </a:p>
          <a:p>
            <a:pPr marL="257175" indent="-257175" algn="just">
              <a:buFont typeface="Arial" panose="020B0604020202020204" pitchFamily="34" charset="0"/>
              <a:buChar char="•"/>
            </a:pPr>
            <a:endParaRPr lang="hu-HU" sz="1350" b="1" dirty="0"/>
          </a:p>
          <a:p>
            <a:pPr algn="just"/>
            <a:endParaRPr lang="hu-HU" sz="1350" dirty="0"/>
          </a:p>
          <a:p>
            <a:r>
              <a:rPr lang="hu-HU" sz="1350" dirty="0"/>
              <a:t> </a:t>
            </a:r>
          </a:p>
          <a:p>
            <a:endParaRPr lang="hu-HU" sz="1350" dirty="0"/>
          </a:p>
        </p:txBody>
      </p:sp>
      <p:pic>
        <p:nvPicPr>
          <p:cNvPr id="10" name="Kép 9">
            <a:extLst>
              <a:ext uri="{FF2B5EF4-FFF2-40B4-BE49-F238E27FC236}">
                <a16:creationId xmlns:a16="http://schemas.microsoft.com/office/drawing/2014/main" id="{F3506DA4-490C-4CFD-B4AA-493CDB9EB2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092" y="1005620"/>
            <a:ext cx="7989816" cy="4284606"/>
          </a:xfrm>
          <a:prstGeom prst="rect">
            <a:avLst/>
          </a:prstGeom>
        </p:spPr>
      </p:pic>
      <p:sp>
        <p:nvSpPr>
          <p:cNvPr id="2" name="Szövegdoboz 1"/>
          <p:cNvSpPr txBox="1"/>
          <p:nvPr/>
        </p:nvSpPr>
        <p:spPr>
          <a:xfrm>
            <a:off x="0" y="213746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400" b="1" dirty="0"/>
              <a:t>Tartalom- és tankönyvfejlesztés</a:t>
            </a:r>
          </a:p>
        </p:txBody>
      </p:sp>
    </p:spTree>
    <p:extLst>
      <p:ext uri="{BB962C8B-B14F-4D97-AF65-F5344CB8AC3E}">
        <p14:creationId xmlns:p14="http://schemas.microsoft.com/office/powerpoint/2010/main" val="2300461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artalom helye 6"/>
          <p:cNvSpPr>
            <a:spLocks noGrp="1"/>
          </p:cNvSpPr>
          <p:nvPr>
            <p:ph idx="1"/>
          </p:nvPr>
        </p:nvSpPr>
        <p:spPr>
          <a:xfrm>
            <a:off x="0" y="3147923"/>
            <a:ext cx="8894345" cy="2545994"/>
          </a:xfrm>
        </p:spPr>
        <p:txBody>
          <a:bodyPr>
            <a:normAutofit/>
          </a:bodyPr>
          <a:lstStyle/>
          <a:p>
            <a:pPr marL="257175" indent="-257175" algn="just">
              <a:buFont typeface="Arial" panose="020B0604020202020204" pitchFamily="34" charset="0"/>
              <a:buChar char="•"/>
            </a:pPr>
            <a:endParaRPr lang="hu-HU" sz="1350" dirty="0"/>
          </a:p>
          <a:p>
            <a:pPr marL="257175" indent="-257175" algn="just">
              <a:buFont typeface="Arial" panose="020B0604020202020204" pitchFamily="34" charset="0"/>
              <a:buChar char="•"/>
            </a:pPr>
            <a:endParaRPr lang="hu-HU" sz="1350" b="1" dirty="0"/>
          </a:p>
          <a:p>
            <a:pPr algn="just"/>
            <a:endParaRPr lang="hu-HU" sz="1350" dirty="0"/>
          </a:p>
          <a:p>
            <a:r>
              <a:rPr lang="hu-HU" sz="1350" dirty="0"/>
              <a:t> </a:t>
            </a:r>
          </a:p>
          <a:p>
            <a:endParaRPr lang="hu-HU" sz="1350" dirty="0"/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4542701A-A919-4CA8-8137-C84E98D92D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91" y="143703"/>
            <a:ext cx="8833854" cy="5218606"/>
          </a:xfrm>
          <a:prstGeom prst="rect">
            <a:avLst/>
          </a:prstGeom>
        </p:spPr>
      </p:pic>
      <p:sp>
        <p:nvSpPr>
          <p:cNvPr id="4" name="Szövegdoboz 3"/>
          <p:cNvSpPr txBox="1"/>
          <p:nvPr/>
        </p:nvSpPr>
        <p:spPr>
          <a:xfrm>
            <a:off x="0" y="94478"/>
            <a:ext cx="9144000" cy="67710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2400" b="1" dirty="0"/>
              <a:t>Tartalom- és </a:t>
            </a:r>
            <a:r>
              <a:rPr lang="hu-HU" sz="2400" b="1" dirty="0" smtClean="0"/>
              <a:t>tankönyvfejlesztés</a:t>
            </a:r>
          </a:p>
          <a:p>
            <a:pPr algn="ctr"/>
            <a:endParaRPr lang="hu-HU" sz="1400" b="1" dirty="0"/>
          </a:p>
        </p:txBody>
      </p:sp>
      <p:sp>
        <p:nvSpPr>
          <p:cNvPr id="2" name="Szövegdoboz 1"/>
          <p:cNvSpPr txBox="1"/>
          <p:nvPr/>
        </p:nvSpPr>
        <p:spPr>
          <a:xfrm>
            <a:off x="258417" y="771586"/>
            <a:ext cx="8527774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1600" b="1" i="1" dirty="0" smtClean="0"/>
              <a:t>2020 szeptemberétől – a módosított Nat és a kerettantervek bevezetésének időpontjától –</a:t>
            </a:r>
            <a:br>
              <a:rPr lang="hu-HU" sz="1600" b="1" i="1" dirty="0" smtClean="0"/>
            </a:br>
            <a:r>
              <a:rPr lang="hu-HU" sz="1600" b="1" i="1" dirty="0" smtClean="0"/>
              <a:t>felmenő rendszerben biztosítani kell az új szabályozókhoz igazított tankönyvi kínálatot.</a:t>
            </a:r>
            <a:endParaRPr lang="hu-HU" sz="1600" b="1" i="1" dirty="0"/>
          </a:p>
        </p:txBody>
      </p:sp>
      <p:sp>
        <p:nvSpPr>
          <p:cNvPr id="6" name="Szövegdoboz 5"/>
          <p:cNvSpPr txBox="1"/>
          <p:nvPr/>
        </p:nvSpPr>
        <p:spPr>
          <a:xfrm>
            <a:off x="258417" y="3856030"/>
            <a:ext cx="8527774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1600" b="1" i="1" dirty="0" smtClean="0"/>
              <a:t>A Nat 2020-nak megfelelő taneszközök OH-kóddal: OH-FOL09TA; OH-MIROST;</a:t>
            </a:r>
          </a:p>
          <a:p>
            <a:pPr algn="ctr"/>
            <a:r>
              <a:rPr lang="hu-HU" sz="1600" b="1" i="1" dirty="0" smtClean="0"/>
              <a:t>Négy fejlesztési szakasz, közel 300 db új vagy átdolgozott kiadvány</a:t>
            </a:r>
          </a:p>
          <a:p>
            <a:pPr algn="ctr"/>
            <a:r>
              <a:rPr lang="hu-HU" sz="1600" b="1" i="1" dirty="0" smtClean="0"/>
              <a:t>Mintatanmenetek:</a:t>
            </a:r>
          </a:p>
          <a:p>
            <a:pPr algn="ctr"/>
            <a:r>
              <a:rPr lang="hu-HU" sz="1600" b="1" i="1" dirty="0" smtClean="0">
                <a:hlinkClick r:id="rId4"/>
              </a:rPr>
              <a:t>http://www.oktatas.hu/kozneveles/kerettantervek/2020_nat/mintatantervek</a:t>
            </a:r>
            <a:endParaRPr lang="hu-HU" sz="1600" b="1" i="1" dirty="0" smtClean="0"/>
          </a:p>
          <a:p>
            <a:pPr algn="ctr"/>
            <a:r>
              <a:rPr lang="hu-HU" sz="1600" b="1" i="1" dirty="0" smtClean="0"/>
              <a:t>Tankönyvkatalógus:</a:t>
            </a:r>
          </a:p>
          <a:p>
            <a:pPr algn="ctr"/>
            <a:r>
              <a:rPr lang="hu-HU" sz="1600" b="1" i="1" dirty="0" smtClean="0">
                <a:hlinkClick r:id="rId5"/>
              </a:rPr>
              <a:t>www.tankonyvkatalogus.hu</a:t>
            </a:r>
            <a:r>
              <a:rPr lang="hu-HU" sz="1600" b="1" i="1" dirty="0" smtClean="0"/>
              <a:t>  </a:t>
            </a:r>
            <a:endParaRPr lang="hu-HU" sz="1600" b="1" i="1" dirty="0"/>
          </a:p>
        </p:txBody>
      </p:sp>
    </p:spTree>
    <p:extLst>
      <p:ext uri="{BB962C8B-B14F-4D97-AF65-F5344CB8AC3E}">
        <p14:creationId xmlns:p14="http://schemas.microsoft.com/office/powerpoint/2010/main" val="3668422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Kép 23">
            <a:extLst>
              <a:ext uri="{FF2B5EF4-FFF2-40B4-BE49-F238E27FC236}">
                <a16:creationId xmlns:a16="http://schemas.microsoft.com/office/drawing/2014/main" id="{1D208F8C-821F-417F-B0F4-EA354AD121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406" y="1063866"/>
            <a:ext cx="7286920" cy="4103526"/>
          </a:xfrm>
          <a:prstGeom prst="rect">
            <a:avLst/>
          </a:prstGeom>
        </p:spPr>
      </p:pic>
      <p:sp>
        <p:nvSpPr>
          <p:cNvPr id="3" name="Szövegdoboz 2"/>
          <p:cNvSpPr txBox="1"/>
          <p:nvPr/>
        </p:nvSpPr>
        <p:spPr>
          <a:xfrm>
            <a:off x="0" y="207212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2800" b="1" dirty="0"/>
              <a:t>Nemzeti Köznevelési Portál</a:t>
            </a:r>
          </a:p>
        </p:txBody>
      </p:sp>
    </p:spTree>
    <p:extLst>
      <p:ext uri="{BB962C8B-B14F-4D97-AF65-F5344CB8AC3E}">
        <p14:creationId xmlns:p14="http://schemas.microsoft.com/office/powerpoint/2010/main" val="1696152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20AE144D-CAE6-40B9-B00C-3C57F97591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831" y="1129804"/>
            <a:ext cx="7756321" cy="4111020"/>
          </a:xfrm>
          <a:prstGeom prst="rect">
            <a:avLst/>
          </a:prstGeom>
        </p:spPr>
      </p:pic>
      <p:sp>
        <p:nvSpPr>
          <p:cNvPr id="3" name="Szövegdoboz 2"/>
          <p:cNvSpPr txBox="1"/>
          <p:nvPr/>
        </p:nvSpPr>
        <p:spPr>
          <a:xfrm>
            <a:off x="0" y="282368"/>
            <a:ext cx="9144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2800" b="1" dirty="0" smtClean="0"/>
              <a:t>Az NKP okostartalmai</a:t>
            </a:r>
            <a:endParaRPr lang="hu-HU" sz="2800" b="1" dirty="0"/>
          </a:p>
        </p:txBody>
      </p:sp>
    </p:spTree>
    <p:extLst>
      <p:ext uri="{BB962C8B-B14F-4D97-AF65-F5344CB8AC3E}">
        <p14:creationId xmlns:p14="http://schemas.microsoft.com/office/powerpoint/2010/main" val="3408098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cím 3">
            <a:extLst>
              <a:ext uri="{FF2B5EF4-FFF2-40B4-BE49-F238E27FC236}">
                <a16:creationId xmlns:a16="http://schemas.microsoft.com/office/drawing/2014/main" id="{CA31C96A-80BE-4436-AD12-8298C3FB5D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43200" y="3467970"/>
            <a:ext cx="3657600" cy="485052"/>
          </a:xfrm>
        </p:spPr>
        <p:txBody>
          <a:bodyPr>
            <a:normAutofit/>
          </a:bodyPr>
          <a:lstStyle/>
          <a:p>
            <a:r>
              <a:rPr lang="hu-HU" dirty="0" smtClean="0"/>
              <a:t>Köszönöm </a:t>
            </a:r>
            <a:r>
              <a:rPr lang="hu-HU" dirty="0"/>
              <a:t>a figyelmet</a:t>
            </a:r>
            <a:r>
              <a:rPr lang="hu-HU" dirty="0" smtClean="0"/>
              <a:t>!</a:t>
            </a:r>
            <a:endParaRPr lang="hu-HU" dirty="0"/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0D1A5131-8D82-4585-8B7A-1E378531C03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4268" y="796625"/>
            <a:ext cx="2175463" cy="2515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766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-té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-té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pszko_2021.potx" id="{C67406EB-F0C2-4283-A1E6-38723CFDBEA5}" vid="{8ADED81F-35F0-43AD-A52F-D6DBCA4EF819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um" ma:contentTypeID="0x01010063A31BCF02CD1147A797C06A0EC047C6" ma:contentTypeVersion="2" ma:contentTypeDescription="Új dokumentum létrehozása." ma:contentTypeScope="" ma:versionID="35c3b02466a13777cc8df04c2175910b">
  <xsd:schema xmlns:xsd="http://www.w3.org/2001/XMLSchema" xmlns:xs="http://www.w3.org/2001/XMLSchema" xmlns:p="http://schemas.microsoft.com/office/2006/metadata/properties" xmlns:ns2="8a866707-41e7-4207-aa93-2b9142105529" targetNamespace="http://schemas.microsoft.com/office/2006/metadata/properties" ma:root="true" ma:fieldsID="02f78947ce9ee1c1cbf2b32bce8f4b2d" ns2:_="">
    <xsd:import namespace="8a866707-41e7-4207-aa93-2b9142105529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866707-41e7-4207-aa93-2b9142105529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umazonosító értéke" ma:description="Az elemhez rendelt dokumentumazonosító értéke." ma:internalName="_dlc_DocId" ma:readOnly="true">
      <xsd:simpleType>
        <xsd:restriction base="dms:Text"/>
      </xsd:simpleType>
    </xsd:element>
    <xsd:element name="_dlc_DocIdUrl" ma:index="9" nillable="true" ma:displayName="Dokumentumazonosító" ma:description="Állandó hivatkozás a dokumentumra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1" nillable="true" ma:displayName="Résztvevők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artalomtípus"/>
        <xsd:element ref="dc:title" minOccurs="0" maxOccurs="1" ma:index="4" ma:displayName="Cím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pe:Receivers xmlns:spe="http://schemas.microsoft.com/sharepoint/events"/>
</file>

<file path=customXml/itemProps1.xml><?xml version="1.0" encoding="utf-8"?>
<ds:datastoreItem xmlns:ds="http://schemas.openxmlformats.org/officeDocument/2006/customXml" ds:itemID="{1F5F3695-8D59-4CD6-9756-630F81602EC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a866707-41e7-4207-aa93-2b914210552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06BD3DA-0315-4CBF-ADE3-0AB2DD258048}">
  <ds:schemaRefs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8a866707-41e7-4207-aa93-2b9142105529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73219A45-F1DC-43F9-B9CE-B72759C26DB5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0229BB96-63DF-450E-87FD-403F957C7B01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12711</TotalTime>
  <Words>1830</Words>
  <Application>Microsoft Office PowerPoint</Application>
  <PresentationFormat>Diavetítés a képernyőre (4:3 oldalarány)</PresentationFormat>
  <Paragraphs>217</Paragraphs>
  <Slides>25</Slides>
  <Notes>10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6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25</vt:i4>
      </vt:variant>
    </vt:vector>
  </HeadingPairs>
  <TitlesOfParts>
    <vt:vector size="32" baseType="lpstr">
      <vt:lpstr>Arial</vt:lpstr>
      <vt:lpstr>Calibri</vt:lpstr>
      <vt:lpstr>Courier New</vt:lpstr>
      <vt:lpstr>Times New Roman</vt:lpstr>
      <vt:lpstr>Verdana</vt:lpstr>
      <vt:lpstr>Wingdings</vt:lpstr>
      <vt:lpstr>Office-téma</vt:lpstr>
      <vt:lpstr>  Az Oktatási Hivatal által szervezett országos hatáskörű programok a 2021/2022. tanévben  </vt:lpstr>
      <vt:lpstr>PowerPoint-bemutató</vt:lpstr>
      <vt:lpstr>PowerPoint-bemutató</vt:lpstr>
      <vt:lpstr>PowerPoint-bemutató</vt:lpstr>
      <vt:lpstr>PowerPoint-bemutató</vt:lpstr>
      <vt:lpstr>Mely országos méréseket érinti a digitális átállás?</vt:lpstr>
      <vt:lpstr>Megoldandó feladatok </vt:lpstr>
      <vt:lpstr>Ütemezés</vt:lpstr>
      <vt:lpstr>Nyilvánvaló előnyök</vt:lpstr>
      <vt:lpstr>PowerPoint-bemutató</vt:lpstr>
      <vt:lpstr>PowerPoint-bemutató</vt:lpstr>
      <vt:lpstr>A tanév rendje szerinti szakmai ellenőrzések</vt:lpstr>
      <vt:lpstr>Tankötelezettség megkezdésének halasztása </vt:lpstr>
      <vt:lpstr>Egyéni munkarend</vt:lpstr>
      <vt:lpstr>Pedagógusminősítési eljárások 2021/2022. tanév</vt:lpstr>
      <vt:lpstr>Az intézmények, az intézményvezetők és a pedagógusok feladatai a 2022. évi ellenőrzési tervvel kapcsolatban</vt:lpstr>
      <vt:lpstr>Az óvodai nevelésben részvételre kötelezett gyermekek és tanköteles tanulók nyilvántartása</vt:lpstr>
      <vt:lpstr>Pedagógiai-szakmai szolgáltatások</vt:lpstr>
      <vt:lpstr>Köznevelési rendezvénysorozatok a pedagógiai oktatási központok bevonásával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>Oktatási Hivatal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Köznevelési rendezvénysorozatok a Pedagógiai Oktatási Központok bevonásával</dc:title>
  <dc:creator>Brassoi.Sandor@oh.gov.hu</dc:creator>
  <cp:lastModifiedBy>Brassói Sándor</cp:lastModifiedBy>
  <cp:revision>191</cp:revision>
  <dcterms:created xsi:type="dcterms:W3CDTF">2021-06-14T12:37:47Z</dcterms:created>
  <dcterms:modified xsi:type="dcterms:W3CDTF">2021-09-24T19:50:44Z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0x01010063A31BCF02CD1147A797C06A0EC047C6</vt:lpwstr>
  </property>
</Properties>
</file>