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1" r:id="rId6"/>
    <p:sldId id="264" r:id="rId7"/>
    <p:sldId id="265" r:id="rId8"/>
    <p:sldId id="262" r:id="rId9"/>
    <p:sldId id="260" r:id="rId10"/>
    <p:sldId id="259" r:id="rId11"/>
    <p:sldId id="258" r:id="rId12"/>
    <p:sldId id="276" r:id="rId13"/>
    <p:sldId id="263" r:id="rId14"/>
    <p:sldId id="282" r:id="rId15"/>
    <p:sldId id="283" r:id="rId16"/>
    <p:sldId id="277" r:id="rId17"/>
    <p:sldId id="278" r:id="rId18"/>
    <p:sldId id="280" r:id="rId19"/>
    <p:sldId id="281" r:id="rId20"/>
    <p:sldId id="270" r:id="rId21"/>
    <p:sldId id="271" r:id="rId22"/>
    <p:sldId id="273" r:id="rId23"/>
    <p:sldId id="272" r:id="rId24"/>
  </p:sldIdLst>
  <p:sldSz cx="12192000" cy="6858000"/>
  <p:notesSz cx="6858000" cy="9144000"/>
  <p:defaultTextStyle>
    <a:defPPr rtl="0">
      <a:defRPr lang="h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9986"/>
    <a:srgbClr val="F68986"/>
    <a:srgbClr val="EE1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8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00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/>
            <a:t>A gyerekek és a szülők?	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hu-HU" noProof="0" dirty="0"/>
        </a:p>
      </dgm:t>
    </dgm:pt>
    <dgm:pt modelId="{0BEF68B8-1228-47BB-83B5-7B9CD1E3F84E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/>
            <a:t>A kollégák, a vezető?</a:t>
          </a:r>
        </a:p>
      </dgm:t>
    </dgm:pt>
    <dgm:pt modelId="{ED3A4BC2-B75A-4952-A38B-A42B5995DF05}" type="parTrans" cxnId="{EDEF4F82-1237-4639-A0F7-385C1897CE66}">
      <dgm:prSet/>
      <dgm:spPr/>
      <dgm:t>
        <a:bodyPr rtlCol="0"/>
        <a:lstStyle/>
        <a:p>
          <a:pPr rtl="0"/>
          <a:endParaRPr lang="hu-HU" noProof="0" dirty="0"/>
        </a:p>
      </dgm:t>
    </dgm:pt>
    <dgm:pt modelId="{FD949706-EDCC-4ADC-8EDF-8EDA49C92325}" type="sibTrans" cxnId="{EDEF4F82-1237-4639-A0F7-385C1897CE66}">
      <dgm:prSet/>
      <dgm:spPr/>
      <dgm:t>
        <a:bodyPr rtlCol="0"/>
        <a:lstStyle/>
        <a:p>
          <a:pPr rtl="0"/>
          <a:endParaRPr lang="hu-HU" noProof="0" dirty="0"/>
        </a:p>
      </dgm:t>
    </dgm:pt>
    <dgm:pt modelId="{5605D28D-2CE6-4513-8566-952984E21E14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hu-HU" noProof="0" dirty="0"/>
            <a:t>A munkám és én magam is?</a:t>
          </a:r>
        </a:p>
      </dgm:t>
    </dgm:pt>
    <dgm:pt modelId="{823D1971-2C4D-4EC5-A874-2F463DE37109}" type="sibTrans" cxnId="{FAF3F884-F0CF-440F-8CB1-B7648AB1B138}">
      <dgm:prSet/>
      <dgm:spPr/>
      <dgm:t>
        <a:bodyPr rtlCol="0"/>
        <a:lstStyle/>
        <a:p>
          <a:pPr rtl="0"/>
          <a:endParaRPr lang="hu-HU" noProof="0" dirty="0"/>
        </a:p>
      </dgm:t>
    </dgm:pt>
    <dgm:pt modelId="{EB15AB98-362B-4E70-A3DA-995FC3E8BA79}" type="parTrans" cxnId="{FAF3F884-F0CF-440F-8CB1-B7648AB1B138}">
      <dgm:prSet/>
      <dgm:spPr/>
      <dgm:t>
        <a:bodyPr rtlCol="0"/>
        <a:lstStyle/>
        <a:p>
          <a:pPr rtl="0"/>
          <a:endParaRPr lang="hu-HU" noProof="0" dirty="0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3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3"/>
      <dgm:spPr/>
    </dgm:pt>
    <dgm:pt modelId="{429CABD1-4116-474B-81BF-735E2CA9DD00}" type="pres">
      <dgm:prSet presAssocID="{7E5AA53B-3EEE-4DE4-BB81-9044890C2946}" presName="dstNode" presStyleLbl="node1" presStyleIdx="0" presStyleCnt="3"/>
      <dgm:spPr/>
    </dgm:pt>
    <dgm:pt modelId="{58319267-C71E-43C9-94E1-827D0616C7A7}" type="pres">
      <dgm:prSet presAssocID="{6750AC01-D39D-4F3A-9DC8-2A211EE986A2}" presName="text_1" presStyleLbl="node1" presStyleIdx="0" presStyleCnt="3">
        <dgm:presLayoutVars>
          <dgm:bulletEnabled val="1"/>
        </dgm:presLayoutVars>
      </dgm:prSet>
      <dgm:spPr/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3"/>
      <dgm:spPr/>
    </dgm:pt>
    <dgm:pt modelId="{95DE6538-27BD-44AF-A1A8-CA8F6B10FDD2}" type="pres">
      <dgm:prSet presAssocID="{0BEF68B8-1228-47BB-83B5-7B9CD1E3F84E}" presName="text_2" presStyleLbl="node1" presStyleIdx="1" presStyleCnt="3">
        <dgm:presLayoutVars>
          <dgm:bulletEnabled val="1"/>
        </dgm:presLayoutVars>
      </dgm:prSet>
      <dgm:spPr/>
    </dgm:pt>
    <dgm:pt modelId="{312BDEE8-85BD-4F02-B35B-2CC8E701C98B}" type="pres">
      <dgm:prSet presAssocID="{0BEF68B8-1228-47BB-83B5-7B9CD1E3F84E}" presName="accent_2" presStyleCnt="0"/>
      <dgm:spPr/>
    </dgm:pt>
    <dgm:pt modelId="{3F8116AC-FAC3-4E95-9865-93CCFEB191B9}" type="pres">
      <dgm:prSet presAssocID="{0BEF68B8-1228-47BB-83B5-7B9CD1E3F84E}" presName="accentRepeatNode" presStyleLbl="solidFgAcc1" presStyleIdx="1" presStyleCnt="3"/>
      <dgm:spPr/>
    </dgm:pt>
    <dgm:pt modelId="{E131CE4A-9776-44F4-BC03-867682E21374}" type="pres">
      <dgm:prSet presAssocID="{5605D28D-2CE6-4513-8566-952984E21E14}" presName="text_3" presStyleLbl="node1" presStyleIdx="2" presStyleCnt="3">
        <dgm:presLayoutVars>
          <dgm:bulletEnabled val="1"/>
        </dgm:presLayoutVars>
      </dgm:prSet>
      <dgm:spPr/>
    </dgm:pt>
    <dgm:pt modelId="{AC9A216A-8375-48F9-A4E6-8E0B64C0209B}" type="pres">
      <dgm:prSet presAssocID="{5605D28D-2CE6-4513-8566-952984E21E14}" presName="accent_3" presStyleCnt="0"/>
      <dgm:spPr/>
    </dgm:pt>
    <dgm:pt modelId="{A965097E-32F1-4AB8-8C4E-2814A7596B2F}" type="pres">
      <dgm:prSet presAssocID="{5605D28D-2CE6-4513-8566-952984E21E14}" presName="accentRepeatNode" presStyleLbl="solidFgAcc1" presStyleIdx="2" presStyleCnt="3"/>
      <dgm:spPr/>
    </dgm:pt>
  </dgm:ptLst>
  <dgm:cxnLst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7084AA77-BACB-46CB-AE4A-77B62D3ED1AF}" type="presOf" srcId="{5605D28D-2CE6-4513-8566-952984E21E14}" destId="{E131CE4A-9776-44F4-BC03-867682E21374}" srcOrd="0" destOrd="0" presId="urn:microsoft.com/office/officeart/2008/layout/VerticalCurvedList"/>
    <dgm:cxn modelId="{EDEF4F82-1237-4639-A0F7-385C1897CE66}" srcId="{7E5AA53B-3EEE-4DE4-BB81-9044890C2946}" destId="{0BEF68B8-1228-47BB-83B5-7B9CD1E3F84E}" srcOrd="1" destOrd="0" parTransId="{ED3A4BC2-B75A-4952-A38B-A42B5995DF05}" sibTransId="{FD949706-EDCC-4ADC-8EDF-8EDA49C92325}"/>
    <dgm:cxn modelId="{FAF3F884-F0CF-440F-8CB1-B7648AB1B138}" srcId="{7E5AA53B-3EEE-4DE4-BB81-9044890C2946}" destId="{5605D28D-2CE6-4513-8566-952984E21E14}" srcOrd="2" destOrd="0" parTransId="{EB15AB98-362B-4E70-A3DA-995FC3E8BA79}" sibTransId="{823D1971-2C4D-4EC5-A874-2F463DE37109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4A378892-5CCC-4F0D-8A38-4BEAECF30F24}" type="presOf" srcId="{0BEF68B8-1228-47BB-83B5-7B9CD1E3F84E}" destId="{95DE6538-27BD-44AF-A1A8-CA8F6B10FDD2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602753E6-8A03-492B-861A-6B9532B5AA28}" type="presParOf" srcId="{90561C55-3C6E-4D53-85E1-2C50BCDDA392}" destId="{95DE6538-27BD-44AF-A1A8-CA8F6B10FDD2}" srcOrd="3" destOrd="0" presId="urn:microsoft.com/office/officeart/2008/layout/VerticalCurvedList"/>
    <dgm:cxn modelId="{AEC540A3-E86A-4075-8BE4-263F4AFF4EA1}" type="presParOf" srcId="{90561C55-3C6E-4D53-85E1-2C50BCDDA392}" destId="{312BDEE8-85BD-4F02-B35B-2CC8E701C98B}" srcOrd="4" destOrd="0" presId="urn:microsoft.com/office/officeart/2008/layout/VerticalCurvedList"/>
    <dgm:cxn modelId="{CD5D1014-B7CB-4B47-9A02-5FBF90928A73}" type="presParOf" srcId="{312BDEE8-85BD-4F02-B35B-2CC8E701C98B}" destId="{3F8116AC-FAC3-4E95-9865-93CCFEB191B9}" srcOrd="0" destOrd="0" presId="urn:microsoft.com/office/officeart/2008/layout/VerticalCurvedList"/>
    <dgm:cxn modelId="{987EB7C0-CA3E-4874-85E0-01E9060A2D35}" type="presParOf" srcId="{90561C55-3C6E-4D53-85E1-2C50BCDDA392}" destId="{E131CE4A-9776-44F4-BC03-867682E21374}" srcOrd="5" destOrd="0" presId="urn:microsoft.com/office/officeart/2008/layout/VerticalCurvedList"/>
    <dgm:cxn modelId="{91E55363-8DCA-455E-A203-06A9410994CB}" type="presParOf" srcId="{90561C55-3C6E-4D53-85E1-2C50BCDDA392}" destId="{AC9A216A-8375-48F9-A4E6-8E0B64C0209B}" srcOrd="6" destOrd="0" presId="urn:microsoft.com/office/officeart/2008/layout/VerticalCurvedList"/>
    <dgm:cxn modelId="{D866D586-1293-4049-B6E3-B467C1D5ED64}" type="presParOf" srcId="{AC9A216A-8375-48F9-A4E6-8E0B64C0209B}" destId="{A965097E-32F1-4AB8-8C4E-2814A7596B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4028574" y="-618397"/>
          <a:ext cx="4800732" cy="4800732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496568" y="356393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rtlCol="0" anchor="ctr" anchorCtr="0">
          <a:noAutofit/>
        </a:bodyPr>
        <a:lstStyle/>
        <a:p>
          <a:pPr marL="0" lvl="0" indent="0" algn="l" defTabSz="1555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 noProof="0" dirty="0"/>
            <a:t>A gyerekek és a szülők?	</a:t>
          </a:r>
        </a:p>
      </dsp:txBody>
      <dsp:txXfrm>
        <a:off x="496568" y="356393"/>
        <a:ext cx="6310391" cy="712787"/>
      </dsp:txXfrm>
    </dsp:sp>
    <dsp:sp modelId="{07CB3071-D555-47DA-A36A-69EB91531FD8}">
      <dsp:nvSpPr>
        <dsp:cNvPr id="0" name=""/>
        <dsp:cNvSpPr/>
      </dsp:nvSpPr>
      <dsp:spPr>
        <a:xfrm>
          <a:off x="51076" y="267295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E6538-27BD-44AF-A1A8-CA8F6B10FDD2}">
      <dsp:nvSpPr>
        <dsp:cNvPr id="0" name=""/>
        <dsp:cNvSpPr/>
      </dsp:nvSpPr>
      <dsp:spPr>
        <a:xfrm>
          <a:off x="755666" y="1425575"/>
          <a:ext cx="6051292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rtlCol="0" anchor="ctr" anchorCtr="0">
          <a:noAutofit/>
        </a:bodyPr>
        <a:lstStyle/>
        <a:p>
          <a:pPr marL="0" lvl="0" indent="0" algn="l" defTabSz="1555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 noProof="0" dirty="0"/>
            <a:t>A kollégák, a vezető?</a:t>
          </a:r>
        </a:p>
      </dsp:txBody>
      <dsp:txXfrm>
        <a:off x="755666" y="1425575"/>
        <a:ext cx="6051292" cy="712787"/>
      </dsp:txXfrm>
    </dsp:sp>
    <dsp:sp modelId="{3F8116AC-FAC3-4E95-9865-93CCFEB191B9}">
      <dsp:nvSpPr>
        <dsp:cNvPr id="0" name=""/>
        <dsp:cNvSpPr/>
      </dsp:nvSpPr>
      <dsp:spPr>
        <a:xfrm>
          <a:off x="310174" y="1336476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1CE4A-9776-44F4-BC03-867682E21374}">
      <dsp:nvSpPr>
        <dsp:cNvPr id="0" name=""/>
        <dsp:cNvSpPr/>
      </dsp:nvSpPr>
      <dsp:spPr>
        <a:xfrm>
          <a:off x="496568" y="2494756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rtlCol="0" anchor="ctr" anchorCtr="0">
          <a:noAutofit/>
        </a:bodyPr>
        <a:lstStyle/>
        <a:p>
          <a:pPr marL="0" lvl="0" indent="0" algn="l" defTabSz="1555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500" kern="1200" noProof="0" dirty="0"/>
            <a:t>A munkám és én magam is?</a:t>
          </a:r>
        </a:p>
      </dsp:txBody>
      <dsp:txXfrm>
        <a:off x="496568" y="2494756"/>
        <a:ext cx="6310391" cy="712787"/>
      </dsp:txXfrm>
    </dsp:sp>
    <dsp:sp modelId="{A965097E-32F1-4AB8-8C4E-2814A7596B2F}">
      <dsp:nvSpPr>
        <dsp:cNvPr id="0" name=""/>
        <dsp:cNvSpPr/>
      </dsp:nvSpPr>
      <dsp:spPr>
        <a:xfrm>
          <a:off x="51076" y="2405658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93CEAFEF-D834-49EB-A77B-83345F8511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F1788A5-C0DC-4854-9DA1-5799AAFF4F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1BE138-59DE-4CCE-BC05-C8289F820A4F}" type="datetimeFigureOut">
              <a:rPr lang="hu-HU" smtClean="0"/>
              <a:t>2021. 09. 26.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AE3DD13-D879-441F-AE1C-6AD1662438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49FEA87-2B0D-4F9A-834F-E75A989411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4EC7F-E669-4886-B0A7-2EB3B0147ED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334579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5DFAA-8151-43F1-8218-1A676C54611E}" type="datetimeFigureOut">
              <a:rPr lang="hu-HU" noProof="0" smtClean="0"/>
              <a:t>2021. 09. 26.</a:t>
            </a:fld>
            <a:endParaRPr lang="hu-HU" noProof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24CA7-A258-4620-B482-398C3E6E42F7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4644163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2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326273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6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128664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7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01429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8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609703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9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10025224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24CA7-A258-4620-B482-398C3E6E42F7}" type="slidenum">
              <a:rPr lang="hu-HU" noProof="0" smtClean="0"/>
              <a:t>10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55116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u-HU" dirty="0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FB1095E-0207-45C6-91A7-AA5C0ECAF77D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E1A8F9-3D3D-4792-AC4D-78355299A20D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286372C-2F48-413B-AB87-E0AE7CDBEFBC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10CA00-3C78-4E80-BDC4-943FCC4AA20A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églalap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7B5506-EDF0-4C3A-B830-BBF3F054EE2B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36568C-8A71-4DEA-B6D3-725EA2FE6A31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7" name="Téglalap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8" name="Cím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4F22219-BD99-403B-B9A4-C6480A94D55D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B473D03-A039-40EB-A341-F1ED0C939856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Kép helyőrzője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hu-HU" dirty="0"/>
              <a:t>Kép hozzáadásához kattintson az ikonra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7667C1-242F-4547-A9A6-B56F8576423E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9" name="Cím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80CFC7-DFD9-4A70-AE92-50385801C1DB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Függőleges cím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hu-HU"/>
              <a:t>Mintaszöveg szerkesztése</a:t>
            </a:r>
          </a:p>
          <a:p>
            <a:pPr lvl="1" rtl="0"/>
            <a:r>
              <a:rPr lang="hu-HU"/>
              <a:t>Második szint</a:t>
            </a:r>
          </a:p>
          <a:p>
            <a:pPr lvl="2" rtl="0"/>
            <a:r>
              <a:rPr lang="hu-HU"/>
              <a:t>Harmadik szint</a:t>
            </a:r>
          </a:p>
          <a:p>
            <a:pPr lvl="3" rtl="0"/>
            <a:r>
              <a:rPr lang="hu-HU"/>
              <a:t>Negyedik szint</a:t>
            </a:r>
          </a:p>
          <a:p>
            <a:pPr lvl="4" rtl="0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F943764-A5EE-4C69-9C74-87A2F85F0CB0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hu-HU" dirty="0"/>
              <a:t>Mintacím stílusának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hu-HU" dirty="0"/>
              <a:t>Mintaszöveg szerkesztése</a:t>
            </a:r>
          </a:p>
          <a:p>
            <a:pPr lvl="1" rtl="0"/>
            <a:r>
              <a:rPr lang="hu-HU" dirty="0"/>
              <a:t>Második szint</a:t>
            </a:r>
          </a:p>
          <a:p>
            <a:pPr lvl="2" rtl="0"/>
            <a:r>
              <a:rPr lang="hu-HU" dirty="0"/>
              <a:t>Harmadik szint</a:t>
            </a:r>
          </a:p>
          <a:p>
            <a:pPr lvl="3" rtl="0"/>
            <a:r>
              <a:rPr lang="hu-HU" dirty="0"/>
              <a:t>Negyedik szint</a:t>
            </a:r>
          </a:p>
          <a:p>
            <a:pPr lvl="4" rtl="0"/>
            <a:r>
              <a:rPr lang="hu-HU" dirty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7277D6DF-4495-474C-81A8-48F6F365AB90}" type="datetime1">
              <a:rPr lang="hu-HU" smtClean="0"/>
              <a:t>2021. 09. 26.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hu-HU" smtClean="0"/>
              <a:pPr/>
              <a:t>‹#›</a:t>
            </a:fld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0" name="Téglalap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11" name="Téglalap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Téglalap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7" name="6. kép" descr="Digitális kapcsolatok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Csoport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Téglalap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5850" y="1120384"/>
            <a:ext cx="10993549" cy="2057821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>
            <a:noAutofit/>
          </a:bodyPr>
          <a:lstStyle/>
          <a:p>
            <a:pPr algn="ctr" rtl="0"/>
            <a:r>
              <a:rPr lang="hu-HU" sz="4400" b="1" i="1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„A változás örök!” </a:t>
            </a:r>
            <a:br>
              <a:rPr lang="hu-HU" sz="4400" b="1" i="1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hu-HU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Óvodapedagógusok szakmai motivációja és pályaképe</a:t>
            </a:r>
            <a:br>
              <a:rPr lang="hu-HU" cap="none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endParaRPr lang="hu-HU" cap="none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717" y="4651549"/>
            <a:ext cx="10993546" cy="1739015"/>
          </a:xfrm>
        </p:spPr>
        <p:txBody>
          <a:bodyPr rtlCol="0">
            <a:normAutofit/>
          </a:bodyPr>
          <a:lstStyle/>
          <a:p>
            <a:pPr algn="ctr" rtl="0"/>
            <a:r>
              <a:rPr lang="hu-HU" sz="2400" dirty="0">
                <a:solidFill>
                  <a:srgbClr val="7CEBFF"/>
                </a:solidFill>
              </a:rPr>
              <a:t>Kissné Dr. Zsámboki Réka</a:t>
            </a:r>
          </a:p>
          <a:p>
            <a:pPr algn="ctr" rtl="0"/>
            <a:r>
              <a:rPr lang="hu-HU" dirty="0">
                <a:solidFill>
                  <a:srgbClr val="7CEBFF"/>
                </a:solidFill>
              </a:rPr>
              <a:t>egyetemi docens</a:t>
            </a:r>
          </a:p>
          <a:p>
            <a:pPr algn="ctr" rtl="0"/>
            <a:r>
              <a:rPr lang="hu-HU" dirty="0">
                <a:solidFill>
                  <a:srgbClr val="7CEBFF"/>
                </a:solidFill>
              </a:rPr>
              <a:t>     Soproni Egyetem Benedek Elek Pedagógiai Kar </a:t>
            </a:r>
          </a:p>
          <a:p>
            <a:pPr algn="ctr" rtl="0"/>
            <a:r>
              <a:rPr lang="hu-HU" dirty="0">
                <a:solidFill>
                  <a:srgbClr val="7CEBFF"/>
                </a:solidFill>
              </a:rPr>
              <a:t>kissne.zsamboki.reka@uni-sopron.hu</a:t>
            </a:r>
          </a:p>
          <a:p>
            <a:pPr rtl="0"/>
            <a:endParaRPr lang="hu-HU" dirty="0">
              <a:solidFill>
                <a:srgbClr val="7CEB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églalap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AB2DE72-6743-413F-BE46-E1C92E86AC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77" t="6119" r="4627" b="5782"/>
          <a:stretch/>
        </p:blipFill>
        <p:spPr>
          <a:xfrm>
            <a:off x="8291874" y="1415762"/>
            <a:ext cx="3085977" cy="2270746"/>
          </a:xfrm>
          <a:prstGeom prst="rect">
            <a:avLst/>
          </a:prstGeom>
        </p:spPr>
      </p:pic>
      <p:sp>
        <p:nvSpPr>
          <p:cNvPr id="3" name="Alcím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endParaRPr lang="hu-HU" dirty="0">
              <a:solidFill>
                <a:schemeClr val="bg2"/>
              </a:solidFill>
            </a:endParaRPr>
          </a:p>
          <a:p>
            <a:pPr rtl="0"/>
            <a:endParaRPr lang="hu-HU" dirty="0">
              <a:solidFill>
                <a:schemeClr val="bg2"/>
              </a:solidFill>
            </a:endParaRPr>
          </a:p>
        </p:txBody>
      </p:sp>
      <p:grpSp>
        <p:nvGrpSpPr>
          <p:cNvPr id="14" name="Csoport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37D15190-D2A2-4702-A008-1DBA71F18D4C}"/>
              </a:ext>
            </a:extLst>
          </p:cNvPr>
          <p:cNvSpPr txBox="1"/>
          <p:nvPr/>
        </p:nvSpPr>
        <p:spPr>
          <a:xfrm>
            <a:off x="920958" y="1225719"/>
            <a:ext cx="645779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Változnak az idők…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Változnak az emberek…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Változnak az évszakok…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Új tanév, új kezdet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Csak a változás örök!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4000" dirty="0"/>
              <a:t>Mit kezdjünk vele?</a:t>
            </a:r>
          </a:p>
          <a:p>
            <a:endParaRPr lang="hu-HU" sz="4000" dirty="0"/>
          </a:p>
          <a:p>
            <a:endParaRPr lang="hu-HU" dirty="0"/>
          </a:p>
          <a:p>
            <a:r>
              <a:rPr lang="hu-HU" dirty="0"/>
              <a:t>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89398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C1CD0F-5C4F-4C26-96B3-E613330C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5"/>
            <a:ext cx="11029616" cy="1366341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 </a:t>
            </a:r>
            <a:r>
              <a:rPr lang="hu-HU" sz="4000" dirty="0"/>
              <a:t>A legfontosabb kérdések</a:t>
            </a:r>
            <a:br>
              <a:rPr lang="hu-HU" sz="4000" dirty="0"/>
            </a:br>
            <a:endParaRPr lang="hu-HU" sz="40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79190E-09BD-43BD-BE7B-BC611FB38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213" y="2299317"/>
            <a:ext cx="11029615" cy="3559945"/>
          </a:xfrm>
        </p:spPr>
        <p:txBody>
          <a:bodyPr>
            <a:normAutofit fontScale="70000" lnSpcReduction="20000"/>
          </a:bodyPr>
          <a:lstStyle/>
          <a:p>
            <a:endParaRPr lang="hu-HU" dirty="0"/>
          </a:p>
          <a:p>
            <a:pPr marL="0" indent="0" algn="ctr">
              <a:buNone/>
            </a:pPr>
            <a:r>
              <a:rPr lang="hu-HU" sz="4600" dirty="0"/>
              <a:t>Hogy lehet sikeresen menedzselni a változásokat?</a:t>
            </a:r>
          </a:p>
          <a:p>
            <a:pPr marL="0" indent="0" algn="ctr">
              <a:buNone/>
            </a:pPr>
            <a:r>
              <a:rPr lang="hu-HU" sz="4600" dirty="0"/>
              <a:t>A változások ellenére miképp maradhatunk motiváltak?</a:t>
            </a:r>
          </a:p>
          <a:p>
            <a:pPr algn="ctr">
              <a:buFontTx/>
              <a:buChar char="-"/>
            </a:pPr>
            <a:endParaRPr lang="hu-HU" sz="4000" dirty="0"/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4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„Minél többet tudunk meg a "mi"-</a:t>
            </a:r>
            <a:r>
              <a:rPr lang="hu-HU" sz="4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ről</a:t>
            </a:r>
            <a:r>
              <a:rPr lang="hu-HU" sz="4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és a "miért"-</a:t>
            </a:r>
            <a:r>
              <a:rPr lang="hu-HU" sz="46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ről</a:t>
            </a:r>
            <a:r>
              <a:rPr lang="hu-HU" sz="4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annál könnyebbé és hatékonyabbá válik a "hogyan”!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(Joe </a:t>
            </a:r>
            <a:r>
              <a:rPr lang="hu-H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Dispenza</a:t>
            </a:r>
            <a:r>
              <a:rPr lang="hu-H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algn="ctr">
              <a:buFontTx/>
              <a:buChar char="-"/>
            </a:pP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428449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53BB0D-C45C-4D9F-9F48-83E0B352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622257"/>
            <a:ext cx="11029616" cy="1013800"/>
          </a:xfrm>
        </p:spPr>
        <p:txBody>
          <a:bodyPr>
            <a:normAutofit/>
          </a:bodyPr>
          <a:lstStyle/>
          <a:p>
            <a:pPr algn="ctr"/>
            <a:r>
              <a:rPr lang="hu-HU" sz="3600" dirty="0"/>
              <a:t>A  változás  természetes!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AE7DC0F-4186-4652-9403-2A54CB9A2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442031"/>
            <a:ext cx="11163964" cy="3678303"/>
          </a:xfrm>
        </p:spPr>
        <p:txBody>
          <a:bodyPr>
            <a:normAutofit fontScale="92500" lnSpcReduction="10000"/>
          </a:bodyPr>
          <a:lstStyle/>
          <a:p>
            <a:r>
              <a:rPr lang="hu-HU" sz="3200" dirty="0"/>
              <a:t>Az élővilágban </a:t>
            </a:r>
            <a:r>
              <a:rPr lang="hu-HU" sz="3200" b="1" dirty="0"/>
              <a:t>a változás természetes és mindennapos</a:t>
            </a:r>
            <a:r>
              <a:rPr lang="hu-HU" sz="3200" dirty="0"/>
              <a:t>. </a:t>
            </a:r>
          </a:p>
          <a:p>
            <a:r>
              <a:rPr lang="hu-HU" sz="3200" dirty="0"/>
              <a:t>A legkisebb mikroorganizmusoktól kezdve a mozgás és az átalakulás </a:t>
            </a:r>
            <a:r>
              <a:rPr lang="hu-HU" sz="3200" b="1" dirty="0"/>
              <a:t>folyamatos. </a:t>
            </a:r>
          </a:p>
          <a:p>
            <a:r>
              <a:rPr lang="hu-HU" sz="3200" dirty="0"/>
              <a:t>Az ember lehet a változásoknak </a:t>
            </a:r>
            <a:r>
              <a:rPr lang="hu-HU" sz="3200" b="1" dirty="0"/>
              <a:t>elindítója</a:t>
            </a:r>
            <a:r>
              <a:rPr lang="hu-HU" sz="3200" dirty="0"/>
              <a:t>, </a:t>
            </a:r>
            <a:r>
              <a:rPr lang="hu-HU" sz="3200" b="1" dirty="0"/>
              <a:t>megfigyelője, elszenvedője</a:t>
            </a:r>
          </a:p>
          <a:p>
            <a:r>
              <a:rPr lang="hu-HU" sz="3200" dirty="0"/>
              <a:t>DE: mindenképpen </a:t>
            </a:r>
            <a:r>
              <a:rPr lang="hu-HU" sz="3200" b="1" dirty="0"/>
              <a:t>érintettje</a:t>
            </a:r>
            <a:r>
              <a:rPr lang="hu-HU" sz="3200" dirty="0"/>
              <a:t>, és mint ugyancsak élő szervezet, </a:t>
            </a:r>
            <a:r>
              <a:rPr lang="hu-HU" sz="3200" b="1" dirty="0"/>
              <a:t>maga is változik.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71361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F404549-B4DC-481C-926C-DED3EF1C5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14406"/>
            <a:ext cx="12192000" cy="62435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E8FD5CD-351E-4B06-8B78-BD5102D00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370747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9AB43DE-7428-41C7-A04D-046DF54C8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23" y="881187"/>
            <a:ext cx="3409783" cy="101380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 a változásra adható reakciók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35B4B510-DEF0-4ABF-97A0-CB972603A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14" y="1024368"/>
            <a:ext cx="7314468" cy="4809263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sp>
        <p:nvSpPr>
          <p:cNvPr id="7" name="Tartalom helye 6">
            <a:extLst>
              <a:ext uri="{FF2B5EF4-FFF2-40B4-BE49-F238E27FC236}">
                <a16:creationId xmlns:a16="http://schemas.microsoft.com/office/drawing/2014/main" id="{DE5C1695-E9A4-4284-ABB3-4D3AAFC1C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77" y="2805345"/>
            <a:ext cx="3301073" cy="390617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Szorongás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Boldogság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Félelem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Fenyegetettség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Bűntudat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Depresszió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Kiábrándulás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Tagadás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Ellenállás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Fokozatos elfogadás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hu-HU" sz="2200" dirty="0">
                <a:solidFill>
                  <a:schemeClr val="bg1"/>
                </a:solidFill>
              </a:rPr>
              <a:t>Előrelépés</a:t>
            </a:r>
          </a:p>
          <a:p>
            <a:endParaRPr lang="hu-HU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  <a:p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9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églalap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sp>
        <p:nvSpPr>
          <p:cNvPr id="12" name="Téglalap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endParaRPr lang="hu-HU" dirty="0">
              <a:solidFill>
                <a:schemeClr val="bg2"/>
              </a:solidFill>
            </a:endParaRPr>
          </a:p>
          <a:p>
            <a:pPr rtl="0"/>
            <a:endParaRPr lang="hu-HU" dirty="0">
              <a:solidFill>
                <a:schemeClr val="bg2"/>
              </a:solidFill>
            </a:endParaRPr>
          </a:p>
        </p:txBody>
      </p:sp>
      <p:grpSp>
        <p:nvGrpSpPr>
          <p:cNvPr id="14" name="Csoport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37D15190-D2A2-4702-A008-1DBA71F18D4C}"/>
              </a:ext>
            </a:extLst>
          </p:cNvPr>
          <p:cNvSpPr txBox="1"/>
          <p:nvPr/>
        </p:nvSpPr>
        <p:spPr>
          <a:xfrm>
            <a:off x="865198" y="1079630"/>
            <a:ext cx="6457792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000" i="1" dirty="0"/>
              <a:t>Mi a siker titka?</a:t>
            </a:r>
          </a:p>
          <a:p>
            <a:endParaRPr lang="hu-HU" sz="4000" i="1" dirty="0"/>
          </a:p>
          <a:p>
            <a:r>
              <a:rPr lang="hu-HU" sz="3600" i="1" dirty="0"/>
              <a:t>„Nem a legerősebb faj lesz a túlélő, nem is a legintelligensebb, hanem az, amelyik a </a:t>
            </a:r>
            <a:r>
              <a:rPr lang="hu-HU" sz="3600" b="1" i="1" dirty="0"/>
              <a:t>leggyorsabban képes alkalmazkodni a változásokhoz</a:t>
            </a:r>
            <a:r>
              <a:rPr lang="hu-HU" sz="3600" i="1" dirty="0"/>
              <a:t>.”                                                                                      </a:t>
            </a:r>
          </a:p>
          <a:p>
            <a:r>
              <a:rPr lang="hu-HU" dirty="0"/>
              <a:t>                                                             </a:t>
            </a:r>
          </a:p>
          <a:p>
            <a:r>
              <a:rPr lang="hu-HU" dirty="0"/>
              <a:t>                                                                         (Charles Darwin)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7A3BB71-131C-4D2F-BB75-1C6ACAF2F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7323" y="1365110"/>
            <a:ext cx="2979479" cy="198779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128A172-4025-496D-81F3-75956784B5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2383"/>
          <a:stretch/>
        </p:blipFill>
        <p:spPr>
          <a:xfrm>
            <a:off x="8865512" y="3892279"/>
            <a:ext cx="1897738" cy="224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Téglalap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dirty="0"/>
          </a:p>
        </p:txBody>
      </p:sp>
      <p:pic>
        <p:nvPicPr>
          <p:cNvPr id="8" name="Tartalom helye 4" descr="Digitális számok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grpSp>
        <p:nvGrpSpPr>
          <p:cNvPr id="15" name="Csoport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hu-HU" dirty="0"/>
              <a:t>Mi  minden  változik?</a:t>
            </a:r>
          </a:p>
        </p:txBody>
      </p:sp>
      <p:graphicFrame>
        <p:nvGraphicFramePr>
          <p:cNvPr id="6" name="Tartalom helye 5" descr="SmartArt-ábra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2292175"/>
              </p:ext>
            </p:extLst>
          </p:nvPr>
        </p:nvGraphicFramePr>
        <p:xfrm>
          <a:off x="719571" y="2198254"/>
          <a:ext cx="6854248" cy="3563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hu-HU" sz="4000" dirty="0"/>
              <a:t>A gyerekek és a szülők I.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EC5531-F20E-4CE1-A8D1-2FC1289D9E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9225" y="2485747"/>
            <a:ext cx="10613549" cy="4097045"/>
          </a:xfrm>
        </p:spPr>
        <p:txBody>
          <a:bodyPr>
            <a:normAutofit fontScale="77500" lnSpcReduction="20000"/>
          </a:bodyPr>
          <a:lstStyle/>
          <a:p>
            <a:r>
              <a:rPr lang="hu-HU" sz="3600" dirty="0"/>
              <a:t>A nézeteink „szoftverfrissítése”</a:t>
            </a:r>
          </a:p>
          <a:p>
            <a:r>
              <a:rPr lang="hu-HU" sz="3600" dirty="0"/>
              <a:t>Mik azok a nézetek? (Richardson, V., 1996, p.103)</a:t>
            </a:r>
          </a:p>
          <a:p>
            <a:r>
              <a:rPr lang="hu-HU" sz="3600" i="1" dirty="0"/>
              <a:t>„Belső szakmai meggyőződések, amelyek a döntések és a gyakorlat implicit alapját képezik.” </a:t>
            </a:r>
          </a:p>
          <a:p>
            <a:r>
              <a:rPr lang="hu-HU" sz="3600" i="1" dirty="0"/>
              <a:t>„A mentális, személyes konstrukciók egy csoportját alkotják, olyan feltételezések, feltevések, propozíciók a világról, amelyeket igaznak vélünk” </a:t>
            </a:r>
          </a:p>
          <a:p>
            <a:r>
              <a:rPr lang="hu-HU" sz="3600" i="1" dirty="0"/>
              <a:t>„Hivatkozási alapul szolgálnak döntések alátámasztásakor, vagy mások viselkedésének megítélése során”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hu-HU" sz="4000" dirty="0"/>
              <a:t>A gyerekek és a szülők II.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EC5531-F20E-4CE1-A8D1-2FC1289D9E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4635" y="2905057"/>
            <a:ext cx="10613549" cy="4097045"/>
          </a:xfrm>
        </p:spPr>
        <p:txBody>
          <a:bodyPr>
            <a:normAutofit fontScale="92500" lnSpcReduction="20000"/>
          </a:bodyPr>
          <a:lstStyle/>
          <a:p>
            <a:r>
              <a:rPr lang="hu-HU" sz="3500" dirty="0"/>
              <a:t>Más kor, más gyerekek</a:t>
            </a:r>
          </a:p>
          <a:p>
            <a:r>
              <a:rPr lang="hu-HU" sz="3500" dirty="0"/>
              <a:t>A családokról alkotott (romantikus?) kép</a:t>
            </a:r>
          </a:p>
          <a:p>
            <a:r>
              <a:rPr lang="hu-HU" sz="3500" dirty="0"/>
              <a:t>A szülők szemüvege….és az ÓNOAP</a:t>
            </a:r>
          </a:p>
          <a:p>
            <a:endParaRPr lang="hu-HU" sz="3600" dirty="0"/>
          </a:p>
          <a:p>
            <a:r>
              <a:rPr lang="hu-HU" sz="3500" i="1" dirty="0"/>
              <a:t>„A gyermek fejlődő személyiség, fejlődését </a:t>
            </a:r>
            <a:r>
              <a:rPr lang="hu-HU" sz="3500" b="1" i="1" dirty="0"/>
              <a:t>genetikai adottságok, az érés sajátos törvényszerűségei, a spontán és tervszerűen alkalmazott környezeti hatások</a:t>
            </a:r>
            <a:r>
              <a:rPr lang="hu-HU" sz="3500" i="1" dirty="0"/>
              <a:t> együttesen határozzák meg.” (ÓNOAP)</a:t>
            </a:r>
          </a:p>
          <a:p>
            <a:endParaRPr lang="hu-HU" sz="3600" dirty="0"/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72A8FF5A-F324-4240-BED7-A8FCE8845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542" y="2377816"/>
            <a:ext cx="2835823" cy="213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40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hu-HU" sz="4000" dirty="0"/>
              <a:t>Új kolléga? 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EC5531-F20E-4CE1-A8D1-2FC1289D9E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672849"/>
            <a:ext cx="10613549" cy="3633047"/>
          </a:xfrm>
        </p:spPr>
        <p:txBody>
          <a:bodyPr>
            <a:normAutofit fontScale="77500" lnSpcReduction="20000"/>
          </a:bodyPr>
          <a:lstStyle/>
          <a:p>
            <a:r>
              <a:rPr lang="hu-HU" sz="3600" dirty="0"/>
              <a:t>A kezdő pedagógus – egy új óvodás!?</a:t>
            </a:r>
          </a:p>
          <a:p>
            <a:r>
              <a:rPr lang="hu-H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</a:t>
            </a:r>
            <a:r>
              <a:rPr lang="hu-HU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Reality</a:t>
            </a:r>
            <a:r>
              <a:rPr lang="hu-H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u-HU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shock</a:t>
            </a:r>
            <a:r>
              <a:rPr lang="hu-H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hu-HU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Veenman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S.,1984)</a:t>
            </a:r>
          </a:p>
          <a:p>
            <a:r>
              <a:rPr lang="hu-H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Különbségek 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kezdők és a tapasztalt pedagógusok között:</a:t>
            </a:r>
          </a:p>
          <a:p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Tervezés, észlelés és információfeldolgozás</a:t>
            </a:r>
          </a:p>
          <a:p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Interaktív tevékenység (</a:t>
            </a:r>
            <a:r>
              <a:rPr lang="hu-HU" sz="3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self</a:t>
            </a:r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u-HU" sz="3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awareness</a:t>
            </a:r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), </a:t>
            </a:r>
          </a:p>
          <a:p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Döntési folyamatok, nevelői attitűd</a:t>
            </a:r>
          </a:p>
          <a:p>
            <a:r>
              <a:rPr lang="hu-HU" sz="3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Reflektív gyakorlat: 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</a:t>
            </a:r>
            <a:r>
              <a:rPr lang="hu-HU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action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/ </a:t>
            </a:r>
            <a:r>
              <a:rPr lang="hu-HU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hu-HU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action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hu-HU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Szivák</a:t>
            </a:r>
            <a:r>
              <a:rPr lang="hu-H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J.,1999)</a:t>
            </a:r>
          </a:p>
          <a:p>
            <a:endParaRPr lang="hu-HU" sz="3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7961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41D3D8-8697-45EB-8733-A5E8576D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dirty="0"/>
              <a:t>A munkahelyi légkör 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6657D8-9AA2-4AC6-AB75-043E2F29C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7868" y="2228003"/>
            <a:ext cx="10005134" cy="4243818"/>
          </a:xfrm>
        </p:spPr>
        <p:txBody>
          <a:bodyPr>
            <a:normAutofit/>
          </a:bodyPr>
          <a:lstStyle/>
          <a:p>
            <a:r>
              <a:rPr lang="hu-HU" sz="2400" dirty="0"/>
              <a:t>Az </a:t>
            </a:r>
            <a:r>
              <a:rPr lang="hu-HU" sz="2400" b="1" dirty="0" err="1"/>
              <a:t>employer</a:t>
            </a:r>
            <a:r>
              <a:rPr lang="hu-HU" sz="2400" b="1" dirty="0"/>
              <a:t> </a:t>
            </a:r>
            <a:r>
              <a:rPr lang="hu-HU" sz="2400" b="1" dirty="0" err="1"/>
              <a:t>branding</a:t>
            </a:r>
            <a:r>
              <a:rPr lang="hu-HU" sz="2400" dirty="0"/>
              <a:t>, azaz munkáltatói márkaépítés</a:t>
            </a:r>
          </a:p>
          <a:p>
            <a:r>
              <a:rPr lang="hu-HU" sz="2400" dirty="0"/>
              <a:t>A vezetés olyan képet alakít ki a munkahelyről, hogy az emberek akarjanak nálunk dolgozni!</a:t>
            </a:r>
          </a:p>
          <a:p>
            <a:r>
              <a:rPr lang="hu-HU" sz="2400" dirty="0"/>
              <a:t>A munkahelyünk az a hely, ahol az ébren töltött óráink legnagyobb részét töltjük.</a:t>
            </a:r>
          </a:p>
          <a:p>
            <a:r>
              <a:rPr lang="hu-HU" sz="2400" dirty="0"/>
              <a:t>Ha a dolgozók rosszul érzik magukat, a motivációjuk nagyon hamar csökkenni fog, ami negatív hatással van a teljesítményükre. </a:t>
            </a:r>
          </a:p>
          <a:p>
            <a:r>
              <a:rPr lang="hu-HU" sz="2400" dirty="0"/>
              <a:t>Senkinek sem érdeke, hogy egy munkahelyen így töltsék az emberek az idejüket.</a:t>
            </a:r>
          </a:p>
        </p:txBody>
      </p:sp>
    </p:spTree>
    <p:extLst>
      <p:ext uri="{BB962C8B-B14F-4D97-AF65-F5344CB8AC3E}">
        <p14:creationId xmlns:p14="http://schemas.microsoft.com/office/powerpoint/2010/main" val="1702486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41D3D8-8697-45EB-8733-A5E8576D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3600" dirty="0"/>
              <a:t>A munkahelyi légkör II.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6657D8-9AA2-4AC6-AB75-043E2F29C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7868" y="2121471"/>
            <a:ext cx="9800947" cy="4243818"/>
          </a:xfrm>
        </p:spPr>
        <p:txBody>
          <a:bodyPr>
            <a:noAutofit/>
          </a:bodyPr>
          <a:lstStyle/>
          <a:p>
            <a:r>
              <a:rPr lang="hu-HU" sz="2400" dirty="0"/>
              <a:t>Motiválatlan, a munkahelyüket nem szerető dolgozók </a:t>
            </a:r>
            <a:r>
              <a:rPr lang="hu-HU" sz="2400" b="1" dirty="0"/>
              <a:t>ritkán dolgoznak magas hatékonysággal. </a:t>
            </a:r>
          </a:p>
          <a:p>
            <a:r>
              <a:rPr lang="hu-HU" sz="2400" dirty="0"/>
              <a:t>Csak a szükséges minimumot végzik el a feladataikból, ami nem elég arra, hogy az intézmény </a:t>
            </a:r>
            <a:r>
              <a:rPr lang="hu-HU" sz="2400" dirty="0" err="1"/>
              <a:t>fejlődjön</a:t>
            </a:r>
            <a:r>
              <a:rPr lang="hu-HU" sz="2400" dirty="0"/>
              <a:t>.</a:t>
            </a:r>
          </a:p>
          <a:p>
            <a:r>
              <a:rPr lang="hu-HU" sz="2400" dirty="0"/>
              <a:t>A motiválatlanságnál is nagyobb probléma </a:t>
            </a:r>
            <a:r>
              <a:rPr lang="hu-HU" sz="2400" b="1" dirty="0"/>
              <a:t>a komoly mértékű fluktuáció.</a:t>
            </a:r>
          </a:p>
          <a:p>
            <a:r>
              <a:rPr lang="hu-HU" sz="2400" dirty="0"/>
              <a:t>Ha valaki rossz érzéssel jár be dolgozni, nagyon hamar elkezdi keresni az új lehetőségeket.</a:t>
            </a:r>
          </a:p>
          <a:p>
            <a:r>
              <a:rPr lang="hu-HU" sz="2400" b="1" dirty="0"/>
              <a:t>A munkatársak megtartásában az egyik legfontosabb tényező a munkahelyi légkör!</a:t>
            </a:r>
          </a:p>
        </p:txBody>
      </p:sp>
    </p:spTree>
    <p:extLst>
      <p:ext uri="{BB962C8B-B14F-4D97-AF65-F5344CB8AC3E}">
        <p14:creationId xmlns:p14="http://schemas.microsoft.com/office/powerpoint/2010/main" val="114268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3338A9-0EA4-4B4D-AB5D-132139C87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000" dirty="0"/>
              <a:t> a  vezető</a:t>
            </a:r>
          </a:p>
        </p:txBody>
      </p:sp>
      <p:sp>
        <p:nvSpPr>
          <p:cNvPr id="7" name="Tartalom helye 6">
            <a:extLst>
              <a:ext uri="{FF2B5EF4-FFF2-40B4-BE49-F238E27FC236}">
                <a16:creationId xmlns:a16="http://schemas.microsoft.com/office/drawing/2014/main" id="{E9CE1F9D-7A6C-4265-8216-FF85AF3D8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58241" y="2210540"/>
            <a:ext cx="9565984" cy="4385569"/>
          </a:xfrm>
        </p:spPr>
        <p:txBody>
          <a:bodyPr>
            <a:normAutofit lnSpcReduction="10000"/>
          </a:bodyPr>
          <a:lstStyle/>
          <a:p>
            <a:r>
              <a:rPr lang="hu-HU" sz="2400" b="1" dirty="0"/>
              <a:t>A munkahelyi légkör felelőse - </a:t>
            </a:r>
            <a:r>
              <a:rPr lang="hu-HU" sz="2400" dirty="0"/>
              <a:t>változásmenedzsment – változásmenedzser</a:t>
            </a:r>
          </a:p>
          <a:p>
            <a:r>
              <a:rPr lang="hu-HU" sz="2400" dirty="0"/>
              <a:t>A szorongás és a teljesítmény kapcsolata</a:t>
            </a:r>
          </a:p>
          <a:p>
            <a:r>
              <a:rPr lang="hu-HU" sz="2400" dirty="0"/>
              <a:t>A Pittsburgh-i Egyetem tudósai rájöttek, hogy </a:t>
            </a:r>
            <a:r>
              <a:rPr lang="hu-HU" sz="2400" b="1" dirty="0"/>
              <a:t>a téves döntések és a szorongás között összefüggés van! </a:t>
            </a:r>
            <a:r>
              <a:rPr lang="hu-HU" sz="2400" dirty="0"/>
              <a:t>(The Journal of </a:t>
            </a:r>
            <a:r>
              <a:rPr lang="hu-HU" sz="2400" dirty="0" err="1"/>
              <a:t>Neuroscience</a:t>
            </a:r>
            <a:r>
              <a:rPr lang="hu-HU" sz="2400" dirty="0"/>
              <a:t>)</a:t>
            </a:r>
          </a:p>
          <a:p>
            <a:r>
              <a:rPr lang="hu-HU" sz="2400" dirty="0"/>
              <a:t>Az agy </a:t>
            </a:r>
            <a:r>
              <a:rPr lang="hu-HU" sz="2400" dirty="0" err="1"/>
              <a:t>prefrontális</a:t>
            </a:r>
            <a:r>
              <a:rPr lang="hu-HU" sz="2400" dirty="0"/>
              <a:t> kérgén (PFC) van az a terület, amely a rugalmas döntéshozatalért felel.</a:t>
            </a:r>
          </a:p>
          <a:p>
            <a:r>
              <a:rPr lang="hu-HU" sz="2400" dirty="0"/>
              <a:t>Magyarázatuk szerint  </a:t>
            </a:r>
            <a:r>
              <a:rPr lang="hu-HU" sz="2400" b="1" dirty="0"/>
              <a:t>a szorongás negatívan hat, „lezsibbasztja, ledermeszti” a PFC-neuronokat, azaz azokat az idegsejteket, amelyek a döntéshozatalban szerepet játszanának.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0355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9CA4E0-7807-4BD2-9F42-35A3ADBE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/>
              <a:t>A pedagógiai képességek - az alkalmazkodás kulcsai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E3218-F764-4E1F-85BB-498AE86FE4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8276" y="1855434"/>
            <a:ext cx="10635448" cy="4412202"/>
          </a:xfrm>
        </p:spPr>
        <p:txBody>
          <a:bodyPr>
            <a:noAutofit/>
          </a:bodyPr>
          <a:lstStyle/>
          <a:p>
            <a:r>
              <a:rPr lang="hu-HU" sz="2600" b="1" dirty="0"/>
              <a:t>A kommunikációs ügyesség</a:t>
            </a:r>
          </a:p>
          <a:p>
            <a:r>
              <a:rPr lang="hu-HU" sz="2600" b="1" dirty="0"/>
              <a:t>Gazdag és rugalmas viselkedésrepertoár: </a:t>
            </a:r>
            <a:r>
              <a:rPr lang="hu-HU" sz="2600" dirty="0"/>
              <a:t>minél több viselkedési mód közül választja ki a leghatékonyabbat. Nem viselkedési paneleket használ, a konkrét helyzet átélése, élménye határozza meg a viselkedését. </a:t>
            </a:r>
          </a:p>
          <a:p>
            <a:r>
              <a:rPr lang="hu-HU" sz="2600" b="1" dirty="0"/>
              <a:t>Gyors helyzetfelismerés, a konstruktív helyzetalakítás: </a:t>
            </a:r>
            <a:r>
              <a:rPr lang="hu-HU" sz="2600" dirty="0"/>
              <a:t>át kell látnia a helyzetet, a lehetséges változtatási módokat és ezek következményeit.</a:t>
            </a:r>
          </a:p>
          <a:p>
            <a:r>
              <a:rPr lang="hu-HU" sz="2600" b="1" dirty="0"/>
              <a:t>Erőszakmentes konfliktusmegoldási módok</a:t>
            </a:r>
          </a:p>
        </p:txBody>
      </p:sp>
    </p:spTree>
    <p:extLst>
      <p:ext uri="{BB962C8B-B14F-4D97-AF65-F5344CB8AC3E}">
        <p14:creationId xmlns:p14="http://schemas.microsoft.com/office/powerpoint/2010/main" val="2932639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9CA4E0-7807-4BD2-9F42-35A3ADBEF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dirty="0"/>
              <a:t>A pedagógiai képességek - az alkalmazkodás kulcsai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5E3218-F764-4E1F-85BB-498AE86FE4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6847" y="2024110"/>
            <a:ext cx="10635448" cy="3675354"/>
          </a:xfrm>
        </p:spPr>
        <p:txBody>
          <a:bodyPr>
            <a:noAutofit/>
          </a:bodyPr>
          <a:lstStyle/>
          <a:p>
            <a:r>
              <a:rPr lang="hu-HU" sz="2800" b="1" dirty="0"/>
              <a:t>A szülőkkel, a gyerekekkel, a kollégákkal való együttműködés igénye és képessége</a:t>
            </a:r>
            <a:r>
              <a:rPr lang="hu-HU" sz="2800" dirty="0"/>
              <a:t>: a kompromisszumra való készség</a:t>
            </a:r>
          </a:p>
          <a:p>
            <a:r>
              <a:rPr lang="hu-HU" sz="2800" b="1" dirty="0"/>
              <a:t>A pedagógiai helyzetek, jelenségek elemzésének képessége (</a:t>
            </a:r>
            <a:r>
              <a:rPr lang="hu-HU" sz="2800" b="1" dirty="0" err="1"/>
              <a:t>reflektivitás</a:t>
            </a:r>
            <a:r>
              <a:rPr lang="hu-HU" sz="2800" b="1" dirty="0"/>
              <a:t>)</a:t>
            </a:r>
            <a:r>
              <a:rPr lang="hu-HU" sz="2800" dirty="0"/>
              <a:t>: feltétele a pedagógus önfejlődésének. </a:t>
            </a:r>
          </a:p>
          <a:p>
            <a:r>
              <a:rPr lang="hu-HU" sz="2800" b="1" dirty="0"/>
              <a:t>A mentális egészség</a:t>
            </a:r>
          </a:p>
        </p:txBody>
      </p:sp>
    </p:spTree>
    <p:extLst>
      <p:ext uri="{BB962C8B-B14F-4D97-AF65-F5344CB8AC3E}">
        <p14:creationId xmlns:p14="http://schemas.microsoft.com/office/powerpoint/2010/main" val="3785302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E628CB-4393-464F-A6BD-6C448414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35DB7D5-C3F0-4B59-B974-F6C70FF9C5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0247" y="1968558"/>
            <a:ext cx="10471506" cy="12670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600" dirty="0"/>
              <a:t>A változások elfogadása és pozitív megélése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4EAF09-0FAA-47A2-BCF1-77F09EF03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114" y="3263795"/>
            <a:ext cx="4291686" cy="286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55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967C12-E7D3-451E-886D-ECBE11D8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800" dirty="0"/>
              <a:t>átkeretezés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355BD375-1F95-4D0C-89AF-37B1AE295B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71591" y="2702944"/>
            <a:ext cx="4283484" cy="2791329"/>
          </a:xfrm>
          <a:prstGeom prst="rect">
            <a:avLst/>
          </a:prstGeom>
        </p:spPr>
      </p:pic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EC4892DE-9012-4E70-9218-9D22C0C902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  <a14:imgEffect>
                      <a14:brightnessContrast bright="-2000" contras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85229" y="2702944"/>
            <a:ext cx="4347310" cy="273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AC81CC-D82E-4BF0-A76E-D8A905E87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 </a:t>
            </a:r>
            <a:r>
              <a:rPr lang="hu-HU" sz="3600" dirty="0"/>
              <a:t>A humor is lehet jó orvosság!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B671E6-C9D6-4AC3-9F0D-C68AA5AE8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3378" y="2228003"/>
            <a:ext cx="10191565" cy="36330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dirty="0"/>
              <a:t>Az óvodában Móricka megkérdezi az óvónénit:</a:t>
            </a:r>
          </a:p>
          <a:p>
            <a:r>
              <a:rPr lang="hu-HU" sz="3600" dirty="0"/>
              <a:t> Óvónéni, kimehetek cseresznyézni?</a:t>
            </a:r>
          </a:p>
          <a:p>
            <a:r>
              <a:rPr lang="hu-HU" sz="3600" dirty="0"/>
              <a:t> De Móricka, tél van!</a:t>
            </a:r>
          </a:p>
          <a:p>
            <a:r>
              <a:rPr lang="hu-HU" sz="3600" dirty="0"/>
              <a:t>Móricka: </a:t>
            </a:r>
            <a:r>
              <a:rPr lang="hu-HU" sz="3600" b="1" i="1" dirty="0"/>
              <a:t>Tudom, sapka, sál!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4E843B1-1C8E-498A-8B54-ADC27269D1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286"/>
          <a:stretch/>
        </p:blipFill>
        <p:spPr>
          <a:xfrm>
            <a:off x="7581530" y="4221734"/>
            <a:ext cx="3074325" cy="2002253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3300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0B15B3-32DC-49BE-8535-0000DA1C3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4000" dirty="0"/>
              <a:t>Pozitív üzenetek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5851615-D8AB-433A-A290-791DA7618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2650" y="1905279"/>
            <a:ext cx="10936895" cy="2702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3200" dirty="0"/>
              <a:t>Mindenkinek azt kívánom, hogy az elkövetkező 50 évben reggelente csupán az legyen a legnagyobb problémája, hogy dolgozni kell menni az óvodába </a:t>
            </a:r>
            <a:r>
              <a:rPr lang="hu-HU" sz="3200" dirty="0">
                <a:sym typeface="Wingdings" panose="05000000000000000000" pitchFamily="2" charset="2"/>
              </a:rPr>
              <a:t></a:t>
            </a:r>
            <a:endParaRPr lang="hu-HU" sz="32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E887C0D-91A2-4EF8-B781-0C3BF274D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532" y="4518735"/>
            <a:ext cx="3589724" cy="1691312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05506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065B0D-8CA0-469A-BAE2-6BD490978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FAFCE45-BD45-4494-BC9C-0800FC7D2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608" y="1807785"/>
            <a:ext cx="10276197" cy="363304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sz="4800" dirty="0"/>
          </a:p>
          <a:p>
            <a:pPr marL="0" indent="0">
              <a:buNone/>
            </a:pPr>
            <a:endParaRPr lang="hu-HU" sz="4800" dirty="0"/>
          </a:p>
          <a:p>
            <a:pPr marL="0" indent="0">
              <a:buNone/>
            </a:pPr>
            <a:endParaRPr lang="hu-HU" sz="4800" dirty="0"/>
          </a:p>
        </p:txBody>
      </p:sp>
      <p:pic>
        <p:nvPicPr>
          <p:cNvPr id="6" name="ÜZENETEK_V3_Trim">
            <a:hlinkClick r:id="" action="ppaction://media"/>
            <a:extLst>
              <a:ext uri="{FF2B5EF4-FFF2-40B4-BE49-F238E27FC236}">
                <a16:creationId xmlns:a16="http://schemas.microsoft.com/office/drawing/2014/main" id="{C50C3809-EB96-45AA-BB23-7EB43C3CD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562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ztalék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69AFF4-BB30-4BA0-AD22-82CC3C432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BC12AA-1C15-4500-BC9C-8EE83A441DE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A0CF3B2-1F0F-4FC5-8002-3E4869ABAD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Osztalék – technológiai elrendezés</Template>
  <TotalTime>269</TotalTime>
  <Words>851</Words>
  <Application>Microsoft Office PowerPoint</Application>
  <PresentationFormat>Szélesvásznú</PresentationFormat>
  <Paragraphs>113</Paragraphs>
  <Slides>20</Slides>
  <Notes>6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5" baseType="lpstr">
      <vt:lpstr>Arial</vt:lpstr>
      <vt:lpstr>Calibri</vt:lpstr>
      <vt:lpstr>Gill Sans MT</vt:lpstr>
      <vt:lpstr>Wingdings 2</vt:lpstr>
      <vt:lpstr>Osztalék</vt:lpstr>
      <vt:lpstr>„A változás örök!”  Óvodapedagógusok szakmai motivációja és pályaképe </vt:lpstr>
      <vt:lpstr>PowerPoint-bemutató</vt:lpstr>
      <vt:lpstr> A legfontosabb kérdések </vt:lpstr>
      <vt:lpstr>A  változás  természetes!</vt:lpstr>
      <vt:lpstr> a változásra adható reakciók</vt:lpstr>
      <vt:lpstr>PowerPoint-bemutató</vt:lpstr>
      <vt:lpstr>Mi  minden  változik?</vt:lpstr>
      <vt:lpstr>A gyerekek és a szülők I.</vt:lpstr>
      <vt:lpstr>A gyerekek és a szülők II.</vt:lpstr>
      <vt:lpstr>Új kolléga? </vt:lpstr>
      <vt:lpstr>A munkahelyi légkör I.</vt:lpstr>
      <vt:lpstr>A munkahelyi légkör II.</vt:lpstr>
      <vt:lpstr> a  vezető</vt:lpstr>
      <vt:lpstr>A pedagógiai képességek - az alkalmazkodás kulcsai</vt:lpstr>
      <vt:lpstr>A pedagógiai képességek - az alkalmazkodás kulcsai</vt:lpstr>
      <vt:lpstr>PowerPoint-bemutató</vt:lpstr>
      <vt:lpstr>átkeretezés</vt:lpstr>
      <vt:lpstr> A humor is lehet jó orvosság!</vt:lpstr>
      <vt:lpstr>Pozitív üzenetek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„A változás örök!”  Óvodapedagógusok szakmai motivációja és pályaképe </dc:title>
  <dc:creator>Réka Kissné Zsámboki</dc:creator>
  <cp:lastModifiedBy>Réka Kissné Zsámboki</cp:lastModifiedBy>
  <cp:revision>3</cp:revision>
  <dcterms:created xsi:type="dcterms:W3CDTF">2021-09-24T17:59:21Z</dcterms:created>
  <dcterms:modified xsi:type="dcterms:W3CDTF">2021-09-26T18:43:43Z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