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8" r:id="rId3"/>
    <p:sldId id="278" r:id="rId4"/>
    <p:sldId id="283" r:id="rId5"/>
    <p:sldId id="266" r:id="rId6"/>
    <p:sldId id="267" r:id="rId7"/>
    <p:sldId id="268" r:id="rId8"/>
    <p:sldId id="290" r:id="rId9"/>
    <p:sldId id="259" r:id="rId10"/>
    <p:sldId id="282" r:id="rId11"/>
    <p:sldId id="257" r:id="rId12"/>
    <p:sldId id="258" r:id="rId13"/>
    <p:sldId id="294" r:id="rId14"/>
    <p:sldId id="269" r:id="rId15"/>
    <p:sldId id="271" r:id="rId16"/>
    <p:sldId id="272" r:id="rId17"/>
    <p:sldId id="273" r:id="rId18"/>
    <p:sldId id="293" r:id="rId19"/>
    <p:sldId id="274" r:id="rId20"/>
    <p:sldId id="275" r:id="rId21"/>
    <p:sldId id="276" r:id="rId22"/>
    <p:sldId id="277" r:id="rId23"/>
    <p:sldId id="286" r:id="rId24"/>
    <p:sldId id="262" r:id="rId25"/>
    <p:sldId id="265" r:id="rId26"/>
    <p:sldId id="281" r:id="rId27"/>
    <p:sldId id="280" r:id="rId28"/>
    <p:sldId id="284" r:id="rId29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C66B5"/>
    <a:srgbClr val="C5639B"/>
    <a:srgbClr val="B63C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21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FB5943F-1697-490D-AC70-AABD5CAC4B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6E58FC60-63D9-48E3-903D-27B811F540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E81A963B-A599-4FEE-9414-86201D57C4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0ED98-0105-4E9C-8246-947FB1AC8C91}" type="datetimeFigureOut">
              <a:rPr lang="hu-HU" smtClean="0"/>
              <a:t>2021. 12. 09.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EF3936C7-3253-4FC5-ABB3-263D032EC6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3A391FAA-EF0D-4FA0-B2EA-70B077FB2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FC3CD-2BFD-46C7-81D0-B161C4064F8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117050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6E9C3F4-B001-41DE-A360-FAA5C53873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108529FC-A26F-4CD7-884F-EC1FAC6703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F156447D-8B55-49F2-B975-7DBAA8CB19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0ED98-0105-4E9C-8246-947FB1AC8C91}" type="datetimeFigureOut">
              <a:rPr lang="hu-HU" smtClean="0"/>
              <a:t>2021. 12. 09.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263A6224-57D8-4C19-B44F-8C8371750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EC37D224-DB24-443A-B916-BE9A0F1E68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FC3CD-2BFD-46C7-81D0-B161C4064F8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57995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821E8FA-3F4C-4607-B73C-22A8FD7372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9117C454-9993-4CD2-A430-2A4083C1CA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25AAC0A0-9F36-4340-A2A0-A01367FC83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0ED98-0105-4E9C-8246-947FB1AC8C91}" type="datetimeFigureOut">
              <a:rPr lang="hu-HU" smtClean="0"/>
              <a:t>2021. 12. 09.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D095CD38-CF27-45A4-9494-081BF8DFA3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93CEF18A-06B3-444F-83EF-65E8EAA82C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FC3CD-2BFD-46C7-81D0-B161C4064F8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59324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8045654-1D32-4166-9D42-A76134679D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B277A822-0D4E-4D1C-A54E-0F0620B28B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307B64E7-654B-4871-A6E8-3DEEC060EC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81BCB123-A3DB-4C27-A465-99568FF667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0ED98-0105-4E9C-8246-947FB1AC8C91}" type="datetimeFigureOut">
              <a:rPr lang="hu-HU" smtClean="0"/>
              <a:t>2021. 12. 09.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2FBD94B4-8ACC-4E19-9033-472606400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9CDF6B9E-D797-4FAB-94E6-66435A76F4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FC3CD-2BFD-46C7-81D0-B161C4064F8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21495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234AF18-6319-49AD-B185-1AC6ADE9BD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EF91D681-62C7-4F71-9248-936EB32EAC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EBA572AC-EB10-4EEF-9276-6C50B467E5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B37D821E-7DF0-4DA6-8171-1520EBE402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A22A1E3A-6F8B-4044-9647-9EBA8448119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76B9BD05-4DF2-4C9E-A0F9-04B70E7CF2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0ED98-0105-4E9C-8246-947FB1AC8C91}" type="datetimeFigureOut">
              <a:rPr lang="hu-HU" smtClean="0"/>
              <a:t>2021. 12. 09.</a:t>
            </a:fld>
            <a:endParaRPr lang="hu-HU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65EA6F4C-7A1D-47A5-BFA4-9FAEFAF85C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928166DD-F3A9-406C-902A-C31B1226A6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FC3CD-2BFD-46C7-81D0-B161C4064F8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12793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7F0D2F5-5155-482B-9588-A66F11C59E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9AD72EF9-F252-4850-83D6-23BC8C884A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0ED98-0105-4E9C-8246-947FB1AC8C91}" type="datetimeFigureOut">
              <a:rPr lang="hu-HU" smtClean="0"/>
              <a:t>2021. 12. 09.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B713A60C-C0FD-49D4-9215-EC03226D03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F0E1CFF2-F831-4744-9058-F14DD89C9B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FC3CD-2BFD-46C7-81D0-B161C4064F8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326205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2D2D6688-7ED7-412E-BA5E-F9164BBFA2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0ED98-0105-4E9C-8246-947FB1AC8C91}" type="datetimeFigureOut">
              <a:rPr lang="hu-HU" smtClean="0"/>
              <a:t>2021. 12. 09.</a:t>
            </a:fld>
            <a:endParaRPr lang="hu-HU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8609E4A0-26FC-439B-841F-C46465B2D1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B2163DC3-81D0-4F7E-A2AE-6E0BDD8219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FC3CD-2BFD-46C7-81D0-B161C4064F8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68179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773DABD-3E61-4416-85F5-25831CADBB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8B852590-0A62-4ED0-A3F1-BE931F1488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15D4BC3B-E8FB-4DA0-B302-5F2437DC35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FA48C906-68B0-4332-B3FA-5A5B653603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0ED98-0105-4E9C-8246-947FB1AC8C91}" type="datetimeFigureOut">
              <a:rPr lang="hu-HU" smtClean="0"/>
              <a:t>2021. 12. 09.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0693A5E4-F162-4315-91BD-7C5D14197C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6133220F-8622-4F7C-BB61-9945D3B84D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FC3CD-2BFD-46C7-81D0-B161C4064F8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323181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6A50498-7345-4C75-B2F8-4689616191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1991C721-DDD2-4401-A864-3C476F8637C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E42FC899-7131-46E5-B1AC-D0730163A0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DE9E3689-CF4E-4AFF-B1FE-677D31D662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0ED98-0105-4E9C-8246-947FB1AC8C91}" type="datetimeFigureOut">
              <a:rPr lang="hu-HU" smtClean="0"/>
              <a:t>2021. 12. 09.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D195B1B4-80B8-4CD0-BC42-5121254FC9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F2AE64B8-7F25-489F-BD92-859AB982EF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FC3CD-2BFD-46C7-81D0-B161C4064F8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464742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7A69DE3-94B5-4E2C-9670-AE5BB5307C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2E88F179-217D-4B8D-9F0B-531188C859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FC282ECF-C769-4195-9F7E-3015F5F59F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0ED98-0105-4E9C-8246-947FB1AC8C91}" type="datetimeFigureOut">
              <a:rPr lang="hu-HU" smtClean="0"/>
              <a:t>2021. 12. 09.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744FAA6A-96A8-44E3-B1FA-66D26F3C5B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1B1CF4A0-F96D-47C6-B4DD-40FC66DEE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FC3CD-2BFD-46C7-81D0-B161C4064F8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585107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FB353CB5-40B4-49BD-A08F-870390A3D7E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85D74102-20AC-4879-A898-FE554128C7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27B4A17B-2629-4CD8-848F-A5C0AB1362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0ED98-0105-4E9C-8246-947FB1AC8C91}" type="datetimeFigureOut">
              <a:rPr lang="hu-HU" smtClean="0"/>
              <a:t>2021. 12. 09.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D0FE224F-6D16-46C0-892E-8E4B046FA0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0C1679F5-CD33-4F10-A2AF-C54B609D4C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FC3CD-2BFD-46C7-81D0-B161C4064F8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144773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4EFF9D8E-5C85-4307-9046-C2EEA39663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543D0C90-4429-429D-8AA4-C9AC381E62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7A921B4C-3B04-4EB2-9652-D2F39A03B65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E0ED98-0105-4E9C-8246-947FB1AC8C91}" type="datetimeFigureOut">
              <a:rPr lang="hu-HU" smtClean="0"/>
              <a:t>2021. 12. 09.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80FD42B4-3D35-4EC2-9A21-CFEFB65E76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445EAFAB-609F-441F-B63D-7C04A292F6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0FC3CD-2BFD-46C7-81D0-B161C4064F8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89892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hyperlink" Target="mailto:zilagyi.barnabas@gmail.com" TargetMode="Externa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99000">
              <a:srgbClr val="DC66B5"/>
            </a:gs>
            <a:gs pos="100000">
              <a:srgbClr val="DC66B5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51E52C7-35ED-455E-9C2A-106AF5D8FA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5511" y="180976"/>
            <a:ext cx="5585437" cy="4114798"/>
          </a:xfrm>
        </p:spPr>
        <p:txBody>
          <a:bodyPr>
            <a:normAutofit fontScale="90000"/>
          </a:bodyPr>
          <a:lstStyle/>
          <a:p>
            <a:br>
              <a:rPr lang="hu-HU" sz="7200" b="1" dirty="0"/>
            </a:br>
            <a:br>
              <a:rPr lang="hu-HU" sz="4000" dirty="0"/>
            </a:br>
            <a:br>
              <a:rPr lang="hu-HU" sz="4000" dirty="0"/>
            </a:br>
            <a:br>
              <a:rPr lang="hu-HU" sz="4000" dirty="0"/>
            </a:br>
            <a:r>
              <a:rPr lang="hu-HU" sz="4000" b="1" dirty="0">
                <a:solidFill>
                  <a:schemeClr val="bg1"/>
                </a:solidFill>
              </a:rPr>
              <a:t>Óvodai</a:t>
            </a:r>
            <a:br>
              <a:rPr lang="hu-HU" sz="4000" b="1" dirty="0">
                <a:solidFill>
                  <a:schemeClr val="bg1"/>
                </a:solidFill>
              </a:rPr>
            </a:br>
            <a:r>
              <a:rPr lang="hu-HU" sz="3600" b="1" dirty="0">
                <a:solidFill>
                  <a:schemeClr val="bg1"/>
                </a:solidFill>
              </a:rPr>
              <a:t>Online Adminisztrációs és Fejlesztő Program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5640A9E9-75CA-4567-B5E9-29F8EF265C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949370"/>
            <a:ext cx="9144000" cy="1337129"/>
          </a:xfrm>
        </p:spPr>
        <p:txBody>
          <a:bodyPr>
            <a:normAutofit fontScale="85000" lnSpcReduction="20000"/>
          </a:bodyPr>
          <a:lstStyle/>
          <a:p>
            <a:endParaRPr lang="hu-HU" dirty="0"/>
          </a:p>
          <a:p>
            <a:endParaRPr lang="hu-HU" dirty="0"/>
          </a:p>
          <a:p>
            <a:pPr algn="r"/>
            <a:r>
              <a:rPr lang="hu-HU" i="1" dirty="0"/>
              <a:t>Dr. Szilágyi Barnabás </a:t>
            </a:r>
            <a:r>
              <a:rPr lang="hu-HU" i="1" dirty="0" err="1"/>
              <a:t>Ph.D</a:t>
            </a:r>
            <a:endParaRPr lang="hu-HU" i="1" dirty="0"/>
          </a:p>
          <a:p>
            <a:pPr algn="r"/>
            <a:r>
              <a:rPr lang="hu-HU" sz="1900" i="1" dirty="0" err="1"/>
              <a:t>szilagyi.barnabas</a:t>
            </a:r>
            <a:r>
              <a:rPr lang="hu-HU" sz="1900" i="1" dirty="0"/>
              <a:t>@</a:t>
            </a:r>
            <a:r>
              <a:rPr lang="hu-HU" sz="1900" i="1" dirty="0" err="1"/>
              <a:t>gmail.com</a:t>
            </a:r>
            <a:endParaRPr lang="hu-HU" sz="1900" i="1" dirty="0"/>
          </a:p>
        </p:txBody>
      </p:sp>
      <p:pic>
        <p:nvPicPr>
          <p:cNvPr id="5" name="Kép 4" descr="A képen szöveg, clipart látható&#10;&#10;Automatikusan generált leírás">
            <a:extLst>
              <a:ext uri="{FF2B5EF4-FFF2-40B4-BE49-F238E27FC236}">
                <a16:creationId xmlns:a16="http://schemas.microsoft.com/office/drawing/2014/main" id="{6C4F476D-87E0-4A51-B437-790A182915E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177" y="353870"/>
            <a:ext cx="4834138" cy="1399035"/>
          </a:xfrm>
          <a:prstGeom prst="rect">
            <a:avLst/>
          </a:prstGeom>
        </p:spPr>
      </p:pic>
      <p:pic>
        <p:nvPicPr>
          <p:cNvPr id="8" name="Kép 7">
            <a:extLst>
              <a:ext uri="{FF2B5EF4-FFF2-40B4-BE49-F238E27FC236}">
                <a16:creationId xmlns:a16="http://schemas.microsoft.com/office/drawing/2014/main" id="{0E5AE313-5E58-4C05-839A-6E8DE9C58B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0948" y="65329"/>
            <a:ext cx="6451052" cy="4230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29841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hu-HU" sz="3600" dirty="0"/>
              <a:t>Jogszabályi kötelezettség az óvodai csoportok csoportnaplóinak vezetése, jogszabályban meghatározott tartalommal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hu-HU" dirty="0"/>
              <a:t> </a:t>
            </a:r>
          </a:p>
          <a:p>
            <a:pPr algn="just"/>
            <a:r>
              <a:rPr lang="hu-HU" dirty="0"/>
              <a:t>A nevelési-oktatási intézmények működéséről és a köznevelési intézmények névhasználatáról szóló 20/2012. (VIII. 31.) EMMI rendelet 88.§ c) pontja szerint az óvodai csoportnapló az óvoda által használt nyomtatvány, amely ugyanezen rendelet 87.§ (1) d) pontja alapján elektronikus úton előállított, az intézmény SZMSZ-ében meghatározott rend szerint hitelesített papíralapú nyomtatvány.</a:t>
            </a:r>
          </a:p>
          <a:p>
            <a:pPr marL="0" indent="0" algn="just">
              <a:buNone/>
            </a:pPr>
            <a:endParaRPr lang="hu-HU" dirty="0"/>
          </a:p>
          <a:p>
            <a:pPr algn="just"/>
            <a:r>
              <a:rPr lang="hu-HU" dirty="0"/>
              <a:t>A</a:t>
            </a:r>
            <a:r>
              <a:rPr lang="hu-HU" b="1" dirty="0"/>
              <a:t> </a:t>
            </a:r>
            <a:r>
              <a:rPr lang="hu-HU" dirty="0"/>
              <a:t>csoportnapló készítésének új megoldása a digitalizált világ informatikai megoldásainak felhasználásával hozzájárul a </a:t>
            </a:r>
            <a:r>
              <a:rPr lang="hu-HU" b="1" i="1" dirty="0"/>
              <a:t>fenntartható fejlődéshez</a:t>
            </a:r>
          </a:p>
          <a:p>
            <a:pPr algn="just"/>
            <a:endParaRPr lang="hu-HU" i="1" dirty="0"/>
          </a:p>
        </p:txBody>
      </p:sp>
    </p:spTree>
    <p:extLst>
      <p:ext uri="{BB962C8B-B14F-4D97-AF65-F5344CB8AC3E}">
        <p14:creationId xmlns:p14="http://schemas.microsoft.com/office/powerpoint/2010/main" val="26579929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E322AB8-8B87-42F4-B3BB-7CBFA2F23C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63600"/>
          </a:xfrm>
        </p:spPr>
        <p:txBody>
          <a:bodyPr/>
          <a:lstStyle/>
          <a:p>
            <a:r>
              <a:rPr lang="hu-HU" dirty="0"/>
              <a:t>CÉL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FFC7487-880B-4445-AB84-5A5FB609ED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81200"/>
            <a:ext cx="10515600" cy="4276725"/>
          </a:xfrm>
        </p:spPr>
        <p:txBody>
          <a:bodyPr>
            <a:normAutofit/>
          </a:bodyPr>
          <a:lstStyle/>
          <a:p>
            <a:r>
              <a:rPr lang="hu-HU" sz="2400" dirty="0"/>
              <a:t>Az adminisztrációra fordított </a:t>
            </a:r>
            <a:r>
              <a:rPr lang="hu-HU" sz="2400" b="1" dirty="0"/>
              <a:t>idő</a:t>
            </a:r>
            <a:r>
              <a:rPr lang="hu-HU" sz="2400" dirty="0"/>
              <a:t> lerövidítése</a:t>
            </a:r>
          </a:p>
          <a:p>
            <a:endParaRPr lang="hu-HU" sz="2400" dirty="0"/>
          </a:p>
          <a:p>
            <a:r>
              <a:rPr lang="hu-HU" sz="2400" dirty="0"/>
              <a:t>A pedagógiai fejlesztő munka </a:t>
            </a:r>
            <a:r>
              <a:rPr lang="hu-HU" sz="2400" b="1" dirty="0"/>
              <a:t>szakmai támogatása</a:t>
            </a:r>
          </a:p>
          <a:p>
            <a:endParaRPr lang="hu-HU" sz="2400" dirty="0"/>
          </a:p>
          <a:p>
            <a:r>
              <a:rPr lang="hu-HU" sz="2400" dirty="0"/>
              <a:t>A szakmai munka </a:t>
            </a:r>
            <a:r>
              <a:rPr lang="hu-HU" sz="2400" b="1" dirty="0"/>
              <a:t>áttekinthetőségének - átláthatóságának </a:t>
            </a:r>
            <a:r>
              <a:rPr lang="hu-HU" sz="2400" dirty="0"/>
              <a:t>biztosítása</a:t>
            </a:r>
          </a:p>
          <a:p>
            <a:endParaRPr lang="hu-HU" sz="2400" dirty="0"/>
          </a:p>
          <a:p>
            <a:r>
              <a:rPr lang="hu-HU" sz="2400" dirty="0"/>
              <a:t>A </a:t>
            </a:r>
            <a:r>
              <a:rPr lang="hu-HU" sz="2400" b="1" dirty="0"/>
              <a:t>nyomon követhetőség </a:t>
            </a:r>
            <a:r>
              <a:rPr lang="hu-HU" sz="2400" dirty="0"/>
              <a:t>biztosítása</a:t>
            </a:r>
          </a:p>
          <a:p>
            <a:endParaRPr lang="hu-HU" sz="2400" dirty="0"/>
          </a:p>
          <a:p>
            <a:r>
              <a:rPr lang="hu-HU" sz="2400" dirty="0"/>
              <a:t>A papír nélküli </a:t>
            </a:r>
            <a:r>
              <a:rPr lang="hu-HU" sz="2400" b="1" dirty="0"/>
              <a:t>fentartható fejlődés </a:t>
            </a:r>
            <a:r>
              <a:rPr lang="hu-HU" sz="2400" dirty="0"/>
              <a:t>elérése</a:t>
            </a:r>
            <a:endParaRPr lang="hu-HU" dirty="0"/>
          </a:p>
          <a:p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8597701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49CFED3-4927-452F-A469-E4314A83FD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CÉLCSOPORT</a:t>
            </a:r>
            <a:br>
              <a:rPr lang="hu-HU" dirty="0"/>
            </a:b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420D2A0-2AB2-4211-9F62-00365B6777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71575"/>
            <a:ext cx="10515600" cy="5686424"/>
          </a:xfrm>
        </p:spPr>
        <p:txBody>
          <a:bodyPr>
            <a:normAutofit fontScale="25000" lnSpcReduction="20000"/>
          </a:bodyPr>
          <a:lstStyle/>
          <a:p>
            <a:r>
              <a:rPr lang="hu-HU" sz="8600" b="1" u="sng" dirty="0"/>
              <a:t>Fenntartók</a:t>
            </a:r>
          </a:p>
          <a:p>
            <a:pPr marL="0" indent="0">
              <a:buNone/>
            </a:pPr>
            <a:r>
              <a:rPr lang="hu-HU" sz="7200" b="0" i="1" dirty="0">
                <a:effectLst/>
                <a:latin typeface="Times New Roman" panose="02020603050405020304" pitchFamily="18" charset="0"/>
              </a:rPr>
              <a:t>- adatsorok, </a:t>
            </a:r>
            <a:r>
              <a:rPr lang="hu-HU" sz="7200" b="0" i="1" dirty="0" err="1">
                <a:effectLst/>
                <a:latin typeface="Times New Roman" panose="02020603050405020304" pitchFamily="18" charset="0"/>
              </a:rPr>
              <a:t>össz.intézményi</a:t>
            </a:r>
            <a:r>
              <a:rPr lang="hu-HU" sz="7200" b="0" i="1" dirty="0">
                <a:effectLst/>
                <a:latin typeface="Times New Roman" panose="02020603050405020304" pitchFamily="18" charset="0"/>
              </a:rPr>
              <a:t> / intézményi, csoportos / egyéni és statisztikák, aktuális, és visszamenőleges idősoros kimutatások  - a </a:t>
            </a:r>
            <a:r>
              <a:rPr lang="hu-HU" sz="7200" b="1" i="1" dirty="0">
                <a:effectLst/>
                <a:latin typeface="Times New Roman" panose="02020603050405020304" pitchFamily="18" charset="0"/>
              </a:rPr>
              <a:t>döntéstámogató (input információ)</a:t>
            </a:r>
          </a:p>
          <a:p>
            <a:pPr marL="0" indent="0">
              <a:buNone/>
            </a:pPr>
            <a:endParaRPr lang="hu-HU" sz="8600" i="1" dirty="0"/>
          </a:p>
          <a:p>
            <a:r>
              <a:rPr lang="hu-HU" sz="8600" b="1" u="sng" dirty="0"/>
              <a:t>Intézményvezetők</a:t>
            </a:r>
          </a:p>
          <a:p>
            <a:pPr>
              <a:buFontTx/>
              <a:buChar char="-"/>
            </a:pPr>
            <a:r>
              <a:rPr lang="hu-HU" sz="7200" b="0" i="1" dirty="0">
                <a:effectLst/>
                <a:latin typeface="Times New Roman" panose="02020603050405020304" pitchFamily="18" charset="0"/>
              </a:rPr>
              <a:t>statisztikák intézményi csoportos, egyéni szinten, </a:t>
            </a:r>
          </a:p>
          <a:p>
            <a:pPr>
              <a:buFontTx/>
              <a:buChar char="-"/>
            </a:pPr>
            <a:r>
              <a:rPr lang="hu-HU" sz="7200" i="1" dirty="0">
                <a:latin typeface="Times New Roman" panose="02020603050405020304" pitchFamily="18" charset="0"/>
              </a:rPr>
              <a:t>Képességstatisztikák, intézményi, csoportos, részképességek alapján</a:t>
            </a:r>
            <a:r>
              <a:rPr lang="hu-HU" sz="7200" b="0" i="1" dirty="0">
                <a:effectLst/>
                <a:latin typeface="Times New Roman" panose="02020603050405020304" pitchFamily="18" charset="0"/>
              </a:rPr>
              <a:t> </a:t>
            </a:r>
          </a:p>
          <a:p>
            <a:pPr>
              <a:buFontTx/>
              <a:buChar char="-"/>
            </a:pPr>
            <a:r>
              <a:rPr lang="hu-HU" sz="7200" b="0" i="1" dirty="0">
                <a:effectLst/>
                <a:latin typeface="Times New Roman" panose="02020603050405020304" pitchFamily="18" charset="0"/>
              </a:rPr>
              <a:t>aktuális, és idősoros kimutatások</a:t>
            </a:r>
          </a:p>
          <a:p>
            <a:pPr>
              <a:buFontTx/>
              <a:buChar char="-"/>
            </a:pPr>
            <a:r>
              <a:rPr lang="hu-HU" sz="7200" b="0" i="1" dirty="0">
                <a:effectLst/>
                <a:latin typeface="Times New Roman" panose="02020603050405020304" pitchFamily="18" charset="0"/>
              </a:rPr>
              <a:t>A naplóellenőrzés</a:t>
            </a:r>
          </a:p>
          <a:p>
            <a:pPr>
              <a:buFontTx/>
              <a:buChar char="-"/>
            </a:pPr>
            <a:r>
              <a:rPr lang="hu-HU" sz="7200" i="1" dirty="0">
                <a:latin typeface="Times New Roman" panose="02020603050405020304" pitchFamily="18" charset="0"/>
              </a:rPr>
              <a:t>S</a:t>
            </a:r>
            <a:r>
              <a:rPr lang="hu-HU" sz="7200" b="0" i="1" dirty="0">
                <a:effectLst/>
                <a:latin typeface="Times New Roman" panose="02020603050405020304" pitchFamily="18" charset="0"/>
              </a:rPr>
              <a:t>zakmai tervezés </a:t>
            </a:r>
            <a:r>
              <a:rPr lang="hu-HU" sz="7200" i="1" dirty="0">
                <a:latin typeface="Times New Roman" panose="02020603050405020304" pitchFamily="18" charset="0"/>
              </a:rPr>
              <a:t>intézményi sajátosságok beállítása</a:t>
            </a:r>
          </a:p>
          <a:p>
            <a:pPr>
              <a:buFontTx/>
              <a:buChar char="-"/>
            </a:pPr>
            <a:r>
              <a:rPr lang="hu-HU" sz="7200" b="1" i="1" dirty="0">
                <a:effectLst/>
                <a:latin typeface="Times New Roman" panose="02020603050405020304" pitchFamily="18" charset="0"/>
              </a:rPr>
              <a:t>Tervezés/döntés bemeneti információk biztosítsa</a:t>
            </a:r>
          </a:p>
          <a:p>
            <a:pPr marL="0" indent="0">
              <a:buNone/>
            </a:pPr>
            <a:endParaRPr lang="hu-HU" sz="8600" i="1" dirty="0"/>
          </a:p>
          <a:p>
            <a:pPr marL="0" indent="0">
              <a:buNone/>
            </a:pPr>
            <a:endParaRPr lang="hu-HU" sz="8600" i="1" dirty="0"/>
          </a:p>
          <a:p>
            <a:r>
              <a:rPr lang="hu-HU" sz="8600" b="1" u="sng" dirty="0"/>
              <a:t>Pedagógusok – </a:t>
            </a:r>
            <a:r>
              <a:rPr lang="hu-HU" sz="7200" i="1" u="sng" dirty="0"/>
              <a:t>az alábbi naplók adminisztratív, és szakmai támogatása, </a:t>
            </a:r>
          </a:p>
          <a:p>
            <a:pPr marL="0" indent="0">
              <a:buNone/>
            </a:pPr>
            <a:r>
              <a:rPr lang="hu-HU" sz="7200" i="1" dirty="0"/>
              <a:t>- </a:t>
            </a:r>
            <a:r>
              <a:rPr lang="hu-HU" sz="7100" i="1" u="sng" dirty="0"/>
              <a:t>Személyiségnapló</a:t>
            </a:r>
            <a:r>
              <a:rPr lang="hu-HU" sz="7100" i="1" dirty="0"/>
              <a:t> - Fejlődést </a:t>
            </a:r>
            <a:r>
              <a:rPr lang="hu-HU" sz="7100" i="1" dirty="0" err="1"/>
              <a:t>nyomonkövető</a:t>
            </a:r>
            <a:r>
              <a:rPr lang="hu-HU" sz="7100" i="1" dirty="0"/>
              <a:t> dokumentumok</a:t>
            </a:r>
            <a:endParaRPr lang="hu-HU" sz="7100" u="sng" dirty="0"/>
          </a:p>
          <a:p>
            <a:pPr marL="0" indent="0">
              <a:buNone/>
            </a:pPr>
            <a:r>
              <a:rPr lang="hu-HU" sz="7100" i="1" dirty="0"/>
              <a:t>- </a:t>
            </a:r>
            <a:r>
              <a:rPr lang="hu-HU" sz="7100" i="1" u="sng" dirty="0"/>
              <a:t>Csoportnapló</a:t>
            </a:r>
            <a:r>
              <a:rPr lang="hu-HU" sz="7100" i="1" dirty="0"/>
              <a:t> - teljes statisztikai, szakmai tartalmi anyagai</a:t>
            </a:r>
          </a:p>
          <a:p>
            <a:pPr marL="0" indent="0">
              <a:buNone/>
            </a:pPr>
            <a:r>
              <a:rPr lang="hu-HU" sz="7100" i="1" dirty="0"/>
              <a:t>- </a:t>
            </a:r>
            <a:r>
              <a:rPr lang="hu-HU" sz="7100" i="1" u="sng" dirty="0"/>
              <a:t>Felvételi és Mulasztási napló</a:t>
            </a:r>
          </a:p>
          <a:p>
            <a:pPr marL="0" indent="0">
              <a:buNone/>
            </a:pPr>
            <a:endParaRPr lang="hu-HU" sz="2800" dirty="0"/>
          </a:p>
          <a:p>
            <a:pPr marL="0" indent="0">
              <a:buNone/>
            </a:pPr>
            <a:endParaRPr lang="hu-HU" sz="2800" dirty="0"/>
          </a:p>
        </p:txBody>
      </p:sp>
    </p:spTree>
    <p:extLst>
      <p:ext uri="{BB962C8B-B14F-4D97-AF65-F5344CB8AC3E}">
        <p14:creationId xmlns:p14="http://schemas.microsoft.com/office/powerpoint/2010/main" val="24001566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99000">
              <a:srgbClr val="DC66B5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275E745-A365-420E-A491-083CF7E6D3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04775"/>
            <a:ext cx="6099206" cy="1049337"/>
          </a:xfrm>
        </p:spPr>
        <p:txBody>
          <a:bodyPr>
            <a:normAutofit/>
          </a:bodyPr>
          <a:lstStyle/>
          <a:p>
            <a:r>
              <a:rPr lang="hu-HU" sz="3600" b="1" dirty="0"/>
              <a:t>SZEMÉLYISÉGNAPLÓ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073D22EE-BF77-4FA7-8E62-27778139A4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31846" y="3714750"/>
            <a:ext cx="3447875" cy="2409463"/>
          </a:xfrm>
        </p:spPr>
        <p:txBody>
          <a:bodyPr>
            <a:normAutofit/>
          </a:bodyPr>
          <a:lstStyle/>
          <a:p>
            <a:r>
              <a:rPr lang="hu-HU" sz="3600" u="sng" dirty="0"/>
              <a:t>Anamnézis</a:t>
            </a:r>
          </a:p>
          <a:p>
            <a:endParaRPr lang="hu-HU" sz="3600" u="sng" dirty="0"/>
          </a:p>
          <a:p>
            <a:r>
              <a:rPr lang="hu-HU" sz="2000" dirty="0"/>
              <a:t>Fejlesztési tervek</a:t>
            </a:r>
          </a:p>
          <a:p>
            <a:r>
              <a:rPr lang="hu-HU" sz="2000" dirty="0"/>
              <a:t>Pedagógiai jellemzés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9206" y="524667"/>
            <a:ext cx="5007818" cy="6080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0691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BC06CA28-D982-4A44-A726-99AAF52A32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022" y="247135"/>
            <a:ext cx="11179479" cy="6610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01694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Tartalom helye 5">
            <a:extLst>
              <a:ext uri="{FF2B5EF4-FFF2-40B4-BE49-F238E27FC236}">
                <a16:creationId xmlns:a16="http://schemas.microsoft.com/office/drawing/2014/main" id="{8592598A-7790-4B49-9D4D-77A81D2316A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07948" y="129794"/>
            <a:ext cx="5891636" cy="6728205"/>
          </a:xfrm>
        </p:spPr>
      </p:pic>
      <p:sp>
        <p:nvSpPr>
          <p:cNvPr id="10" name="Tartalom helye 9">
            <a:extLst>
              <a:ext uri="{FF2B5EF4-FFF2-40B4-BE49-F238E27FC236}">
                <a16:creationId xmlns:a16="http://schemas.microsoft.com/office/drawing/2014/main" id="{A598DFF7-AE68-4AC2-A6DB-F9F37A07DCD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12" name="Kép 11">
            <a:extLst>
              <a:ext uri="{FF2B5EF4-FFF2-40B4-BE49-F238E27FC236}">
                <a16:creationId xmlns:a16="http://schemas.microsoft.com/office/drawing/2014/main" id="{BF4EED89-5B7C-4185-AFBF-7474F34AE6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2519" y="786063"/>
            <a:ext cx="5831533" cy="5085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8679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/>
            </a:gs>
            <a:gs pos="74000">
              <a:srgbClr val="DC66B5"/>
            </a:gs>
            <a:gs pos="83000">
              <a:srgbClr val="DC66B5"/>
            </a:gs>
            <a:gs pos="100000">
              <a:srgbClr val="DC66B5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275E745-A365-420E-A491-083CF7E6D3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" y="1"/>
            <a:ext cx="6099206" cy="5943600"/>
          </a:xfrm>
        </p:spPr>
        <p:txBody>
          <a:bodyPr>
            <a:normAutofit fontScale="90000"/>
          </a:bodyPr>
          <a:lstStyle/>
          <a:p>
            <a:r>
              <a:rPr lang="hu-HU" sz="3600" b="1" dirty="0"/>
              <a:t>SZEMÉLYISÉGNAPLÓ</a:t>
            </a:r>
            <a:br>
              <a:rPr lang="hu-HU" sz="3600" b="1" dirty="0"/>
            </a:br>
            <a:br>
              <a:rPr lang="hu-HU" sz="3600" b="1" dirty="0"/>
            </a:br>
            <a:br>
              <a:rPr lang="hu-HU" sz="3600" b="1" dirty="0"/>
            </a:br>
            <a:br>
              <a:rPr lang="hu-HU" sz="3600" b="1" dirty="0"/>
            </a:br>
            <a:br>
              <a:rPr lang="hu-HU" sz="3600" b="1" dirty="0"/>
            </a:br>
            <a:br>
              <a:rPr lang="hu-HU" sz="3600" b="1" dirty="0"/>
            </a:br>
            <a:br>
              <a:rPr lang="hu-HU" sz="3600" b="1" dirty="0"/>
            </a:br>
            <a:br>
              <a:rPr lang="hu-HU" sz="3600" b="1" dirty="0"/>
            </a:br>
            <a:r>
              <a:rPr lang="hu-HU" sz="2200" dirty="0"/>
              <a:t>Anamnézis</a:t>
            </a:r>
            <a:br>
              <a:rPr lang="hu-HU" sz="3600" b="1" dirty="0"/>
            </a:br>
            <a:br>
              <a:rPr lang="hu-HU" sz="3600" b="1" dirty="0"/>
            </a:br>
            <a:r>
              <a:rPr lang="hu-HU" sz="3600" b="1" u="sng" dirty="0"/>
              <a:t>Fejlesztési Terv</a:t>
            </a:r>
            <a:br>
              <a:rPr lang="hu-HU" sz="3600" b="1" dirty="0"/>
            </a:br>
            <a:br>
              <a:rPr lang="hu-HU" sz="3600" b="1" dirty="0"/>
            </a:br>
            <a:r>
              <a:rPr lang="hu-HU" sz="2200" dirty="0"/>
              <a:t>Pedagógiai jellemzés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9206" y="524667"/>
            <a:ext cx="5007818" cy="6080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62902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418170" cy="6518246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2077" y="148410"/>
            <a:ext cx="5849923" cy="4275452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3418" y="5066527"/>
            <a:ext cx="5872840" cy="1123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7470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A79DAF8E-5F44-43B2-9F7D-EC39AE0942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3241"/>
            <a:ext cx="12192000" cy="5783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8227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6F38067C-F24D-4FF4-A298-48DB90525E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2667"/>
          <a:stretch/>
        </p:blipFill>
        <p:spPr>
          <a:xfrm>
            <a:off x="1143957" y="643466"/>
            <a:ext cx="9904086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6731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000">
              <a:schemeClr val="bg1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27000">
              <a:srgbClr val="DC66B5"/>
            </a:gs>
            <a:gs pos="100000">
              <a:srgbClr val="DC66B5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2578B5E2-1249-4FE7-8D75-E13AABEFCC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1563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/>
            </a:gs>
            <a:gs pos="74000">
              <a:srgbClr val="DC66B5"/>
            </a:gs>
            <a:gs pos="83000">
              <a:srgbClr val="DC66B5"/>
            </a:gs>
            <a:gs pos="100000">
              <a:srgbClr val="DC66B5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275E745-A365-420E-A491-083CF7E6D3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" y="0"/>
            <a:ext cx="6099206" cy="5981700"/>
          </a:xfrm>
        </p:spPr>
        <p:txBody>
          <a:bodyPr>
            <a:normAutofit/>
          </a:bodyPr>
          <a:lstStyle/>
          <a:p>
            <a:r>
              <a:rPr lang="hu-HU" sz="3600" b="1" dirty="0"/>
              <a:t>SZEMÉLYISÉGNAPLÓ</a:t>
            </a:r>
            <a:br>
              <a:rPr lang="hu-HU" sz="3600" b="1" dirty="0"/>
            </a:br>
            <a:br>
              <a:rPr lang="hu-HU" sz="3600" b="1" dirty="0"/>
            </a:br>
            <a:br>
              <a:rPr lang="hu-HU" sz="3600" b="1" dirty="0"/>
            </a:br>
            <a:br>
              <a:rPr lang="hu-HU" sz="3600" b="1" dirty="0"/>
            </a:br>
            <a:br>
              <a:rPr lang="hu-HU" sz="3600" b="1" dirty="0"/>
            </a:br>
            <a:br>
              <a:rPr lang="hu-HU" sz="3600" b="1" dirty="0"/>
            </a:br>
            <a:br>
              <a:rPr lang="hu-HU" sz="3600" b="1" dirty="0"/>
            </a:br>
            <a:r>
              <a:rPr lang="hu-HU" sz="2000" dirty="0"/>
              <a:t>Anamnézis</a:t>
            </a:r>
            <a:br>
              <a:rPr lang="hu-HU" sz="2000" dirty="0"/>
            </a:br>
            <a:r>
              <a:rPr lang="hu-HU" sz="2000" dirty="0"/>
              <a:t>Fejlesztési Terv</a:t>
            </a:r>
            <a:br>
              <a:rPr lang="hu-HU" sz="2000" dirty="0"/>
            </a:br>
            <a:br>
              <a:rPr lang="hu-HU" sz="3600" dirty="0"/>
            </a:br>
            <a:r>
              <a:rPr lang="hu-HU" sz="3100" b="1" u="sng" dirty="0"/>
              <a:t>Pedagógiai jellemzés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9206" y="524667"/>
            <a:ext cx="5007818" cy="6080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63486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DEAD6A52-DCA8-43AE-B9B3-3D2EDF6724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1410" y="3370873"/>
            <a:ext cx="8221579" cy="3487126"/>
          </a:xfrm>
          <a:prstGeom prst="rect">
            <a:avLst/>
          </a:prstGeom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F9EF4B4F-9C5A-4096-9A01-04860B2FA0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24063"/>
            <a:ext cx="12192000" cy="3370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5644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99000">
              <a:srgbClr val="DC66B5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275E745-A365-420E-A491-083CF7E6D3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616223"/>
            <a:ext cx="7053267" cy="976563"/>
          </a:xfrm>
        </p:spPr>
        <p:txBody>
          <a:bodyPr>
            <a:normAutofit/>
          </a:bodyPr>
          <a:lstStyle/>
          <a:p>
            <a:r>
              <a:rPr lang="hu-HU" sz="4000" b="1" dirty="0"/>
              <a:t>CSOPORTNAPLÓ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073D22EE-BF77-4FA7-8E62-27778139A4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" y="4134982"/>
            <a:ext cx="7053266" cy="1847849"/>
          </a:xfrm>
        </p:spPr>
        <p:txBody>
          <a:bodyPr>
            <a:normAutofit/>
          </a:bodyPr>
          <a:lstStyle/>
          <a:p>
            <a:r>
              <a:rPr lang="hu-HU" sz="2000" dirty="0"/>
              <a:t>Statisztikák, kimutatások, összesítések</a:t>
            </a:r>
          </a:p>
          <a:p>
            <a:r>
              <a:rPr lang="hu-HU" sz="2000" dirty="0"/>
              <a:t>Tematikus tervek</a:t>
            </a:r>
          </a:p>
          <a:p>
            <a:r>
              <a:rPr lang="hu-HU" sz="2000" dirty="0"/>
              <a:t>Nevelési tervek</a:t>
            </a:r>
          </a:p>
          <a:p>
            <a:r>
              <a:rPr lang="hu-HU" sz="2000" dirty="0"/>
              <a:t>Napló dokumentumok</a:t>
            </a:r>
          </a:p>
        </p:txBody>
      </p:sp>
      <p:pic>
        <p:nvPicPr>
          <p:cNvPr id="5" name="Kép 4" descr="A képen szöveg látható&#10;&#10;Automatikusan generált leírás">
            <a:extLst>
              <a:ext uri="{FF2B5EF4-FFF2-40B4-BE49-F238E27FC236}">
                <a16:creationId xmlns:a16="http://schemas.microsoft.com/office/drawing/2014/main" id="{7751FC0D-0191-43B7-A83D-A65084A87A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3267" y="201336"/>
            <a:ext cx="4753723" cy="6143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1501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891094B3-C180-42AF-A11B-38BAA0A44B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304" y="0"/>
            <a:ext cx="111373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81032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9CCB8637-F16E-4EC7-9C71-B7772351D4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813" y="0"/>
            <a:ext cx="1095637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0729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3035136"/>
            <a:ext cx="6178323" cy="3229000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0194" y="145143"/>
            <a:ext cx="8516257" cy="2654593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8724" y="3902821"/>
            <a:ext cx="5883276" cy="2361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4111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96B90F80-5FAA-4836-93BC-4F45AA5B20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168" y="0"/>
            <a:ext cx="120096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75982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99000">
              <a:srgbClr val="DC66B5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275E745-A365-420E-A491-083CF7E6D3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231321" y="465364"/>
            <a:ext cx="5268686" cy="1167493"/>
          </a:xfrm>
        </p:spPr>
        <p:txBody>
          <a:bodyPr>
            <a:noAutofit/>
          </a:bodyPr>
          <a:lstStyle/>
          <a:p>
            <a:r>
              <a:rPr lang="hu-HU" sz="3600" b="1" dirty="0"/>
              <a:t>Felvételi és Mulasztási Napló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073D22EE-BF77-4FA7-8E62-27778139A4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4294098"/>
            <a:ext cx="4308692" cy="1234361"/>
          </a:xfrm>
        </p:spPr>
        <p:txBody>
          <a:bodyPr>
            <a:normAutofit lnSpcReduction="10000"/>
          </a:bodyPr>
          <a:lstStyle/>
          <a:p>
            <a:r>
              <a:rPr lang="hu-HU" dirty="0"/>
              <a:t>Hiányzás</a:t>
            </a:r>
          </a:p>
          <a:p>
            <a:r>
              <a:rPr lang="hu-HU" dirty="0"/>
              <a:t>Étkezés</a:t>
            </a:r>
          </a:p>
          <a:p>
            <a:r>
              <a:rPr lang="hu-HU" dirty="0"/>
              <a:t>Érkezés/távozás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1860" y="288324"/>
            <a:ext cx="4754646" cy="6260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9130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>
            <a:extLst>
              <a:ext uri="{FF2B5EF4-FFF2-40B4-BE49-F238E27FC236}">
                <a16:creationId xmlns:a16="http://schemas.microsoft.com/office/drawing/2014/main" id="{7B1043B1-3D1E-4B89-BA39-BDF2FE0DF9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Kép 2">
            <a:extLst>
              <a:ext uri="{FF2B5EF4-FFF2-40B4-BE49-F238E27FC236}">
                <a16:creationId xmlns:a16="http://schemas.microsoft.com/office/drawing/2014/main" id="{15FFF928-F80F-47C3-8F5D-96329F48F0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5589" y="825452"/>
            <a:ext cx="6006411" cy="4016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365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0137" y="71437"/>
            <a:ext cx="9991725" cy="671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2331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99000">
              <a:srgbClr val="DC66B5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zövegdoboz 4">
            <a:extLst>
              <a:ext uri="{FF2B5EF4-FFF2-40B4-BE49-F238E27FC236}">
                <a16:creationId xmlns:a16="http://schemas.microsoft.com/office/drawing/2014/main" id="{EE6D14FE-CD74-4192-8463-2412D6C2F745}"/>
              </a:ext>
            </a:extLst>
          </p:cNvPr>
          <p:cNvSpPr txBox="1"/>
          <p:nvPr/>
        </p:nvSpPr>
        <p:spPr>
          <a:xfrm>
            <a:off x="246969" y="3429000"/>
            <a:ext cx="5927951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en-US" i="1" dirty="0" err="1"/>
              <a:t>Statisztikák</a:t>
            </a:r>
            <a:endParaRPr lang="hu-HU" i="1" dirty="0"/>
          </a:p>
          <a:p>
            <a:endParaRPr lang="en-US" i="1" dirty="0"/>
          </a:p>
          <a:p>
            <a:pPr marL="285750" indent="-285750">
              <a:buFontTx/>
              <a:buChar char="-"/>
            </a:pPr>
            <a:r>
              <a:rPr lang="en-US" i="1" dirty="0" err="1"/>
              <a:t>Rendszeres</a:t>
            </a:r>
            <a:r>
              <a:rPr lang="hu-HU" i="1" dirty="0"/>
              <a:t> / Kötelező</a:t>
            </a:r>
            <a:r>
              <a:rPr lang="en-US" i="1" dirty="0"/>
              <a:t> / </a:t>
            </a:r>
            <a:r>
              <a:rPr lang="hu-HU" i="1" dirty="0"/>
              <a:t>Egyéni</a:t>
            </a:r>
            <a:r>
              <a:rPr lang="en-US" i="1" dirty="0"/>
              <a:t> </a:t>
            </a:r>
            <a:r>
              <a:rPr lang="en-US" i="1" dirty="0" err="1"/>
              <a:t>kimutatások</a:t>
            </a:r>
            <a:r>
              <a:rPr lang="en-US" i="1" dirty="0"/>
              <a:t> </a:t>
            </a:r>
            <a:r>
              <a:rPr lang="en-US" i="1" dirty="0" err="1"/>
              <a:t>összesítések</a:t>
            </a:r>
            <a:endParaRPr lang="hu-HU" i="1" dirty="0"/>
          </a:p>
          <a:p>
            <a:endParaRPr lang="en-US" i="1" dirty="0"/>
          </a:p>
          <a:p>
            <a:pPr marL="285750" indent="-285750">
              <a:buFontTx/>
              <a:buChar char="-"/>
            </a:pPr>
            <a:r>
              <a:rPr lang="en-US" i="1" dirty="0" err="1"/>
              <a:t>Pedagógus</a:t>
            </a:r>
            <a:r>
              <a:rPr lang="hu-HU" i="1" dirty="0"/>
              <a:t>ok</a:t>
            </a:r>
            <a:r>
              <a:rPr lang="en-US" i="1" dirty="0"/>
              <a:t> </a:t>
            </a:r>
            <a:r>
              <a:rPr lang="en-US" i="1" dirty="0" err="1"/>
              <a:t>szakmai</a:t>
            </a:r>
            <a:r>
              <a:rPr lang="en-US" i="1" dirty="0"/>
              <a:t> </a:t>
            </a:r>
            <a:r>
              <a:rPr lang="en-US" i="1" dirty="0" err="1"/>
              <a:t>munk</a:t>
            </a:r>
            <a:r>
              <a:rPr lang="hu-HU" i="1" dirty="0" err="1"/>
              <a:t>ájának</a:t>
            </a:r>
            <a:r>
              <a:rPr lang="hu-HU" i="1" dirty="0"/>
              <a:t> online</a:t>
            </a:r>
            <a:r>
              <a:rPr lang="en-US" i="1" dirty="0"/>
              <a:t> </a:t>
            </a:r>
            <a:r>
              <a:rPr lang="en-US" i="1" dirty="0" err="1"/>
              <a:t>ellenőrzése</a:t>
            </a:r>
            <a:endParaRPr lang="hu-HU" i="1" dirty="0"/>
          </a:p>
          <a:p>
            <a:endParaRPr lang="en-US" i="1" dirty="0"/>
          </a:p>
          <a:p>
            <a:r>
              <a:rPr lang="hu-HU" i="1" dirty="0"/>
              <a:t>- Statisztikák / </a:t>
            </a:r>
            <a:r>
              <a:rPr lang="en-US" i="1" dirty="0" err="1"/>
              <a:t>Képességstatisztikák</a:t>
            </a:r>
            <a:r>
              <a:rPr lang="en-US" i="1" dirty="0"/>
              <a:t> – </a:t>
            </a:r>
            <a:r>
              <a:rPr lang="hu-HU" i="1" dirty="0"/>
              <a:t>intézményi </a:t>
            </a:r>
            <a:r>
              <a:rPr lang="en-US" i="1" dirty="0" err="1"/>
              <a:t>munkatervhez</a:t>
            </a:r>
            <a:endParaRPr lang="hu-HU" i="1" dirty="0"/>
          </a:p>
          <a:p>
            <a:endParaRPr lang="hu-HU" i="1" dirty="0"/>
          </a:p>
          <a:p>
            <a:r>
              <a:rPr lang="hu-HU" i="1" dirty="0"/>
              <a:t>- Kimutatások, összesítések – adatok a </a:t>
            </a:r>
            <a:r>
              <a:rPr lang="en-US" i="1" dirty="0" err="1"/>
              <a:t>szakmai</a:t>
            </a:r>
            <a:r>
              <a:rPr lang="en-US" i="1" dirty="0"/>
              <a:t> </a:t>
            </a:r>
            <a:r>
              <a:rPr lang="en-US" i="1" dirty="0" err="1"/>
              <a:t>fejlesztés</a:t>
            </a:r>
            <a:r>
              <a:rPr lang="hu-HU" i="1" dirty="0"/>
              <a:t> intézményi csoportos</a:t>
            </a:r>
            <a:r>
              <a:rPr lang="en-US" i="1" dirty="0"/>
              <a:t> </a:t>
            </a:r>
            <a:r>
              <a:rPr lang="hu-HU" i="1" dirty="0"/>
              <a:t>tervezéséhez</a:t>
            </a:r>
            <a:endParaRPr lang="en-US" i="1" dirty="0"/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FD22266C-4972-4F45-B6F6-9DAC3F95C340}"/>
              </a:ext>
            </a:extLst>
          </p:cNvPr>
          <p:cNvSpPr txBox="1"/>
          <p:nvPr/>
        </p:nvSpPr>
        <p:spPr>
          <a:xfrm>
            <a:off x="246970" y="884855"/>
            <a:ext cx="609463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kern="1200" dirty="0" err="1">
                <a:latin typeface="+mj-lt"/>
                <a:ea typeface="+mj-ea"/>
                <a:cs typeface="+mj-cs"/>
              </a:rPr>
              <a:t>Intézményvezetők</a:t>
            </a:r>
            <a:endParaRPr lang="hu-HU" sz="3600" b="1" dirty="0"/>
          </a:p>
        </p:txBody>
      </p:sp>
      <p:pic>
        <p:nvPicPr>
          <p:cNvPr id="9" name="Kép 8" descr="A képen szöveg, beltéri, képernyőkép látható&#10;&#10;Automatikusan generált leírás">
            <a:extLst>
              <a:ext uri="{FF2B5EF4-FFF2-40B4-BE49-F238E27FC236}">
                <a16:creationId xmlns:a16="http://schemas.microsoft.com/office/drawing/2014/main" id="{C0B6317F-7909-41D9-8C42-7BC4503053C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4921" y="1230550"/>
            <a:ext cx="5859340" cy="3629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0040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63A88B7E-47CE-4FBB-8779-0E8F226058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0224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>
            <a:extLst>
              <a:ext uri="{FF2B5EF4-FFF2-40B4-BE49-F238E27FC236}">
                <a16:creationId xmlns:a16="http://schemas.microsoft.com/office/drawing/2014/main" id="{F938EFBE-3BEF-496B-91F4-3894DFE108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1967"/>
            <a:ext cx="12192000" cy="6625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374877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A4FA5C69-F928-49FF-9258-84670110FF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40389"/>
            <a:ext cx="12192000" cy="6377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24085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>
            <a:extLst>
              <a:ext uri="{FF2B5EF4-FFF2-40B4-BE49-F238E27FC236}">
                <a16:creationId xmlns:a16="http://schemas.microsoft.com/office/drawing/2014/main" id="{24C253F0-FBE6-4B1A-9348-F0EE2357E2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" y="357187"/>
            <a:ext cx="12153900" cy="6143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979787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99000">
              <a:srgbClr val="DC66B5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962BB26-EF4D-45F2-AABD-063D28745F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2070183"/>
          </a:xfrm>
        </p:spPr>
        <p:txBody>
          <a:bodyPr>
            <a:normAutofit/>
          </a:bodyPr>
          <a:lstStyle/>
          <a:p>
            <a:pPr algn="ctr"/>
            <a:r>
              <a:rPr lang="hu-HU" sz="3200" dirty="0"/>
              <a:t>Elérhetőségek</a:t>
            </a:r>
            <a:br>
              <a:rPr lang="hu-HU" sz="3200" dirty="0"/>
            </a:br>
            <a:br>
              <a:rPr lang="hu-HU" sz="3200" dirty="0"/>
            </a:br>
            <a:br>
              <a:rPr lang="hu-HU" sz="3200" dirty="0"/>
            </a:br>
            <a:br>
              <a:rPr lang="hu-HU" sz="1600" dirty="0"/>
            </a:br>
            <a:br>
              <a:rPr lang="hu-HU" sz="1600" i="1" dirty="0"/>
            </a:br>
            <a:endParaRPr lang="hu-HU" sz="1600" i="1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7EE9E96-F453-47FD-995C-6E12DAEC55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93558" y="2286001"/>
            <a:ext cx="7395410" cy="38180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u-HU" dirty="0"/>
              <a:t>Online előadásaink</a:t>
            </a:r>
          </a:p>
          <a:p>
            <a:pPr marL="0" indent="0">
              <a:buNone/>
            </a:pPr>
            <a:r>
              <a:rPr lang="hu-HU" u="sng" dirty="0"/>
              <a:t>ovped.hu / Online Előadások</a:t>
            </a:r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pPr marL="0" indent="0" algn="ctr">
              <a:buNone/>
            </a:pPr>
            <a:r>
              <a:rPr lang="hu-HU" sz="1600" b="0" i="1" u="sng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OVPED </a:t>
            </a:r>
          </a:p>
          <a:p>
            <a:pPr marL="0" indent="0" algn="just">
              <a:buNone/>
            </a:pPr>
            <a:r>
              <a:rPr lang="hu-HU" sz="1600" i="1" dirty="0">
                <a:solidFill>
                  <a:srgbClr val="222222"/>
                </a:solidFill>
                <a:latin typeface="arial" panose="020B0604020202020204" pitchFamily="34" charset="0"/>
              </a:rPr>
              <a:t>A </a:t>
            </a:r>
            <a:r>
              <a:rPr lang="hu-HU" sz="1600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Szellemi Tulajdon Nemzeti Hivatala által is levédett rendszer, így sem részben, sem egészben a tulajdonos írásos engedélye nélkül nem másolható!</a:t>
            </a:r>
            <a:endParaRPr lang="hu-HU" sz="1600" dirty="0"/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703025AB-3E46-47B3-AB5D-2726DE0E53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254164" y="3244769"/>
            <a:ext cx="3789159" cy="17240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u-HU" sz="1600" dirty="0"/>
              <a:t>Web: ovped.hu</a:t>
            </a:r>
          </a:p>
          <a:p>
            <a:pPr marL="0" indent="0">
              <a:buNone/>
            </a:pPr>
            <a:r>
              <a:rPr lang="hu-HU" sz="1600" dirty="0" err="1"/>
              <a:t>Email:</a:t>
            </a:r>
            <a:r>
              <a:rPr lang="hu-HU" sz="1600" i="1" u="sng" dirty="0" err="1">
                <a:solidFill>
                  <a:schemeClr val="accent1">
                    <a:lumMod val="75000"/>
                  </a:schemeClr>
                </a:solidFill>
              </a:rPr>
              <a:t>s</a:t>
            </a:r>
            <a:r>
              <a:rPr lang="hu-HU" sz="1600" i="1" dirty="0" err="1">
                <a:hlinkClick r:id="rId2"/>
              </a:rPr>
              <a:t>zilagyi.barnabas@gmail.com</a:t>
            </a:r>
            <a:endParaRPr lang="hu-HU" sz="1600" i="1" dirty="0"/>
          </a:p>
          <a:p>
            <a:pPr marL="0" indent="0">
              <a:buNone/>
            </a:pPr>
            <a:r>
              <a:rPr lang="hu-HU" sz="1600" dirty="0"/>
              <a:t>Tel: 20/9509 796</a:t>
            </a:r>
          </a:p>
        </p:txBody>
      </p:sp>
    </p:spTree>
    <p:extLst>
      <p:ext uri="{BB962C8B-B14F-4D97-AF65-F5344CB8AC3E}">
        <p14:creationId xmlns:p14="http://schemas.microsoft.com/office/powerpoint/2010/main" val="20138049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2283</TotalTime>
  <Words>390</Words>
  <Application>Microsoft Office PowerPoint</Application>
  <PresentationFormat>Szélesvásznú</PresentationFormat>
  <Paragraphs>74</Paragraphs>
  <Slides>28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5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28</vt:i4>
      </vt:variant>
    </vt:vector>
  </HeadingPairs>
  <TitlesOfParts>
    <vt:vector size="34" baseType="lpstr">
      <vt:lpstr>Arial</vt:lpstr>
      <vt:lpstr>Arial</vt:lpstr>
      <vt:lpstr>Calibri</vt:lpstr>
      <vt:lpstr>Calibri Light</vt:lpstr>
      <vt:lpstr>Times New Roman</vt:lpstr>
      <vt:lpstr>Office-téma</vt:lpstr>
      <vt:lpstr>    Óvodai Online Adminisztrációs és Fejlesztő Program</vt:lpstr>
      <vt:lpstr>Jogszabályi kötelezettség az óvodai csoportok csoportnaplóinak vezetése, jogszabályban meghatározott tartalommal</vt:lpstr>
      <vt:lpstr>CÉL</vt:lpstr>
      <vt:lpstr>CÉLCSOPORT </vt:lpstr>
      <vt:lpstr>SZEMÉLYISÉGNAPLÓ</vt:lpstr>
      <vt:lpstr>PowerPoint-bemutató</vt:lpstr>
      <vt:lpstr>PowerPoint-bemutató</vt:lpstr>
      <vt:lpstr>SZEMÉLYISÉGNAPLÓ        Anamnézis  Fejlesztési Terv  Pedagógiai jellemzés</vt:lpstr>
      <vt:lpstr>PowerPoint-bemutató</vt:lpstr>
      <vt:lpstr>PowerPoint-bemutató</vt:lpstr>
      <vt:lpstr>PowerPoint-bemutató</vt:lpstr>
      <vt:lpstr>PowerPoint-bemutató</vt:lpstr>
      <vt:lpstr>SZEMÉLYISÉGNAPLÓ       Anamnézis Fejlesztési Terv  Pedagógiai jellemzés</vt:lpstr>
      <vt:lpstr>PowerPoint-bemutató</vt:lpstr>
      <vt:lpstr>CSOPORTNAPLÓ</vt:lpstr>
      <vt:lpstr>PowerPoint-bemutató</vt:lpstr>
      <vt:lpstr>PowerPoint-bemutató</vt:lpstr>
      <vt:lpstr>PowerPoint-bemutató</vt:lpstr>
      <vt:lpstr>PowerPoint-bemutató</vt:lpstr>
      <vt:lpstr>Felvételi és Mulasztási Napló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Elérhetőségek  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PowerPoint-bemutató</dc:title>
  <dc:creator>Barnabás Szilágyi</dc:creator>
  <cp:lastModifiedBy>Barnabás Szilágyi</cp:lastModifiedBy>
  <cp:revision>33</cp:revision>
  <dcterms:created xsi:type="dcterms:W3CDTF">2021-09-24T19:12:31Z</dcterms:created>
  <dcterms:modified xsi:type="dcterms:W3CDTF">2021-12-09T07:20:47Z</dcterms:modified>
</cp:coreProperties>
</file>