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3"/>
  </p:notesMasterIdLst>
  <p:handoutMasterIdLst>
    <p:handoutMasterId r:id="rId14"/>
  </p:handoutMasterIdLst>
  <p:sldIdLst>
    <p:sldId id="256" r:id="rId2"/>
    <p:sldId id="267" r:id="rId3"/>
    <p:sldId id="268" r:id="rId4"/>
    <p:sldId id="260" r:id="rId5"/>
    <p:sldId id="262" r:id="rId6"/>
    <p:sldId id="263" r:id="rId7"/>
    <p:sldId id="264" r:id="rId8"/>
    <p:sldId id="265" r:id="rId9"/>
    <p:sldId id="266" r:id="rId10"/>
    <p:sldId id="261" r:id="rId11"/>
    <p:sldId id="258" r:id="rId12"/>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62150"/>
    <a:srgbClr val="39464C"/>
    <a:srgbClr val="E7E5E5"/>
    <a:srgbClr val="68C0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0"/>
    <p:restoredTop sz="94607"/>
  </p:normalViewPr>
  <p:slideViewPr>
    <p:cSldViewPr snapToGrid="0" snapToObjects="1">
      <p:cViewPr varScale="1">
        <p:scale>
          <a:sx n="63" d="100"/>
          <a:sy n="63" d="100"/>
        </p:scale>
        <p:origin x="788" y="64"/>
      </p:cViewPr>
      <p:guideLst/>
    </p:cSldViewPr>
  </p:slideViewPr>
  <p:notesTextViewPr>
    <p:cViewPr>
      <p:scale>
        <a:sx n="1" d="1"/>
        <a:sy n="1" d="1"/>
      </p:scale>
      <p:origin x="0" y="0"/>
    </p:cViewPr>
  </p:notesTextViewPr>
  <p:notesViewPr>
    <p:cSldViewPr snapToGrid="0" snapToObjects="1">
      <p:cViewPr varScale="1">
        <p:scale>
          <a:sx n="109" d="100"/>
          <a:sy n="109" d="100"/>
        </p:scale>
        <p:origin x="5176"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hu-HU" sz="3200" b="0" i="0" baseline="0" dirty="0">
                <a:solidFill>
                  <a:schemeClr val="tx1"/>
                </a:solidFill>
                <a:latin typeface="Calibri Regular"/>
              </a:rPr>
              <a:t>Diagram címe</a:t>
            </a:r>
          </a:p>
        </c:rich>
      </c:tx>
      <c:layout>
        <c:manualLayout>
          <c:xMode val="edge"/>
          <c:yMode val="edge"/>
          <c:x val="0.3574350736539647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hu-HU"/>
        </a:p>
      </c:txPr>
    </c:title>
    <c:autoTitleDeleted val="0"/>
    <c:plotArea>
      <c:layout/>
      <c:lineChart>
        <c:grouping val="standard"/>
        <c:varyColors val="0"/>
        <c:ser>
          <c:idx val="0"/>
          <c:order val="0"/>
          <c:tx>
            <c:strRef>
              <c:f>Sheet1!$B$1</c:f>
              <c:strCache>
                <c:ptCount val="1"/>
                <c:pt idx="0">
                  <c:v>Sor 1</c:v>
                </c:pt>
              </c:strCache>
            </c:strRef>
          </c:tx>
          <c:spPr>
            <a:ln w="25400" cap="rnd">
              <a:solidFill>
                <a:schemeClr val="accent1"/>
              </a:solidFill>
              <a:round/>
            </a:ln>
            <a:effectLst/>
          </c:spPr>
          <c:marker>
            <c:symbol val="square"/>
            <c:size val="5"/>
            <c:spPr>
              <a:solidFill>
                <a:schemeClr val="accent1"/>
              </a:solidFill>
              <a:ln w="63500">
                <a:solidFill>
                  <a:schemeClr val="accent1"/>
                </a:solidFill>
              </a:ln>
              <a:effectLst/>
            </c:spPr>
          </c:marker>
          <c:cat>
            <c:strRef>
              <c:f>Sheet1!$A$2:$A$5</c:f>
              <c:strCache>
                <c:ptCount val="4"/>
                <c:pt idx="0">
                  <c:v>Kategória 1</c:v>
                </c:pt>
                <c:pt idx="1">
                  <c:v>Kategória 2</c:v>
                </c:pt>
                <c:pt idx="2">
                  <c:v>Kategória 3</c:v>
                </c:pt>
                <c:pt idx="3">
                  <c:v>Kategória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5E25-0A48-B64F-988DA545EC3D}"/>
            </c:ext>
          </c:extLst>
        </c:ser>
        <c:ser>
          <c:idx val="1"/>
          <c:order val="1"/>
          <c:tx>
            <c:strRef>
              <c:f>Sheet1!$C$1</c:f>
              <c:strCache>
                <c:ptCount val="1"/>
                <c:pt idx="0">
                  <c:v>Sor 2</c:v>
                </c:pt>
              </c:strCache>
            </c:strRef>
          </c:tx>
          <c:spPr>
            <a:ln w="25400" cap="rnd">
              <a:solidFill>
                <a:schemeClr val="accent2"/>
              </a:solidFill>
              <a:round/>
            </a:ln>
            <a:effectLst/>
          </c:spPr>
          <c:marker>
            <c:symbol val="square"/>
            <c:size val="5"/>
            <c:spPr>
              <a:solidFill>
                <a:schemeClr val="accent2"/>
              </a:solidFill>
              <a:ln w="63500">
                <a:solidFill>
                  <a:schemeClr val="accent2"/>
                </a:solidFill>
              </a:ln>
              <a:effectLst/>
            </c:spPr>
          </c:marker>
          <c:cat>
            <c:strRef>
              <c:f>Sheet1!$A$2:$A$5</c:f>
              <c:strCache>
                <c:ptCount val="4"/>
                <c:pt idx="0">
                  <c:v>Kategória 1</c:v>
                </c:pt>
                <c:pt idx="1">
                  <c:v>Kategória 2</c:v>
                </c:pt>
                <c:pt idx="2">
                  <c:v>Kategória 3</c:v>
                </c:pt>
                <c:pt idx="3">
                  <c:v>Kategória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5E25-0A48-B64F-988DA545EC3D}"/>
            </c:ext>
          </c:extLst>
        </c:ser>
        <c:ser>
          <c:idx val="2"/>
          <c:order val="2"/>
          <c:tx>
            <c:strRef>
              <c:f>Sheet1!$D$1</c:f>
              <c:strCache>
                <c:ptCount val="1"/>
                <c:pt idx="0">
                  <c:v>Sor 3</c:v>
                </c:pt>
              </c:strCache>
            </c:strRef>
          </c:tx>
          <c:spPr>
            <a:ln w="25400" cap="rnd">
              <a:solidFill>
                <a:schemeClr val="accent3"/>
              </a:solidFill>
              <a:round/>
            </a:ln>
            <a:effectLst/>
          </c:spPr>
          <c:marker>
            <c:symbol val="square"/>
            <c:size val="5"/>
            <c:spPr>
              <a:solidFill>
                <a:schemeClr val="accent3"/>
              </a:solidFill>
              <a:ln w="63500" cap="sq">
                <a:solidFill>
                  <a:schemeClr val="accent3"/>
                </a:solidFill>
                <a:round/>
              </a:ln>
              <a:effectLst/>
            </c:spPr>
          </c:marker>
          <c:cat>
            <c:strRef>
              <c:f>Sheet1!$A$2:$A$5</c:f>
              <c:strCache>
                <c:ptCount val="4"/>
                <c:pt idx="0">
                  <c:v>Kategória 1</c:v>
                </c:pt>
                <c:pt idx="1">
                  <c:v>Kategória 2</c:v>
                </c:pt>
                <c:pt idx="2">
                  <c:v>Kategória 3</c:v>
                </c:pt>
                <c:pt idx="3">
                  <c:v>Kategória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5E25-0A48-B64F-988DA545EC3D}"/>
            </c:ext>
          </c:extLst>
        </c:ser>
        <c:dLbls>
          <c:showLegendKey val="0"/>
          <c:showVal val="0"/>
          <c:showCatName val="0"/>
          <c:showSerName val="0"/>
          <c:showPercent val="0"/>
          <c:showBubbleSize val="0"/>
        </c:dLbls>
        <c:marker val="1"/>
        <c:smooth val="0"/>
        <c:axId val="1102728336"/>
        <c:axId val="1043865472"/>
      </c:lineChart>
      <c:catAx>
        <c:axId val="1102728336"/>
        <c:scaling>
          <c:orientation val="minMax"/>
        </c:scaling>
        <c:delete val="0"/>
        <c:axPos val="b"/>
        <c:numFmt formatCode="General" sourceLinked="1"/>
        <c:majorTickMark val="out"/>
        <c:minorTickMark val="none"/>
        <c:tickLblPos val="nextTo"/>
        <c:spPr>
          <a:noFill/>
          <a:ln w="12700" cap="flat" cmpd="sng" algn="ctr">
            <a:solidFill>
              <a:schemeClr val="bg2"/>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crossAx val="1043865472"/>
        <c:crosses val="autoZero"/>
        <c:auto val="1"/>
        <c:lblAlgn val="ctr"/>
        <c:lblOffset val="100"/>
        <c:noMultiLvlLbl val="0"/>
      </c:catAx>
      <c:valAx>
        <c:axId val="1043865472"/>
        <c:scaling>
          <c:orientation val="minMax"/>
        </c:scaling>
        <c:delete val="0"/>
        <c:axPos val="l"/>
        <c:majorGridlines>
          <c:spPr>
            <a:ln w="15875" cap="flat" cmpd="sng" algn="ctr">
              <a:solidFill>
                <a:schemeClr val="bg2"/>
              </a:solidFill>
              <a:bevel/>
            </a:ln>
            <a:effectLst/>
          </c:spPr>
        </c:majorGridlines>
        <c:numFmt formatCode="General" sourceLinked="1"/>
        <c:majorTickMark val="out"/>
        <c:minorTickMark val="none"/>
        <c:tickLblPos val="nextTo"/>
        <c:spPr>
          <a:noFill/>
          <a:ln w="12700">
            <a:solidFill>
              <a:schemeClr val="bg2"/>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crossAx val="1102728336"/>
        <c:crosses val="autoZero"/>
        <c:crossBetween val="between"/>
      </c:valAx>
      <c:spPr>
        <a:noFill/>
        <a:ln w="12700">
          <a:solidFill>
            <a:schemeClr val="bg2"/>
          </a:solidFill>
        </a:ln>
        <a:effectLst/>
      </c:spPr>
    </c:plotArea>
    <c:legend>
      <c:legendPos val="b"/>
      <c:layout>
        <c:manualLayout>
          <c:xMode val="edge"/>
          <c:yMode val="edge"/>
          <c:x val="0.35693046607717477"/>
          <c:y val="0.92119686918911414"/>
          <c:w val="0.28613906784565041"/>
          <c:h val="7.8803130810885857E-2"/>
        </c:manualLayout>
      </c:layout>
      <c:overlay val="0"/>
      <c:spPr>
        <a:noFill/>
        <a:ln w="123825">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u-H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hu-HU" sz="3200" b="0" i="0" baseline="0" dirty="0">
                <a:solidFill>
                  <a:schemeClr val="tx1"/>
                </a:solidFill>
                <a:latin typeface="Calibri Regular"/>
              </a:rPr>
              <a:t>Diagram címe</a:t>
            </a:r>
          </a:p>
        </c:rich>
      </c:tx>
      <c:layout>
        <c:manualLayout>
          <c:xMode val="edge"/>
          <c:yMode val="edge"/>
          <c:x val="0.35091407011773235"/>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hu-HU"/>
        </a:p>
      </c:txPr>
    </c:title>
    <c:autoTitleDeleted val="0"/>
    <c:plotArea>
      <c:layout/>
      <c:barChart>
        <c:barDir val="col"/>
        <c:grouping val="clustered"/>
        <c:varyColors val="0"/>
        <c:ser>
          <c:idx val="0"/>
          <c:order val="0"/>
          <c:tx>
            <c:strRef>
              <c:f>Sheet1!$B$1</c:f>
              <c:strCache>
                <c:ptCount val="1"/>
                <c:pt idx="0">
                  <c:v>Sor 1</c:v>
                </c:pt>
              </c:strCache>
            </c:strRef>
          </c:tx>
          <c:spPr>
            <a:solidFill>
              <a:schemeClr val="accent1"/>
            </a:solidFill>
            <a:ln>
              <a:noFill/>
            </a:ln>
            <a:effectLst/>
          </c:spPr>
          <c:invertIfNegative val="0"/>
          <c:cat>
            <c:strRef>
              <c:f>Sheet1!$A$2:$A$5</c:f>
              <c:strCache>
                <c:ptCount val="4"/>
                <c:pt idx="0">
                  <c:v>Kategória 1</c:v>
                </c:pt>
                <c:pt idx="1">
                  <c:v>Kategória 2</c:v>
                </c:pt>
                <c:pt idx="2">
                  <c:v>Kategória 3</c:v>
                </c:pt>
                <c:pt idx="3">
                  <c:v>Kategória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E25-0A48-B64F-988DA545EC3D}"/>
            </c:ext>
          </c:extLst>
        </c:ser>
        <c:ser>
          <c:idx val="1"/>
          <c:order val="1"/>
          <c:tx>
            <c:strRef>
              <c:f>Sheet1!$C$1</c:f>
              <c:strCache>
                <c:ptCount val="1"/>
                <c:pt idx="0">
                  <c:v>Sor 2</c:v>
                </c:pt>
              </c:strCache>
            </c:strRef>
          </c:tx>
          <c:spPr>
            <a:solidFill>
              <a:schemeClr val="accent2"/>
            </a:solidFill>
            <a:ln>
              <a:noFill/>
            </a:ln>
            <a:effectLst/>
          </c:spPr>
          <c:invertIfNegative val="0"/>
          <c:cat>
            <c:strRef>
              <c:f>Sheet1!$A$2:$A$5</c:f>
              <c:strCache>
                <c:ptCount val="4"/>
                <c:pt idx="0">
                  <c:v>Kategória 1</c:v>
                </c:pt>
                <c:pt idx="1">
                  <c:v>Kategória 2</c:v>
                </c:pt>
                <c:pt idx="2">
                  <c:v>Kategória 3</c:v>
                </c:pt>
                <c:pt idx="3">
                  <c:v>Kategória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E25-0A48-B64F-988DA545EC3D}"/>
            </c:ext>
          </c:extLst>
        </c:ser>
        <c:ser>
          <c:idx val="2"/>
          <c:order val="2"/>
          <c:tx>
            <c:strRef>
              <c:f>Sheet1!$D$1</c:f>
              <c:strCache>
                <c:ptCount val="1"/>
                <c:pt idx="0">
                  <c:v>Sor 3</c:v>
                </c:pt>
              </c:strCache>
            </c:strRef>
          </c:tx>
          <c:spPr>
            <a:solidFill>
              <a:schemeClr val="accent3"/>
            </a:solidFill>
            <a:ln>
              <a:noFill/>
            </a:ln>
            <a:effectLst/>
          </c:spPr>
          <c:invertIfNegative val="0"/>
          <c:cat>
            <c:strRef>
              <c:f>Sheet1!$A$2:$A$5</c:f>
              <c:strCache>
                <c:ptCount val="4"/>
                <c:pt idx="0">
                  <c:v>Kategória 1</c:v>
                </c:pt>
                <c:pt idx="1">
                  <c:v>Kategória 2</c:v>
                </c:pt>
                <c:pt idx="2">
                  <c:v>Kategória 3</c:v>
                </c:pt>
                <c:pt idx="3">
                  <c:v>Kategória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E25-0A48-B64F-988DA545EC3D}"/>
            </c:ext>
          </c:extLst>
        </c:ser>
        <c:dLbls>
          <c:showLegendKey val="0"/>
          <c:showVal val="0"/>
          <c:showCatName val="0"/>
          <c:showSerName val="0"/>
          <c:showPercent val="0"/>
          <c:showBubbleSize val="0"/>
        </c:dLbls>
        <c:gapWidth val="150"/>
        <c:axId val="1102728336"/>
        <c:axId val="1043865472"/>
      </c:barChart>
      <c:catAx>
        <c:axId val="1102728336"/>
        <c:scaling>
          <c:orientation val="minMax"/>
        </c:scaling>
        <c:delete val="0"/>
        <c:axPos val="b"/>
        <c:numFmt formatCode="General" sourceLinked="1"/>
        <c:majorTickMark val="out"/>
        <c:minorTickMark val="none"/>
        <c:tickLblPos val="nextTo"/>
        <c:spPr>
          <a:noFill/>
          <a:ln w="12700" cap="flat" cmpd="sng" algn="ctr">
            <a:solidFill>
              <a:schemeClr val="bg2"/>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crossAx val="1043865472"/>
        <c:crosses val="autoZero"/>
        <c:auto val="1"/>
        <c:lblAlgn val="ctr"/>
        <c:lblOffset val="100"/>
        <c:noMultiLvlLbl val="0"/>
      </c:catAx>
      <c:valAx>
        <c:axId val="1043865472"/>
        <c:scaling>
          <c:orientation val="minMax"/>
        </c:scaling>
        <c:delete val="0"/>
        <c:axPos val="l"/>
        <c:majorGridlines>
          <c:spPr>
            <a:ln w="12700" cap="flat" cmpd="sng" algn="ctr">
              <a:solidFill>
                <a:schemeClr val="bg2"/>
              </a:solidFill>
              <a:round/>
            </a:ln>
            <a:effectLst/>
          </c:spPr>
        </c:majorGridlines>
        <c:numFmt formatCode="General" sourceLinked="1"/>
        <c:majorTickMark val="out"/>
        <c:minorTickMark val="none"/>
        <c:tickLblPos val="nextTo"/>
        <c:spPr>
          <a:noFill/>
          <a:ln w="12700">
            <a:solidFill>
              <a:schemeClr val="bg2"/>
            </a:solid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crossAx val="1102728336"/>
        <c:crosses val="autoZero"/>
        <c:crossBetween val="between"/>
      </c:valAx>
      <c:spPr>
        <a:noFill/>
        <a:ln w="12700">
          <a:solidFill>
            <a:schemeClr val="bg2"/>
          </a:solidFill>
        </a:ln>
        <a:effectLst/>
      </c:spPr>
    </c:plotArea>
    <c:legend>
      <c:legendPos val="b"/>
      <c:layout>
        <c:manualLayout>
          <c:xMode val="edge"/>
          <c:yMode val="edge"/>
          <c:x val="0.35693046607717477"/>
          <c:y val="0.92119686918911414"/>
          <c:w val="0.28613906784565041"/>
          <c:h val="7.8803130810885857E-2"/>
        </c:manualLayout>
      </c:layout>
      <c:overlay val="0"/>
      <c:spPr>
        <a:noFill/>
        <a:ln w="123825">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u-H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hu-HU" sz="3200" b="0" i="0" baseline="0" dirty="0">
                <a:solidFill>
                  <a:schemeClr val="tx1"/>
                </a:solidFill>
                <a:latin typeface="Calibri Regular"/>
              </a:rPr>
              <a:t>Diagram címe</a:t>
            </a:r>
          </a:p>
        </c:rich>
      </c:tx>
      <c:layout>
        <c:manualLayout>
          <c:xMode val="edge"/>
          <c:yMode val="edge"/>
          <c:x val="0.33461156127715136"/>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hu-HU"/>
        </a:p>
      </c:txPr>
    </c:title>
    <c:autoTitleDeleted val="0"/>
    <c:plotArea>
      <c:layout/>
      <c:pieChart>
        <c:varyColors val="1"/>
        <c:ser>
          <c:idx val="0"/>
          <c:order val="0"/>
          <c:tx>
            <c:strRef>
              <c:f>Sheet1!$B$1</c:f>
              <c:strCache>
                <c:ptCount val="1"/>
                <c:pt idx="0">
                  <c:v>Sor 1</c:v>
                </c:pt>
              </c:strCache>
            </c:strRef>
          </c:tx>
          <c:dPt>
            <c:idx val="0"/>
            <c:bubble3D val="0"/>
            <c:spPr>
              <a:solidFill>
                <a:schemeClr val="accent1"/>
              </a:solidFill>
              <a:ln>
                <a:noFill/>
              </a:ln>
              <a:effectLst/>
            </c:spPr>
            <c:extLst>
              <c:ext xmlns:c16="http://schemas.microsoft.com/office/drawing/2014/chart" uri="{C3380CC4-5D6E-409C-BE32-E72D297353CC}">
                <c16:uniqueId val="{00000001-5160-1245-AC14-021F8CF225CC}"/>
              </c:ext>
            </c:extLst>
          </c:dPt>
          <c:dPt>
            <c:idx val="1"/>
            <c:bubble3D val="0"/>
            <c:spPr>
              <a:solidFill>
                <a:schemeClr val="accent2"/>
              </a:solidFill>
              <a:ln>
                <a:noFill/>
              </a:ln>
              <a:effectLst/>
            </c:spPr>
            <c:extLst>
              <c:ext xmlns:c16="http://schemas.microsoft.com/office/drawing/2014/chart" uri="{C3380CC4-5D6E-409C-BE32-E72D297353CC}">
                <c16:uniqueId val="{00000003-5160-1245-AC14-021F8CF225CC}"/>
              </c:ext>
            </c:extLst>
          </c:dPt>
          <c:dPt>
            <c:idx val="2"/>
            <c:bubble3D val="0"/>
            <c:spPr>
              <a:solidFill>
                <a:schemeClr val="accent3"/>
              </a:solidFill>
              <a:ln>
                <a:noFill/>
              </a:ln>
              <a:effectLst/>
            </c:spPr>
            <c:extLst>
              <c:ext xmlns:c16="http://schemas.microsoft.com/office/drawing/2014/chart" uri="{C3380CC4-5D6E-409C-BE32-E72D297353CC}">
                <c16:uniqueId val="{00000005-5160-1245-AC14-021F8CF225CC}"/>
              </c:ext>
            </c:extLst>
          </c:dPt>
          <c:dPt>
            <c:idx val="3"/>
            <c:bubble3D val="0"/>
            <c:spPr>
              <a:solidFill>
                <a:schemeClr val="accent4"/>
              </a:solidFill>
              <a:ln>
                <a:noFill/>
              </a:ln>
              <a:effectLst/>
            </c:spPr>
            <c:extLst>
              <c:ext xmlns:c16="http://schemas.microsoft.com/office/drawing/2014/chart" uri="{C3380CC4-5D6E-409C-BE32-E72D297353CC}">
                <c16:uniqueId val="{00000007-5160-1245-AC14-021F8CF225CC}"/>
              </c:ext>
            </c:extLst>
          </c:dPt>
          <c:cat>
            <c:strRef>
              <c:f>Sheet1!$A$2:$A$5</c:f>
              <c:strCache>
                <c:ptCount val="4"/>
                <c:pt idx="0">
                  <c:v>Kategória 1</c:v>
                </c:pt>
                <c:pt idx="1">
                  <c:v>Kategória 2</c:v>
                </c:pt>
                <c:pt idx="2">
                  <c:v>Kategória 3</c:v>
                </c:pt>
                <c:pt idx="3">
                  <c:v>Kategória 4</c:v>
                </c:pt>
              </c:strCache>
            </c:strRef>
          </c:cat>
          <c:val>
            <c:numRef>
              <c:f>Sheet1!$B$2:$B$5</c:f>
              <c:numCache>
                <c:formatCode>General</c:formatCode>
                <c:ptCount val="4"/>
                <c:pt idx="0">
                  <c:v>4</c:v>
                </c:pt>
                <c:pt idx="1">
                  <c:v>3</c:v>
                </c:pt>
                <c:pt idx="2">
                  <c:v>2</c:v>
                </c:pt>
                <c:pt idx="3">
                  <c:v>1</c:v>
                </c:pt>
              </c:numCache>
            </c:numRef>
          </c:val>
          <c:extLst>
            <c:ext xmlns:c16="http://schemas.microsoft.com/office/drawing/2014/chart" uri="{C3380CC4-5D6E-409C-BE32-E72D297353CC}">
              <c16:uniqueId val="{00000000-5E25-0A48-B64F-988DA545EC3D}"/>
            </c:ext>
          </c:extLst>
        </c:ser>
        <c:ser>
          <c:idx val="1"/>
          <c:order val="1"/>
          <c:tx>
            <c:strRef>
              <c:f>Sheet1!$C$1</c:f>
              <c:strCache>
                <c:ptCount val="1"/>
                <c:pt idx="0">
                  <c:v>Sor 2</c:v>
                </c:pt>
              </c:strCache>
            </c:strRef>
          </c:tx>
          <c:dPt>
            <c:idx val="0"/>
            <c:bubble3D val="0"/>
            <c:spPr>
              <a:solidFill>
                <a:schemeClr val="accent1"/>
              </a:solidFill>
              <a:ln>
                <a:noFill/>
              </a:ln>
              <a:effectLst/>
            </c:spPr>
            <c:extLst>
              <c:ext xmlns:c16="http://schemas.microsoft.com/office/drawing/2014/chart" uri="{C3380CC4-5D6E-409C-BE32-E72D297353CC}">
                <c16:uniqueId val="{00000009-5160-1245-AC14-021F8CF225CC}"/>
              </c:ext>
            </c:extLst>
          </c:dPt>
          <c:dPt>
            <c:idx val="1"/>
            <c:bubble3D val="0"/>
            <c:spPr>
              <a:solidFill>
                <a:schemeClr val="accent2"/>
              </a:solidFill>
              <a:ln>
                <a:noFill/>
              </a:ln>
              <a:effectLst/>
            </c:spPr>
            <c:extLst>
              <c:ext xmlns:c16="http://schemas.microsoft.com/office/drawing/2014/chart" uri="{C3380CC4-5D6E-409C-BE32-E72D297353CC}">
                <c16:uniqueId val="{0000000B-5160-1245-AC14-021F8CF225CC}"/>
              </c:ext>
            </c:extLst>
          </c:dPt>
          <c:dPt>
            <c:idx val="2"/>
            <c:bubble3D val="0"/>
            <c:spPr>
              <a:solidFill>
                <a:schemeClr val="accent3"/>
              </a:solidFill>
              <a:ln>
                <a:noFill/>
              </a:ln>
              <a:effectLst/>
            </c:spPr>
            <c:extLst>
              <c:ext xmlns:c16="http://schemas.microsoft.com/office/drawing/2014/chart" uri="{C3380CC4-5D6E-409C-BE32-E72D297353CC}">
                <c16:uniqueId val="{0000000D-5160-1245-AC14-021F8CF225CC}"/>
              </c:ext>
            </c:extLst>
          </c:dPt>
          <c:dPt>
            <c:idx val="3"/>
            <c:bubble3D val="0"/>
            <c:spPr>
              <a:solidFill>
                <a:schemeClr val="accent4"/>
              </a:solidFill>
              <a:ln>
                <a:noFill/>
              </a:ln>
              <a:effectLst/>
            </c:spPr>
            <c:extLst>
              <c:ext xmlns:c16="http://schemas.microsoft.com/office/drawing/2014/chart" uri="{C3380CC4-5D6E-409C-BE32-E72D297353CC}">
                <c16:uniqueId val="{0000000F-5160-1245-AC14-021F8CF225CC}"/>
              </c:ext>
            </c:extLst>
          </c:dPt>
          <c:cat>
            <c:strRef>
              <c:f>Sheet1!$A$2:$A$5</c:f>
              <c:strCache>
                <c:ptCount val="4"/>
                <c:pt idx="0">
                  <c:v>Kategória 1</c:v>
                </c:pt>
                <c:pt idx="1">
                  <c:v>Kategória 2</c:v>
                </c:pt>
                <c:pt idx="2">
                  <c:v>Kategória 3</c:v>
                </c:pt>
                <c:pt idx="3">
                  <c:v>Kategória 4</c:v>
                </c:pt>
              </c:strCache>
            </c:strRef>
          </c:cat>
          <c:val>
            <c:numRef>
              <c:f>Sheet1!$C$2:$C$5</c:f>
              <c:numCache>
                <c:formatCode>General</c:formatCode>
                <c:ptCount val="4"/>
                <c:pt idx="0">
                  <c:v>5</c:v>
                </c:pt>
                <c:pt idx="1">
                  <c:v>4</c:v>
                </c:pt>
                <c:pt idx="2">
                  <c:v>3</c:v>
                </c:pt>
                <c:pt idx="3">
                  <c:v>2</c:v>
                </c:pt>
              </c:numCache>
            </c:numRef>
          </c:val>
          <c:extLst>
            <c:ext xmlns:c16="http://schemas.microsoft.com/office/drawing/2014/chart" uri="{C3380CC4-5D6E-409C-BE32-E72D297353CC}">
              <c16:uniqueId val="{00000001-5E25-0A48-B64F-988DA545EC3D}"/>
            </c:ext>
          </c:extLst>
        </c:ser>
        <c:ser>
          <c:idx val="2"/>
          <c:order val="2"/>
          <c:tx>
            <c:strRef>
              <c:f>Sheet1!$D$1</c:f>
              <c:strCache>
                <c:ptCount val="1"/>
                <c:pt idx="0">
                  <c:v>Sor 3</c:v>
                </c:pt>
              </c:strCache>
            </c:strRef>
          </c:tx>
          <c:dPt>
            <c:idx val="0"/>
            <c:bubble3D val="0"/>
            <c:spPr>
              <a:solidFill>
                <a:schemeClr val="accent1"/>
              </a:solidFill>
              <a:ln>
                <a:noFill/>
              </a:ln>
              <a:effectLst/>
            </c:spPr>
            <c:extLst>
              <c:ext xmlns:c16="http://schemas.microsoft.com/office/drawing/2014/chart" uri="{C3380CC4-5D6E-409C-BE32-E72D297353CC}">
                <c16:uniqueId val="{00000011-5160-1245-AC14-021F8CF225CC}"/>
              </c:ext>
            </c:extLst>
          </c:dPt>
          <c:dPt>
            <c:idx val="1"/>
            <c:bubble3D val="0"/>
            <c:spPr>
              <a:solidFill>
                <a:schemeClr val="accent2"/>
              </a:solidFill>
              <a:ln>
                <a:noFill/>
              </a:ln>
              <a:effectLst/>
            </c:spPr>
            <c:extLst>
              <c:ext xmlns:c16="http://schemas.microsoft.com/office/drawing/2014/chart" uri="{C3380CC4-5D6E-409C-BE32-E72D297353CC}">
                <c16:uniqueId val="{00000013-5160-1245-AC14-021F8CF225CC}"/>
              </c:ext>
            </c:extLst>
          </c:dPt>
          <c:dPt>
            <c:idx val="2"/>
            <c:bubble3D val="0"/>
            <c:spPr>
              <a:solidFill>
                <a:schemeClr val="accent3"/>
              </a:solidFill>
              <a:ln>
                <a:noFill/>
              </a:ln>
              <a:effectLst/>
            </c:spPr>
            <c:extLst>
              <c:ext xmlns:c16="http://schemas.microsoft.com/office/drawing/2014/chart" uri="{C3380CC4-5D6E-409C-BE32-E72D297353CC}">
                <c16:uniqueId val="{00000015-5160-1245-AC14-021F8CF225CC}"/>
              </c:ext>
            </c:extLst>
          </c:dPt>
          <c:dPt>
            <c:idx val="3"/>
            <c:bubble3D val="0"/>
            <c:spPr>
              <a:solidFill>
                <a:schemeClr val="accent4"/>
              </a:solidFill>
              <a:ln>
                <a:noFill/>
              </a:ln>
              <a:effectLst/>
            </c:spPr>
            <c:extLst>
              <c:ext xmlns:c16="http://schemas.microsoft.com/office/drawing/2014/chart" uri="{C3380CC4-5D6E-409C-BE32-E72D297353CC}">
                <c16:uniqueId val="{00000017-5160-1245-AC14-021F8CF225CC}"/>
              </c:ext>
            </c:extLst>
          </c:dPt>
          <c:cat>
            <c:strRef>
              <c:f>Sheet1!$A$2:$A$5</c:f>
              <c:strCache>
                <c:ptCount val="4"/>
                <c:pt idx="0">
                  <c:v>Kategória 1</c:v>
                </c:pt>
                <c:pt idx="1">
                  <c:v>Kategória 2</c:v>
                </c:pt>
                <c:pt idx="2">
                  <c:v>Kategória 3</c:v>
                </c:pt>
                <c:pt idx="3">
                  <c:v>Kategória 4</c:v>
                </c:pt>
              </c:strCache>
            </c:strRef>
          </c:cat>
          <c:val>
            <c:numRef>
              <c:f>Sheet1!$D$2:$D$5</c:f>
              <c:numCache>
                <c:formatCode>General</c:formatCode>
                <c:ptCount val="4"/>
                <c:pt idx="0">
                  <c:v>2</c:v>
                </c:pt>
                <c:pt idx="1">
                  <c:v>5</c:v>
                </c:pt>
                <c:pt idx="2">
                  <c:v>4</c:v>
                </c:pt>
                <c:pt idx="3">
                  <c:v>3</c:v>
                </c:pt>
              </c:numCache>
            </c:numRef>
          </c:val>
          <c:extLst>
            <c:ext xmlns:c16="http://schemas.microsoft.com/office/drawing/2014/chart" uri="{C3380CC4-5D6E-409C-BE32-E72D297353CC}">
              <c16:uniqueId val="{00000002-5E25-0A48-B64F-988DA545EC3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w="123825">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hu-H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1C0200-50B8-4450-9803-7AB486CAC47B}" type="doc">
      <dgm:prSet loTypeId="urn:microsoft.com/office/officeart/2005/8/layout/process1" loCatId="process" qsTypeId="urn:microsoft.com/office/officeart/2005/8/quickstyle/simple5" qsCatId="simple" csTypeId="urn:microsoft.com/office/officeart/2005/8/colors/accent1_5" csCatId="accent1" phldr="1"/>
      <dgm:spPr/>
      <dgm:t>
        <a:bodyPr/>
        <a:lstStyle/>
        <a:p>
          <a:endParaRPr lang="hu-HU"/>
        </a:p>
      </dgm:t>
    </dgm:pt>
    <dgm:pt modelId="{8EADCCEC-FE06-44D9-B878-2E4778F40ADF}">
      <dgm:prSet/>
      <dgm:spPr/>
      <dgm:t>
        <a:bodyPr/>
        <a:lstStyle/>
        <a:p>
          <a:r>
            <a:rPr lang="hu-HU" dirty="0"/>
            <a:t>A kiskorúakat érintő online kockázati kitettségek azonosítása.</a:t>
          </a:r>
        </a:p>
      </dgm:t>
    </dgm:pt>
    <dgm:pt modelId="{A98DAC23-B158-4229-BED0-9484A9615BB6}" type="parTrans" cxnId="{4FC6B1B5-DA7C-4908-9D6D-7E1F330BCAFA}">
      <dgm:prSet/>
      <dgm:spPr/>
      <dgm:t>
        <a:bodyPr/>
        <a:lstStyle/>
        <a:p>
          <a:endParaRPr lang="hu-HU"/>
        </a:p>
      </dgm:t>
    </dgm:pt>
    <dgm:pt modelId="{F3782DC8-8F0E-4473-9A96-E84E383123F2}" type="sibTrans" cxnId="{4FC6B1B5-DA7C-4908-9D6D-7E1F330BCAFA}">
      <dgm:prSet/>
      <dgm:spPr/>
      <dgm:t>
        <a:bodyPr/>
        <a:lstStyle/>
        <a:p>
          <a:endParaRPr lang="hu-HU"/>
        </a:p>
      </dgm:t>
    </dgm:pt>
    <dgm:pt modelId="{3FE3A3FF-1D2C-45CD-8531-775D5C4D656B}">
      <dgm:prSet/>
      <dgm:spPr/>
      <dgm:t>
        <a:bodyPr/>
        <a:lstStyle/>
        <a:p>
          <a:r>
            <a:rPr lang="hu-HU" dirty="0"/>
            <a:t>Azok minimalizálását célzó intézkedések, programok.</a:t>
          </a:r>
        </a:p>
      </dgm:t>
    </dgm:pt>
    <dgm:pt modelId="{1326DAFB-E1FC-44E7-9DAD-019B74F4670E}" type="parTrans" cxnId="{1C7A4519-E092-4CEF-A897-3223BC2262E0}">
      <dgm:prSet/>
      <dgm:spPr/>
      <dgm:t>
        <a:bodyPr/>
        <a:lstStyle/>
        <a:p>
          <a:endParaRPr lang="hu-HU"/>
        </a:p>
      </dgm:t>
    </dgm:pt>
    <dgm:pt modelId="{4822ACC4-72D1-43FE-9F08-CFE501CD8525}" type="sibTrans" cxnId="{1C7A4519-E092-4CEF-A897-3223BC2262E0}">
      <dgm:prSet/>
      <dgm:spPr/>
      <dgm:t>
        <a:bodyPr/>
        <a:lstStyle/>
        <a:p>
          <a:endParaRPr lang="hu-HU"/>
        </a:p>
      </dgm:t>
    </dgm:pt>
    <dgm:pt modelId="{B8FD35EC-295F-4699-979E-F4CDFBA77099}">
      <dgm:prSet/>
      <dgm:spPr/>
      <dgm:t>
        <a:bodyPr/>
        <a:lstStyle/>
        <a:p>
          <a:r>
            <a:rPr lang="hu-HU" dirty="0"/>
            <a:t>A szabályozás és a sérelemkezelés.</a:t>
          </a:r>
        </a:p>
      </dgm:t>
    </dgm:pt>
    <dgm:pt modelId="{44E56347-523D-4444-B4E0-5FD45E87107C}" type="parTrans" cxnId="{FF39B91B-B838-421E-9A81-24260D41668D}">
      <dgm:prSet/>
      <dgm:spPr/>
      <dgm:t>
        <a:bodyPr/>
        <a:lstStyle/>
        <a:p>
          <a:endParaRPr lang="hu-HU"/>
        </a:p>
      </dgm:t>
    </dgm:pt>
    <dgm:pt modelId="{9B5C08AA-9A89-4D81-8AB6-2F0B956D7B56}" type="sibTrans" cxnId="{FF39B91B-B838-421E-9A81-24260D41668D}">
      <dgm:prSet/>
      <dgm:spPr/>
      <dgm:t>
        <a:bodyPr/>
        <a:lstStyle/>
        <a:p>
          <a:endParaRPr lang="hu-HU"/>
        </a:p>
      </dgm:t>
    </dgm:pt>
    <dgm:pt modelId="{B835C2F6-CB32-4595-8909-AE73FEEC538A}" type="pres">
      <dgm:prSet presAssocID="{291C0200-50B8-4450-9803-7AB486CAC47B}" presName="Name0" presStyleCnt="0">
        <dgm:presLayoutVars>
          <dgm:dir/>
          <dgm:resizeHandles val="exact"/>
        </dgm:presLayoutVars>
      </dgm:prSet>
      <dgm:spPr/>
    </dgm:pt>
    <dgm:pt modelId="{B7047C81-590E-4178-9154-928068044C84}" type="pres">
      <dgm:prSet presAssocID="{8EADCCEC-FE06-44D9-B878-2E4778F40ADF}" presName="node" presStyleLbl="node1" presStyleIdx="0" presStyleCnt="3">
        <dgm:presLayoutVars>
          <dgm:bulletEnabled val="1"/>
        </dgm:presLayoutVars>
      </dgm:prSet>
      <dgm:spPr/>
    </dgm:pt>
    <dgm:pt modelId="{CCF8DB97-AB34-4005-BDAE-2F82CF2F0224}" type="pres">
      <dgm:prSet presAssocID="{F3782DC8-8F0E-4473-9A96-E84E383123F2}" presName="sibTrans" presStyleLbl="sibTrans2D1" presStyleIdx="0" presStyleCnt="2"/>
      <dgm:spPr/>
    </dgm:pt>
    <dgm:pt modelId="{2E31D38E-E5D3-40A5-AF86-5BEAD1674694}" type="pres">
      <dgm:prSet presAssocID="{F3782DC8-8F0E-4473-9A96-E84E383123F2}" presName="connectorText" presStyleLbl="sibTrans2D1" presStyleIdx="0" presStyleCnt="2"/>
      <dgm:spPr/>
    </dgm:pt>
    <dgm:pt modelId="{82A0DD8B-D16E-48DE-90EA-667A603C17DB}" type="pres">
      <dgm:prSet presAssocID="{3FE3A3FF-1D2C-45CD-8531-775D5C4D656B}" presName="node" presStyleLbl="node1" presStyleIdx="1" presStyleCnt="3">
        <dgm:presLayoutVars>
          <dgm:bulletEnabled val="1"/>
        </dgm:presLayoutVars>
      </dgm:prSet>
      <dgm:spPr/>
    </dgm:pt>
    <dgm:pt modelId="{637EC271-E98D-4FAA-B1A2-687E0EE21F78}" type="pres">
      <dgm:prSet presAssocID="{4822ACC4-72D1-43FE-9F08-CFE501CD8525}" presName="sibTrans" presStyleLbl="sibTrans2D1" presStyleIdx="1" presStyleCnt="2"/>
      <dgm:spPr/>
    </dgm:pt>
    <dgm:pt modelId="{FC415DD8-96FD-4464-B658-FF57926B9513}" type="pres">
      <dgm:prSet presAssocID="{4822ACC4-72D1-43FE-9F08-CFE501CD8525}" presName="connectorText" presStyleLbl="sibTrans2D1" presStyleIdx="1" presStyleCnt="2"/>
      <dgm:spPr/>
    </dgm:pt>
    <dgm:pt modelId="{AD463675-7A69-4D57-B66E-83A116055756}" type="pres">
      <dgm:prSet presAssocID="{B8FD35EC-295F-4699-979E-F4CDFBA77099}" presName="node" presStyleLbl="node1" presStyleIdx="2" presStyleCnt="3">
        <dgm:presLayoutVars>
          <dgm:bulletEnabled val="1"/>
        </dgm:presLayoutVars>
      </dgm:prSet>
      <dgm:spPr/>
    </dgm:pt>
  </dgm:ptLst>
  <dgm:cxnLst>
    <dgm:cxn modelId="{B1194E07-AB57-4B13-96FA-F9667989F2AB}" type="presOf" srcId="{291C0200-50B8-4450-9803-7AB486CAC47B}" destId="{B835C2F6-CB32-4595-8909-AE73FEEC538A}" srcOrd="0" destOrd="0" presId="urn:microsoft.com/office/officeart/2005/8/layout/process1"/>
    <dgm:cxn modelId="{39A91B0E-DAA2-46B1-B8E0-1690844A6C5C}" type="presOf" srcId="{4822ACC4-72D1-43FE-9F08-CFE501CD8525}" destId="{FC415DD8-96FD-4464-B658-FF57926B9513}" srcOrd="1" destOrd="0" presId="urn:microsoft.com/office/officeart/2005/8/layout/process1"/>
    <dgm:cxn modelId="{E8EA4912-3BBA-47ED-B12A-A99BBC37EBEC}" type="presOf" srcId="{3FE3A3FF-1D2C-45CD-8531-775D5C4D656B}" destId="{82A0DD8B-D16E-48DE-90EA-667A603C17DB}" srcOrd="0" destOrd="0" presId="urn:microsoft.com/office/officeart/2005/8/layout/process1"/>
    <dgm:cxn modelId="{1C7A4519-E092-4CEF-A897-3223BC2262E0}" srcId="{291C0200-50B8-4450-9803-7AB486CAC47B}" destId="{3FE3A3FF-1D2C-45CD-8531-775D5C4D656B}" srcOrd="1" destOrd="0" parTransId="{1326DAFB-E1FC-44E7-9DAD-019B74F4670E}" sibTransId="{4822ACC4-72D1-43FE-9F08-CFE501CD8525}"/>
    <dgm:cxn modelId="{FF39B91B-B838-421E-9A81-24260D41668D}" srcId="{291C0200-50B8-4450-9803-7AB486CAC47B}" destId="{B8FD35EC-295F-4699-979E-F4CDFBA77099}" srcOrd="2" destOrd="0" parTransId="{44E56347-523D-4444-B4E0-5FD45E87107C}" sibTransId="{9B5C08AA-9A89-4D81-8AB6-2F0B956D7B56}"/>
    <dgm:cxn modelId="{C33C6F2D-DFCB-4BBE-BA3C-8CFC400D8D00}" type="presOf" srcId="{B8FD35EC-295F-4699-979E-F4CDFBA77099}" destId="{AD463675-7A69-4D57-B66E-83A116055756}" srcOrd="0" destOrd="0" presId="urn:microsoft.com/office/officeart/2005/8/layout/process1"/>
    <dgm:cxn modelId="{FF4C8B85-2A26-48AA-967A-DBC1E203253F}" type="presOf" srcId="{4822ACC4-72D1-43FE-9F08-CFE501CD8525}" destId="{637EC271-E98D-4FAA-B1A2-687E0EE21F78}" srcOrd="0" destOrd="0" presId="urn:microsoft.com/office/officeart/2005/8/layout/process1"/>
    <dgm:cxn modelId="{B473C3B4-37F0-4081-842D-A9E2F3E56C69}" type="presOf" srcId="{8EADCCEC-FE06-44D9-B878-2E4778F40ADF}" destId="{B7047C81-590E-4178-9154-928068044C84}" srcOrd="0" destOrd="0" presId="urn:microsoft.com/office/officeart/2005/8/layout/process1"/>
    <dgm:cxn modelId="{4FC6B1B5-DA7C-4908-9D6D-7E1F330BCAFA}" srcId="{291C0200-50B8-4450-9803-7AB486CAC47B}" destId="{8EADCCEC-FE06-44D9-B878-2E4778F40ADF}" srcOrd="0" destOrd="0" parTransId="{A98DAC23-B158-4229-BED0-9484A9615BB6}" sibTransId="{F3782DC8-8F0E-4473-9A96-E84E383123F2}"/>
    <dgm:cxn modelId="{E2E3BFD3-B32E-4E41-A2DE-0517A38736B6}" type="presOf" srcId="{F3782DC8-8F0E-4473-9A96-E84E383123F2}" destId="{CCF8DB97-AB34-4005-BDAE-2F82CF2F0224}" srcOrd="0" destOrd="0" presId="urn:microsoft.com/office/officeart/2005/8/layout/process1"/>
    <dgm:cxn modelId="{151A10D8-A95E-4DFD-A473-354EA23D7DF2}" type="presOf" srcId="{F3782DC8-8F0E-4473-9A96-E84E383123F2}" destId="{2E31D38E-E5D3-40A5-AF86-5BEAD1674694}" srcOrd="1" destOrd="0" presId="urn:microsoft.com/office/officeart/2005/8/layout/process1"/>
    <dgm:cxn modelId="{E753FE8D-B15B-4A33-98A2-8548DC906920}" type="presParOf" srcId="{B835C2F6-CB32-4595-8909-AE73FEEC538A}" destId="{B7047C81-590E-4178-9154-928068044C84}" srcOrd="0" destOrd="0" presId="urn:microsoft.com/office/officeart/2005/8/layout/process1"/>
    <dgm:cxn modelId="{DE50F429-CAD3-4891-8638-3F2C06A419BF}" type="presParOf" srcId="{B835C2F6-CB32-4595-8909-AE73FEEC538A}" destId="{CCF8DB97-AB34-4005-BDAE-2F82CF2F0224}" srcOrd="1" destOrd="0" presId="urn:microsoft.com/office/officeart/2005/8/layout/process1"/>
    <dgm:cxn modelId="{DDBC7C5A-CBFD-4E52-BF86-E8F7F249DF8F}" type="presParOf" srcId="{CCF8DB97-AB34-4005-BDAE-2F82CF2F0224}" destId="{2E31D38E-E5D3-40A5-AF86-5BEAD1674694}" srcOrd="0" destOrd="0" presId="urn:microsoft.com/office/officeart/2005/8/layout/process1"/>
    <dgm:cxn modelId="{8B19C98C-5A92-4499-8202-03F317DFCF9D}" type="presParOf" srcId="{B835C2F6-CB32-4595-8909-AE73FEEC538A}" destId="{82A0DD8B-D16E-48DE-90EA-667A603C17DB}" srcOrd="2" destOrd="0" presId="urn:microsoft.com/office/officeart/2005/8/layout/process1"/>
    <dgm:cxn modelId="{49AF512F-50FD-4DC6-AEBA-A86C650E8F0B}" type="presParOf" srcId="{B835C2F6-CB32-4595-8909-AE73FEEC538A}" destId="{637EC271-E98D-4FAA-B1A2-687E0EE21F78}" srcOrd="3" destOrd="0" presId="urn:microsoft.com/office/officeart/2005/8/layout/process1"/>
    <dgm:cxn modelId="{FE3C3C87-49FD-491F-8AAE-57C51F67874D}" type="presParOf" srcId="{637EC271-E98D-4FAA-B1A2-687E0EE21F78}" destId="{FC415DD8-96FD-4464-B658-FF57926B9513}" srcOrd="0" destOrd="0" presId="urn:microsoft.com/office/officeart/2005/8/layout/process1"/>
    <dgm:cxn modelId="{A049C034-DB64-45CC-BBA2-C38A8C6E4DBC}" type="presParOf" srcId="{B835C2F6-CB32-4595-8909-AE73FEEC538A}" destId="{AD463675-7A69-4D57-B66E-83A116055756}"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047C81-590E-4178-9154-928068044C84}">
      <dsp:nvSpPr>
        <dsp:cNvPr id="0" name=""/>
        <dsp:cNvSpPr/>
      </dsp:nvSpPr>
      <dsp:spPr>
        <a:xfrm>
          <a:off x="7976" y="0"/>
          <a:ext cx="2384175" cy="923330"/>
        </a:xfrm>
        <a:prstGeom prst="roundRect">
          <a:avLst>
            <a:gd name="adj" fmla="val 10000"/>
          </a:avLst>
        </a:prstGeom>
        <a:gradFill rotWithShape="0">
          <a:gsLst>
            <a:gs pos="0">
              <a:schemeClr val="accent1">
                <a:alpha val="90000"/>
                <a:hueOff val="0"/>
                <a:satOff val="0"/>
                <a:lumOff val="0"/>
                <a:alphaOff val="0"/>
                <a:satMod val="103000"/>
                <a:lumMod val="102000"/>
                <a:tint val="94000"/>
              </a:schemeClr>
            </a:gs>
            <a:gs pos="50000">
              <a:schemeClr val="accent1">
                <a:alpha val="90000"/>
                <a:hueOff val="0"/>
                <a:satOff val="0"/>
                <a:lumOff val="0"/>
                <a:alphaOff val="0"/>
                <a:satMod val="110000"/>
                <a:lumMod val="100000"/>
                <a:shade val="100000"/>
              </a:schemeClr>
            </a:gs>
            <a:gs pos="100000">
              <a:schemeClr val="accent1">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hu-HU" sz="1700" kern="1200" dirty="0"/>
            <a:t>A kiskorúakat érintő online kockázati kitettségek azonosítása.</a:t>
          </a:r>
        </a:p>
      </dsp:txBody>
      <dsp:txXfrm>
        <a:off x="35019" y="27043"/>
        <a:ext cx="2330089" cy="869244"/>
      </dsp:txXfrm>
    </dsp:sp>
    <dsp:sp modelId="{CCF8DB97-AB34-4005-BDAE-2F82CF2F0224}">
      <dsp:nvSpPr>
        <dsp:cNvPr id="0" name=""/>
        <dsp:cNvSpPr/>
      </dsp:nvSpPr>
      <dsp:spPr>
        <a:xfrm>
          <a:off x="2630569" y="166027"/>
          <a:ext cx="505445" cy="591275"/>
        </a:xfrm>
        <a:prstGeom prst="rightArrow">
          <a:avLst>
            <a:gd name="adj1" fmla="val 60000"/>
            <a:gd name="adj2" fmla="val 50000"/>
          </a:avLst>
        </a:prstGeom>
        <a:gradFill rotWithShape="0">
          <a:gsLst>
            <a:gs pos="0">
              <a:schemeClr val="accent1">
                <a:shade val="90000"/>
                <a:hueOff val="0"/>
                <a:satOff val="0"/>
                <a:lumOff val="0"/>
                <a:alphaOff val="0"/>
                <a:satMod val="103000"/>
                <a:lumMod val="102000"/>
                <a:tint val="94000"/>
              </a:schemeClr>
            </a:gs>
            <a:gs pos="50000">
              <a:schemeClr val="accent1">
                <a:shade val="90000"/>
                <a:hueOff val="0"/>
                <a:satOff val="0"/>
                <a:lumOff val="0"/>
                <a:alphaOff val="0"/>
                <a:satMod val="110000"/>
                <a:lumMod val="100000"/>
                <a:shade val="100000"/>
              </a:schemeClr>
            </a:gs>
            <a:gs pos="100000">
              <a:schemeClr val="accent1">
                <a:shade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hu-HU" sz="1400" kern="1200"/>
        </a:p>
      </dsp:txBody>
      <dsp:txXfrm>
        <a:off x="2630569" y="284282"/>
        <a:ext cx="353812" cy="354765"/>
      </dsp:txXfrm>
    </dsp:sp>
    <dsp:sp modelId="{82A0DD8B-D16E-48DE-90EA-667A603C17DB}">
      <dsp:nvSpPr>
        <dsp:cNvPr id="0" name=""/>
        <dsp:cNvSpPr/>
      </dsp:nvSpPr>
      <dsp:spPr>
        <a:xfrm>
          <a:off x="3345822" y="0"/>
          <a:ext cx="2384175" cy="923330"/>
        </a:xfrm>
        <a:prstGeom prst="roundRect">
          <a:avLst>
            <a:gd name="adj" fmla="val 10000"/>
          </a:avLst>
        </a:prstGeom>
        <a:gradFill rotWithShape="0">
          <a:gsLst>
            <a:gs pos="0">
              <a:schemeClr val="accent1">
                <a:alpha val="90000"/>
                <a:hueOff val="0"/>
                <a:satOff val="0"/>
                <a:lumOff val="0"/>
                <a:alphaOff val="-20000"/>
                <a:satMod val="103000"/>
                <a:lumMod val="102000"/>
                <a:tint val="94000"/>
              </a:schemeClr>
            </a:gs>
            <a:gs pos="50000">
              <a:schemeClr val="accent1">
                <a:alpha val="90000"/>
                <a:hueOff val="0"/>
                <a:satOff val="0"/>
                <a:lumOff val="0"/>
                <a:alphaOff val="-20000"/>
                <a:satMod val="110000"/>
                <a:lumMod val="100000"/>
                <a:shade val="100000"/>
              </a:schemeClr>
            </a:gs>
            <a:gs pos="100000">
              <a:schemeClr val="accent1">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hu-HU" sz="1700" kern="1200" dirty="0"/>
            <a:t>Azok minimalizálását célzó intézkedések, programok.</a:t>
          </a:r>
        </a:p>
      </dsp:txBody>
      <dsp:txXfrm>
        <a:off x="3372865" y="27043"/>
        <a:ext cx="2330089" cy="869244"/>
      </dsp:txXfrm>
    </dsp:sp>
    <dsp:sp modelId="{637EC271-E98D-4FAA-B1A2-687E0EE21F78}">
      <dsp:nvSpPr>
        <dsp:cNvPr id="0" name=""/>
        <dsp:cNvSpPr/>
      </dsp:nvSpPr>
      <dsp:spPr>
        <a:xfrm>
          <a:off x="5968415" y="166027"/>
          <a:ext cx="505445" cy="591275"/>
        </a:xfrm>
        <a:prstGeom prst="rightArrow">
          <a:avLst>
            <a:gd name="adj1" fmla="val 60000"/>
            <a:gd name="adj2" fmla="val 50000"/>
          </a:avLst>
        </a:prstGeom>
        <a:gradFill rotWithShape="0">
          <a:gsLst>
            <a:gs pos="0">
              <a:schemeClr val="accent1">
                <a:shade val="90000"/>
                <a:hueOff val="-174549"/>
                <a:satOff val="-39115"/>
                <a:lumOff val="54282"/>
                <a:alphaOff val="0"/>
                <a:satMod val="103000"/>
                <a:lumMod val="102000"/>
                <a:tint val="94000"/>
              </a:schemeClr>
            </a:gs>
            <a:gs pos="50000">
              <a:schemeClr val="accent1">
                <a:shade val="90000"/>
                <a:hueOff val="-174549"/>
                <a:satOff val="-39115"/>
                <a:lumOff val="54282"/>
                <a:alphaOff val="0"/>
                <a:satMod val="110000"/>
                <a:lumMod val="100000"/>
                <a:shade val="100000"/>
              </a:schemeClr>
            </a:gs>
            <a:gs pos="100000">
              <a:schemeClr val="accent1">
                <a:shade val="90000"/>
                <a:hueOff val="-174549"/>
                <a:satOff val="-39115"/>
                <a:lumOff val="5428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hu-HU" sz="1400" kern="1200"/>
        </a:p>
      </dsp:txBody>
      <dsp:txXfrm>
        <a:off x="5968415" y="284282"/>
        <a:ext cx="353812" cy="354765"/>
      </dsp:txXfrm>
    </dsp:sp>
    <dsp:sp modelId="{AD463675-7A69-4D57-B66E-83A116055756}">
      <dsp:nvSpPr>
        <dsp:cNvPr id="0" name=""/>
        <dsp:cNvSpPr/>
      </dsp:nvSpPr>
      <dsp:spPr>
        <a:xfrm>
          <a:off x="6683668" y="0"/>
          <a:ext cx="2384175" cy="923330"/>
        </a:xfrm>
        <a:prstGeom prst="roundRect">
          <a:avLst>
            <a:gd name="adj" fmla="val 10000"/>
          </a:avLst>
        </a:prstGeom>
        <a:gradFill rotWithShape="0">
          <a:gsLst>
            <a:gs pos="0">
              <a:schemeClr val="accent1">
                <a:alpha val="90000"/>
                <a:hueOff val="0"/>
                <a:satOff val="0"/>
                <a:lumOff val="0"/>
                <a:alphaOff val="-40000"/>
                <a:satMod val="103000"/>
                <a:lumMod val="102000"/>
                <a:tint val="94000"/>
              </a:schemeClr>
            </a:gs>
            <a:gs pos="50000">
              <a:schemeClr val="accent1">
                <a:alpha val="90000"/>
                <a:hueOff val="0"/>
                <a:satOff val="0"/>
                <a:lumOff val="0"/>
                <a:alphaOff val="-40000"/>
                <a:satMod val="110000"/>
                <a:lumMod val="100000"/>
                <a:shade val="100000"/>
              </a:schemeClr>
            </a:gs>
            <a:gs pos="100000">
              <a:schemeClr val="accent1">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hu-HU" sz="1700" kern="1200" dirty="0"/>
            <a:t>A szabályozás és a sérelemkezelés.</a:t>
          </a:r>
        </a:p>
      </dsp:txBody>
      <dsp:txXfrm>
        <a:off x="6710711" y="27043"/>
        <a:ext cx="2330089" cy="86924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96D321-333F-B64E-BD22-75F1A6A3E1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dirty="0">
              <a:latin typeface="Calibri Regular"/>
            </a:endParaRPr>
          </a:p>
        </p:txBody>
      </p:sp>
      <p:sp>
        <p:nvSpPr>
          <p:cNvPr id="3" name="Date Placeholder 2">
            <a:extLst>
              <a:ext uri="{FF2B5EF4-FFF2-40B4-BE49-F238E27FC236}">
                <a16:creationId xmlns:a16="http://schemas.microsoft.com/office/drawing/2014/main" id="{36B577A5-DB04-D14D-86AA-48C35FEEE9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818AE2-5A70-8545-9BBD-5FFA416E962B}" type="datetimeFigureOut">
              <a:rPr lang="hu-HU" smtClean="0">
                <a:latin typeface="Calibri Regular"/>
              </a:rPr>
              <a:t>2021. 11. 15.</a:t>
            </a:fld>
            <a:endParaRPr lang="hu-HU" dirty="0">
              <a:latin typeface="Calibri Regular"/>
            </a:endParaRPr>
          </a:p>
        </p:txBody>
      </p:sp>
      <p:sp>
        <p:nvSpPr>
          <p:cNvPr id="4" name="Footer Placeholder 3">
            <a:extLst>
              <a:ext uri="{FF2B5EF4-FFF2-40B4-BE49-F238E27FC236}">
                <a16:creationId xmlns:a16="http://schemas.microsoft.com/office/drawing/2014/main" id="{D9DC72F1-D224-9945-8203-636614BBF0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dirty="0">
              <a:latin typeface="Calibri Regular"/>
            </a:endParaRPr>
          </a:p>
        </p:txBody>
      </p:sp>
      <p:sp>
        <p:nvSpPr>
          <p:cNvPr id="5" name="Slide Number Placeholder 4">
            <a:extLst>
              <a:ext uri="{FF2B5EF4-FFF2-40B4-BE49-F238E27FC236}">
                <a16:creationId xmlns:a16="http://schemas.microsoft.com/office/drawing/2014/main" id="{32FA1B18-AF74-994F-9341-CB4589DF2F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C63E8-FABC-B849-8D54-C8293E42EC40}" type="slidenum">
              <a:rPr lang="hu-HU" smtClean="0">
                <a:latin typeface="Calibri Regular"/>
              </a:rPr>
              <a:t>‹#›</a:t>
            </a:fld>
            <a:endParaRPr lang="hu-HU" dirty="0">
              <a:latin typeface="Calibri Regular"/>
            </a:endParaRPr>
          </a:p>
        </p:txBody>
      </p:sp>
    </p:spTree>
    <p:extLst>
      <p:ext uri="{BB962C8B-B14F-4D97-AF65-F5344CB8AC3E}">
        <p14:creationId xmlns:p14="http://schemas.microsoft.com/office/powerpoint/2010/main" val="150445513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alibri Regular"/>
              </a:defRPr>
            </a:lvl1pPr>
          </a:lstStyle>
          <a:p>
            <a:endParaRPr lang="hu-H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alibri Regular"/>
              </a:defRPr>
            </a:lvl1pPr>
          </a:lstStyle>
          <a:p>
            <a:fld id="{9220DA22-E23F-2742-9DA2-94CAEFFF3319}" type="datetimeFigureOut">
              <a:rPr lang="hu-HU" smtClean="0"/>
              <a:pPr/>
              <a:t>2021. 11. 15.</a:t>
            </a:fld>
            <a:endParaRPr lang="hu-H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alibri Regular"/>
              </a:defRPr>
            </a:lvl1pPr>
          </a:lstStyle>
          <a:p>
            <a:endParaRPr lang="hu-H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alibri Regular"/>
              </a:defRPr>
            </a:lvl1pPr>
          </a:lstStyle>
          <a:p>
            <a:fld id="{24217024-60A8-3B4E-A3D6-DC60ED2C9AB4}" type="slidenum">
              <a:rPr lang="hu-HU" smtClean="0"/>
              <a:pPr/>
              <a:t>‹#›</a:t>
            </a:fld>
            <a:endParaRPr lang="hu-HU" dirty="0"/>
          </a:p>
        </p:txBody>
      </p:sp>
    </p:spTree>
    <p:extLst>
      <p:ext uri="{BB962C8B-B14F-4D97-AF65-F5344CB8AC3E}">
        <p14:creationId xmlns:p14="http://schemas.microsoft.com/office/powerpoint/2010/main" val="46026483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b="0" i="0" kern="1200">
        <a:solidFill>
          <a:schemeClr val="tx1"/>
        </a:solidFill>
        <a:latin typeface="Calibri Regular"/>
        <a:ea typeface="+mn-ea"/>
        <a:cs typeface="+mn-cs"/>
      </a:defRPr>
    </a:lvl1pPr>
    <a:lvl2pPr marL="457200" algn="l" defTabSz="914400" rtl="0" eaLnBrk="1" latinLnBrk="0" hangingPunct="1">
      <a:defRPr sz="1200" b="0" i="0" kern="1200">
        <a:solidFill>
          <a:schemeClr val="tx1"/>
        </a:solidFill>
        <a:latin typeface="Calibri Regular"/>
        <a:ea typeface="+mn-ea"/>
        <a:cs typeface="+mn-cs"/>
      </a:defRPr>
    </a:lvl2pPr>
    <a:lvl3pPr marL="914400" algn="l" defTabSz="914400" rtl="0" eaLnBrk="1" latinLnBrk="0" hangingPunct="1">
      <a:defRPr sz="1200" b="0" i="0" kern="1200">
        <a:solidFill>
          <a:schemeClr val="tx1"/>
        </a:solidFill>
        <a:latin typeface="Calibri Regular"/>
        <a:ea typeface="+mn-ea"/>
        <a:cs typeface="+mn-cs"/>
      </a:defRPr>
    </a:lvl3pPr>
    <a:lvl4pPr marL="1371600" algn="l" defTabSz="914400" rtl="0" eaLnBrk="1" latinLnBrk="0" hangingPunct="1">
      <a:defRPr sz="1200" b="0" i="0" kern="1200">
        <a:solidFill>
          <a:schemeClr val="tx1"/>
        </a:solidFill>
        <a:latin typeface="Calibri Regular"/>
        <a:ea typeface="+mn-ea"/>
        <a:cs typeface="+mn-cs"/>
      </a:defRPr>
    </a:lvl4pPr>
    <a:lvl5pPr marL="1828800" algn="l" defTabSz="914400" rtl="0" eaLnBrk="1" latinLnBrk="0" hangingPunct="1">
      <a:defRPr sz="1200" b="0" i="0" kern="1200">
        <a:solidFill>
          <a:schemeClr val="tx1"/>
        </a:solidFill>
        <a:latin typeface="Calibri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Az a komplex társadalmi szemlélet és gyakorlat, amely a digitális-online környezetben/kultúrában a </a:t>
            </a:r>
          </a:p>
          <a:p>
            <a:r>
              <a:rPr lang="hu-HU" dirty="0"/>
              <a:t>-   kiskorúakat érintő online kockázati kitettségek azonosítását,</a:t>
            </a:r>
          </a:p>
          <a:p>
            <a:r>
              <a:rPr lang="hu-HU" dirty="0"/>
              <a:t>-   azok minimalizálását célzó intézkedéseket, programokat (különösen az</a:t>
            </a:r>
          </a:p>
          <a:p>
            <a:r>
              <a:rPr lang="hu-HU" dirty="0"/>
              <a:t>     online médiatudatosság fejlesztését), </a:t>
            </a:r>
          </a:p>
          <a:p>
            <a:r>
              <a:rPr lang="hu-HU" dirty="0"/>
              <a:t>-   a káros/veszélyes tartalomszolgáltatási és felhasználási módok</a:t>
            </a:r>
          </a:p>
          <a:p>
            <a:r>
              <a:rPr lang="hu-HU" dirty="0"/>
              <a:t>     szabályozását és az áldozathibáztatást kerülő sérelemkezelést</a:t>
            </a:r>
          </a:p>
          <a:p>
            <a:r>
              <a:rPr lang="hu-HU" dirty="0"/>
              <a:t>együttesen jelenti - az állami és egyházi intézmények, az iparági szereplők illetve a civilszféra és a családok aktív részvételével.</a:t>
            </a:r>
          </a:p>
          <a:p>
            <a:endParaRPr lang="hu-HU" dirty="0"/>
          </a:p>
        </p:txBody>
      </p:sp>
    </p:spTree>
    <p:extLst>
      <p:ext uri="{BB962C8B-B14F-4D97-AF65-F5344CB8AC3E}">
        <p14:creationId xmlns:p14="http://schemas.microsoft.com/office/powerpoint/2010/main" val="20055638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3B244-C1E8-EE4F-854D-137CD855D3FC}"/>
              </a:ext>
            </a:extLst>
          </p:cNvPr>
          <p:cNvSpPr>
            <a:spLocks noGrp="1"/>
          </p:cNvSpPr>
          <p:nvPr>
            <p:ph type="ctrTitle" hasCustomPrompt="1"/>
          </p:nvPr>
        </p:nvSpPr>
        <p:spPr>
          <a:xfrm>
            <a:off x="1524000" y="382555"/>
            <a:ext cx="9144000" cy="2203678"/>
          </a:xfrm>
        </p:spPr>
        <p:txBody>
          <a:bodyPr anchor="b"/>
          <a:lstStyle>
            <a:lvl1pPr algn="l">
              <a:defRPr sz="6000">
                <a:solidFill>
                  <a:schemeClr val="bg1"/>
                </a:solidFill>
              </a:defRPr>
            </a:lvl1pPr>
          </a:lstStyle>
          <a:p>
            <a:r>
              <a:rPr lang="en-US" dirty="0" err="1"/>
              <a:t>Prezentáció</a:t>
            </a:r>
            <a:r>
              <a:rPr lang="en-US" dirty="0"/>
              <a:t> </a:t>
            </a:r>
            <a:r>
              <a:rPr lang="en-US" dirty="0" err="1"/>
              <a:t>címe</a:t>
            </a:r>
            <a:endParaRPr lang="hu-HU" dirty="0"/>
          </a:p>
        </p:txBody>
      </p:sp>
      <p:sp>
        <p:nvSpPr>
          <p:cNvPr id="3" name="Subtitle 2">
            <a:extLst>
              <a:ext uri="{FF2B5EF4-FFF2-40B4-BE49-F238E27FC236}">
                <a16:creationId xmlns:a16="http://schemas.microsoft.com/office/drawing/2014/main" id="{53015A76-1D9D-BA48-99F1-FD783ED07580}"/>
              </a:ext>
            </a:extLst>
          </p:cNvPr>
          <p:cNvSpPr>
            <a:spLocks noGrp="1"/>
          </p:cNvSpPr>
          <p:nvPr>
            <p:ph type="subTitle" idx="1" hasCustomPrompt="1"/>
          </p:nvPr>
        </p:nvSpPr>
        <p:spPr>
          <a:xfrm>
            <a:off x="1524000" y="2678308"/>
            <a:ext cx="9144000" cy="400795"/>
          </a:xfrm>
        </p:spPr>
        <p:txBody>
          <a:bodyPr/>
          <a:lstStyle>
            <a:lvl1pPr marL="0" indent="0" algn="l">
              <a:buNone/>
              <a:defRPr sz="2400" b="0" i="0" cap="all" baseline="0">
                <a:solidFill>
                  <a:schemeClr val="bg1"/>
                </a:solidFill>
                <a:latin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Szerző</a:t>
            </a:r>
            <a:r>
              <a:rPr lang="en-US" dirty="0"/>
              <a:t> Neve</a:t>
            </a:r>
            <a:endParaRPr lang="hu-HU" dirty="0"/>
          </a:p>
        </p:txBody>
      </p:sp>
    </p:spTree>
    <p:extLst>
      <p:ext uri="{BB962C8B-B14F-4D97-AF65-F5344CB8AC3E}">
        <p14:creationId xmlns:p14="http://schemas.microsoft.com/office/powerpoint/2010/main" val="423749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ím és szöve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477D5-89CF-024E-8F8F-88DE54DBBB59}"/>
              </a:ext>
            </a:extLst>
          </p:cNvPr>
          <p:cNvSpPr>
            <a:spLocks noGrp="1"/>
          </p:cNvSpPr>
          <p:nvPr>
            <p:ph type="title" hasCustomPrompt="1"/>
          </p:nvPr>
        </p:nvSpPr>
        <p:spPr>
          <a:xfrm>
            <a:off x="838200" y="914400"/>
            <a:ext cx="10515600" cy="776288"/>
          </a:xfrm>
        </p:spPr>
        <p:txBody>
          <a:bodyPr/>
          <a:lstStyle/>
          <a:p>
            <a:r>
              <a:rPr lang="en-US" dirty="0" err="1"/>
              <a:t>Dia</a:t>
            </a:r>
            <a:r>
              <a:rPr lang="en-US" dirty="0"/>
              <a:t> </a:t>
            </a:r>
            <a:r>
              <a:rPr lang="en-US" dirty="0" err="1"/>
              <a:t>címe</a:t>
            </a:r>
            <a:endParaRPr lang="hu-HU" dirty="0"/>
          </a:p>
        </p:txBody>
      </p:sp>
      <p:sp>
        <p:nvSpPr>
          <p:cNvPr id="3" name="Content Placeholder 2">
            <a:extLst>
              <a:ext uri="{FF2B5EF4-FFF2-40B4-BE49-F238E27FC236}">
                <a16:creationId xmlns:a16="http://schemas.microsoft.com/office/drawing/2014/main" id="{DAECF86E-4058-D94A-8A3C-747E295FE3DE}"/>
              </a:ext>
            </a:extLst>
          </p:cNvPr>
          <p:cNvSpPr>
            <a:spLocks noGrp="1"/>
          </p:cNvSpPr>
          <p:nvPr>
            <p:ph idx="1" hasCustomPrompt="1"/>
          </p:nvPr>
        </p:nvSpPr>
        <p:spPr>
          <a:xfrm>
            <a:off x="838200" y="1825625"/>
            <a:ext cx="10515600" cy="4016375"/>
          </a:xfrm>
        </p:spPr>
        <p:txBody>
          <a:body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Tree>
    <p:extLst>
      <p:ext uri="{BB962C8B-B14F-4D97-AF65-F5344CB8AC3E}">
        <p14:creationId xmlns:p14="http://schemas.microsoft.com/office/powerpoint/2010/main" val="124721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Fejezetkezdő">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EF68-6C58-4C42-99F7-804086D5FB93}"/>
              </a:ext>
            </a:extLst>
          </p:cNvPr>
          <p:cNvSpPr>
            <a:spLocks noGrp="1"/>
          </p:cNvSpPr>
          <p:nvPr>
            <p:ph type="title" hasCustomPrompt="1"/>
          </p:nvPr>
        </p:nvSpPr>
        <p:spPr>
          <a:xfrm>
            <a:off x="831850" y="500373"/>
            <a:ext cx="10515600" cy="2578227"/>
          </a:xfrm>
        </p:spPr>
        <p:txBody>
          <a:bodyPr anchor="b"/>
          <a:lstStyle>
            <a:lvl1pPr>
              <a:defRPr sz="6000"/>
            </a:lvl1pPr>
          </a:lstStyle>
          <a:p>
            <a:r>
              <a:rPr lang="en-US" dirty="0" err="1"/>
              <a:t>Fejezet</a:t>
            </a:r>
            <a:r>
              <a:rPr lang="en-US" dirty="0"/>
              <a:t> </a:t>
            </a:r>
            <a:r>
              <a:rPr lang="en-US" dirty="0" err="1"/>
              <a:t>címe</a:t>
            </a:r>
            <a:endParaRPr lang="hu-HU" dirty="0"/>
          </a:p>
        </p:txBody>
      </p:sp>
      <p:sp>
        <p:nvSpPr>
          <p:cNvPr id="3" name="Text Placeholder 2">
            <a:extLst>
              <a:ext uri="{FF2B5EF4-FFF2-40B4-BE49-F238E27FC236}">
                <a16:creationId xmlns:a16="http://schemas.microsoft.com/office/drawing/2014/main" id="{004436EE-0E79-5A41-BDF2-00691902E9CB}"/>
              </a:ext>
            </a:extLst>
          </p:cNvPr>
          <p:cNvSpPr>
            <a:spLocks noGrp="1"/>
          </p:cNvSpPr>
          <p:nvPr>
            <p:ph type="body" idx="1" hasCustomPrompt="1"/>
          </p:nvPr>
        </p:nvSpPr>
        <p:spPr>
          <a:xfrm>
            <a:off x="831850" y="3105588"/>
            <a:ext cx="10515600" cy="1500187"/>
          </a:xfrm>
        </p:spPr>
        <p:txBody>
          <a:bodyPr/>
          <a:lstStyle>
            <a:lvl1pPr marL="0" indent="0">
              <a:buNone/>
              <a:defRPr sz="2400" b="0" i="0" cap="all" baseline="0">
                <a:solidFill>
                  <a:schemeClr val="tx1"/>
                </a:solidFill>
                <a:latin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a:t>Fejezet</a:t>
            </a:r>
            <a:r>
              <a:rPr lang="en-US" dirty="0"/>
              <a:t> </a:t>
            </a:r>
            <a:r>
              <a:rPr lang="en-US" dirty="0" err="1"/>
              <a:t>alcíme</a:t>
            </a:r>
            <a:endParaRPr lang="en-US" dirty="0"/>
          </a:p>
        </p:txBody>
      </p:sp>
    </p:spTree>
    <p:extLst>
      <p:ext uri="{BB962C8B-B14F-4D97-AF65-F5344CB8AC3E}">
        <p14:creationId xmlns:p14="http://schemas.microsoft.com/office/powerpoint/2010/main" val="3178971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étoszlop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F9D82-14A3-8342-A2E7-6A38E2BD32C9}"/>
              </a:ext>
            </a:extLst>
          </p:cNvPr>
          <p:cNvSpPr>
            <a:spLocks noGrp="1"/>
          </p:cNvSpPr>
          <p:nvPr>
            <p:ph type="title" hasCustomPrompt="1"/>
          </p:nvPr>
        </p:nvSpPr>
        <p:spPr>
          <a:xfrm>
            <a:off x="838200" y="798650"/>
            <a:ext cx="10515600" cy="776288"/>
          </a:xfrm>
        </p:spPr>
        <p:txBody>
          <a:bodyPr/>
          <a:lstStyle/>
          <a:p>
            <a:r>
              <a:rPr lang="en-US" dirty="0" err="1"/>
              <a:t>Dia</a:t>
            </a:r>
            <a:r>
              <a:rPr lang="en-US" dirty="0"/>
              <a:t> </a:t>
            </a:r>
            <a:r>
              <a:rPr lang="en-US" dirty="0" err="1"/>
              <a:t>címe</a:t>
            </a:r>
            <a:endParaRPr lang="hu-HU" dirty="0"/>
          </a:p>
        </p:txBody>
      </p:sp>
      <p:sp>
        <p:nvSpPr>
          <p:cNvPr id="3" name="Content Placeholder 2">
            <a:extLst>
              <a:ext uri="{FF2B5EF4-FFF2-40B4-BE49-F238E27FC236}">
                <a16:creationId xmlns:a16="http://schemas.microsoft.com/office/drawing/2014/main" id="{1ACFF10F-91A3-EB40-A4BE-D3EA4341ACB2}"/>
              </a:ext>
            </a:extLst>
          </p:cNvPr>
          <p:cNvSpPr>
            <a:spLocks noGrp="1"/>
          </p:cNvSpPr>
          <p:nvPr>
            <p:ph sz="half" idx="1" hasCustomPrompt="1"/>
          </p:nvPr>
        </p:nvSpPr>
        <p:spPr>
          <a:xfrm>
            <a:off x="838200" y="1709875"/>
            <a:ext cx="5181600" cy="4351338"/>
          </a:xfrm>
        </p:spPr>
        <p:txBody>
          <a:bodyPr/>
          <a:lstStyle>
            <a:lvl1pPr>
              <a:defRPr/>
            </a:lvl1pPr>
            <a:lvl2pPr>
              <a:defRPr/>
            </a:lvl2pPr>
            <a:lvl3pPr>
              <a:defRPr/>
            </a:lvl3pPr>
            <a:lvl4pPr>
              <a:defRPr/>
            </a:lvl4pPr>
            <a:lvl5pPr>
              <a:defRPr/>
            </a:lvl5p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
        <p:nvSpPr>
          <p:cNvPr id="4" name="Content Placeholder 3">
            <a:extLst>
              <a:ext uri="{FF2B5EF4-FFF2-40B4-BE49-F238E27FC236}">
                <a16:creationId xmlns:a16="http://schemas.microsoft.com/office/drawing/2014/main" id="{2A483526-3BAF-D94F-AA22-D56261096F46}"/>
              </a:ext>
            </a:extLst>
          </p:cNvPr>
          <p:cNvSpPr>
            <a:spLocks noGrp="1"/>
          </p:cNvSpPr>
          <p:nvPr>
            <p:ph sz="half" idx="2" hasCustomPrompt="1"/>
          </p:nvPr>
        </p:nvSpPr>
        <p:spPr>
          <a:xfrm>
            <a:off x="6172200" y="1709875"/>
            <a:ext cx="5181600" cy="4351338"/>
          </a:xfrm>
        </p:spPr>
        <p:txBody>
          <a:bodyPr/>
          <a:lstStyle>
            <a:lvl1pPr>
              <a:defRPr/>
            </a:lvl1pPr>
            <a:lvl2pPr>
              <a:defRPr/>
            </a:lvl2pPr>
            <a:lvl3pPr>
              <a:defRPr/>
            </a:lvl3pPr>
            <a:lvl4pPr>
              <a:defRPr/>
            </a:lvl4pPr>
            <a:lvl5pPr>
              <a:defRPr/>
            </a:lvl5p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Tree>
    <p:extLst>
      <p:ext uri="{BB962C8B-B14F-4D97-AF65-F5344CB8AC3E}">
        <p14:creationId xmlns:p14="http://schemas.microsoft.com/office/powerpoint/2010/main" val="288094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EE59-4711-BF4F-BD8C-09BF654F1B11}"/>
              </a:ext>
            </a:extLst>
          </p:cNvPr>
          <p:cNvSpPr>
            <a:spLocks noGrp="1"/>
          </p:cNvSpPr>
          <p:nvPr>
            <p:ph type="title" hasCustomPrompt="1"/>
          </p:nvPr>
        </p:nvSpPr>
        <p:spPr>
          <a:xfrm>
            <a:off x="839788" y="798650"/>
            <a:ext cx="10515600" cy="776288"/>
          </a:xfrm>
        </p:spPr>
        <p:txBody>
          <a:bodyPr/>
          <a:lstStyle/>
          <a:p>
            <a:r>
              <a:rPr lang="en-US" dirty="0" err="1"/>
              <a:t>Dia</a:t>
            </a:r>
            <a:r>
              <a:rPr lang="en-US" dirty="0"/>
              <a:t> </a:t>
            </a:r>
            <a:r>
              <a:rPr lang="en-US" dirty="0" err="1"/>
              <a:t>címe</a:t>
            </a:r>
            <a:endParaRPr lang="hu-HU" dirty="0"/>
          </a:p>
        </p:txBody>
      </p:sp>
      <p:sp>
        <p:nvSpPr>
          <p:cNvPr id="3" name="Text Placeholder 2">
            <a:extLst>
              <a:ext uri="{FF2B5EF4-FFF2-40B4-BE49-F238E27FC236}">
                <a16:creationId xmlns:a16="http://schemas.microsoft.com/office/drawing/2014/main" id="{B14027C9-46C8-1947-910A-5066E77CB2C0}"/>
              </a:ext>
            </a:extLst>
          </p:cNvPr>
          <p:cNvSpPr>
            <a:spLocks noGrp="1"/>
          </p:cNvSpPr>
          <p:nvPr>
            <p:ph type="body" idx="1" hasCustomPrompt="1"/>
          </p:nvPr>
        </p:nvSpPr>
        <p:spPr>
          <a:xfrm>
            <a:off x="839788" y="156541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Oszlop</a:t>
            </a:r>
            <a:r>
              <a:rPr lang="en-US" dirty="0"/>
              <a:t> </a:t>
            </a:r>
            <a:r>
              <a:rPr lang="en-US" dirty="0" err="1"/>
              <a:t>címe</a:t>
            </a:r>
            <a:endParaRPr lang="en-US" dirty="0"/>
          </a:p>
        </p:txBody>
      </p:sp>
      <p:sp>
        <p:nvSpPr>
          <p:cNvPr id="4" name="Content Placeholder 3">
            <a:extLst>
              <a:ext uri="{FF2B5EF4-FFF2-40B4-BE49-F238E27FC236}">
                <a16:creationId xmlns:a16="http://schemas.microsoft.com/office/drawing/2014/main" id="{DA4D4AF6-16A1-F145-9F8E-A0EF2340A4E3}"/>
              </a:ext>
            </a:extLst>
          </p:cNvPr>
          <p:cNvSpPr>
            <a:spLocks noGrp="1"/>
          </p:cNvSpPr>
          <p:nvPr>
            <p:ph sz="half" idx="2" hasCustomPrompt="1"/>
          </p:nvPr>
        </p:nvSpPr>
        <p:spPr>
          <a:xfrm>
            <a:off x="839788" y="2389325"/>
            <a:ext cx="5157787" cy="3684588"/>
          </a:xfrm>
        </p:spPr>
        <p:txBody>
          <a:bodyPr/>
          <a:lstStyle>
            <a:lvl1pPr>
              <a:defRPr/>
            </a:lvl1pPr>
            <a:lvl2pPr>
              <a:defRPr/>
            </a:lvl2pPr>
            <a:lvl3pPr>
              <a:defRPr/>
            </a:lvl3pPr>
            <a:lvl4pPr>
              <a:defRPr/>
            </a:lvl4pPr>
            <a:lvl5pPr>
              <a:defRPr/>
            </a:lvl5p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
        <p:nvSpPr>
          <p:cNvPr id="5" name="Text Placeholder 4">
            <a:extLst>
              <a:ext uri="{FF2B5EF4-FFF2-40B4-BE49-F238E27FC236}">
                <a16:creationId xmlns:a16="http://schemas.microsoft.com/office/drawing/2014/main" id="{0B6183DC-9D20-B344-8A5B-41749762CAB5}"/>
              </a:ext>
            </a:extLst>
          </p:cNvPr>
          <p:cNvSpPr>
            <a:spLocks noGrp="1"/>
          </p:cNvSpPr>
          <p:nvPr>
            <p:ph type="body" sz="quarter" idx="3" hasCustomPrompt="1"/>
          </p:nvPr>
        </p:nvSpPr>
        <p:spPr>
          <a:xfrm>
            <a:off x="6172200" y="156541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Oszlop</a:t>
            </a:r>
            <a:r>
              <a:rPr lang="en-US" dirty="0"/>
              <a:t> </a:t>
            </a:r>
            <a:r>
              <a:rPr lang="en-US" dirty="0" err="1"/>
              <a:t>címe</a:t>
            </a:r>
            <a:endParaRPr lang="en-US" dirty="0"/>
          </a:p>
        </p:txBody>
      </p:sp>
      <p:sp>
        <p:nvSpPr>
          <p:cNvPr id="6" name="Content Placeholder 5">
            <a:extLst>
              <a:ext uri="{FF2B5EF4-FFF2-40B4-BE49-F238E27FC236}">
                <a16:creationId xmlns:a16="http://schemas.microsoft.com/office/drawing/2014/main" id="{15251148-FF09-1B43-9FE6-A8F82A627AED}"/>
              </a:ext>
            </a:extLst>
          </p:cNvPr>
          <p:cNvSpPr>
            <a:spLocks noGrp="1"/>
          </p:cNvSpPr>
          <p:nvPr>
            <p:ph sz="quarter" idx="4" hasCustomPrompt="1"/>
          </p:nvPr>
        </p:nvSpPr>
        <p:spPr>
          <a:xfrm>
            <a:off x="6172200" y="2389325"/>
            <a:ext cx="5183188" cy="3684588"/>
          </a:xfrm>
        </p:spPr>
        <p:txBody>
          <a:bodyPr/>
          <a:lstStyle>
            <a:lvl1pPr>
              <a:defRPr/>
            </a:lvl1pPr>
            <a:lvl2pPr>
              <a:defRPr/>
            </a:lvl2pPr>
            <a:lvl3pPr>
              <a:defRPr/>
            </a:lvl3pPr>
            <a:lvl4pPr>
              <a:defRPr/>
            </a:lvl4pPr>
            <a:lvl5pPr>
              <a:defRPr/>
            </a:lvl5p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Tree>
    <p:extLst>
      <p:ext uri="{BB962C8B-B14F-4D97-AF65-F5344CB8AC3E}">
        <p14:creationId xmlns:p14="http://schemas.microsoft.com/office/powerpoint/2010/main" val="10818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6DF2-EEEC-194F-B7E8-A2B929AF8759}"/>
              </a:ext>
            </a:extLst>
          </p:cNvPr>
          <p:cNvSpPr>
            <a:spLocks noGrp="1"/>
          </p:cNvSpPr>
          <p:nvPr>
            <p:ph type="title" hasCustomPrompt="1"/>
          </p:nvPr>
        </p:nvSpPr>
        <p:spPr>
          <a:xfrm>
            <a:off x="838200" y="798650"/>
            <a:ext cx="10515600" cy="776288"/>
          </a:xfrm>
        </p:spPr>
        <p:txBody>
          <a:bodyPr/>
          <a:lstStyle/>
          <a:p>
            <a:r>
              <a:rPr lang="en-US" dirty="0" err="1"/>
              <a:t>Dia</a:t>
            </a:r>
            <a:r>
              <a:rPr lang="en-US" dirty="0"/>
              <a:t> </a:t>
            </a:r>
            <a:r>
              <a:rPr lang="en-US" dirty="0" err="1"/>
              <a:t>címe</a:t>
            </a:r>
            <a:endParaRPr lang="hu-HU" dirty="0"/>
          </a:p>
        </p:txBody>
      </p:sp>
    </p:spTree>
    <p:extLst>
      <p:ext uri="{BB962C8B-B14F-4D97-AF65-F5344CB8AC3E}">
        <p14:creationId xmlns:p14="http://schemas.microsoft.com/office/powerpoint/2010/main" val="1372212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alér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6DF2-EEEC-194F-B7E8-A2B929AF8759}"/>
              </a:ext>
            </a:extLst>
          </p:cNvPr>
          <p:cNvSpPr>
            <a:spLocks noGrp="1"/>
          </p:cNvSpPr>
          <p:nvPr>
            <p:ph type="title" hasCustomPrompt="1"/>
          </p:nvPr>
        </p:nvSpPr>
        <p:spPr>
          <a:xfrm>
            <a:off x="838200" y="811350"/>
            <a:ext cx="10515600" cy="763588"/>
          </a:xfrm>
        </p:spPr>
        <p:txBody>
          <a:bodyPr/>
          <a:lstStyle/>
          <a:p>
            <a:r>
              <a:rPr lang="en-US" dirty="0" err="1"/>
              <a:t>Dia</a:t>
            </a:r>
            <a:r>
              <a:rPr lang="en-US" dirty="0"/>
              <a:t> </a:t>
            </a:r>
            <a:r>
              <a:rPr lang="en-US" dirty="0" err="1"/>
              <a:t>címe</a:t>
            </a:r>
            <a:endParaRPr lang="hu-HU" dirty="0"/>
          </a:p>
        </p:txBody>
      </p:sp>
      <p:sp>
        <p:nvSpPr>
          <p:cNvPr id="4" name="Picture Placeholder 3">
            <a:extLst>
              <a:ext uri="{FF2B5EF4-FFF2-40B4-BE49-F238E27FC236}">
                <a16:creationId xmlns:a16="http://schemas.microsoft.com/office/drawing/2014/main" id="{95493169-5EB2-AB41-8E6E-4F1607567D6E}"/>
              </a:ext>
            </a:extLst>
          </p:cNvPr>
          <p:cNvSpPr>
            <a:spLocks noGrp="1"/>
          </p:cNvSpPr>
          <p:nvPr>
            <p:ph type="pic" sz="quarter" idx="12" hasCustomPrompt="1"/>
          </p:nvPr>
        </p:nvSpPr>
        <p:spPr>
          <a:xfrm>
            <a:off x="838200" y="1816100"/>
            <a:ext cx="3340100" cy="3340100"/>
          </a:xfrm>
          <a:prstGeom prst="roundRect">
            <a:avLst/>
          </a:prstGeom>
          <a:ln w="25400">
            <a:solidFill>
              <a:srgbClr val="262150"/>
            </a:solidFill>
          </a:ln>
        </p:spPr>
        <p:txBody>
          <a:bodyPr/>
          <a:lstStyle>
            <a:lvl1pPr marL="0" indent="0">
              <a:buNone/>
              <a:defRPr/>
            </a:lvl1pPr>
          </a:lstStyle>
          <a:p>
            <a:r>
              <a:rPr lang="hu-HU" dirty="0"/>
              <a:t>Kép</a:t>
            </a:r>
          </a:p>
        </p:txBody>
      </p:sp>
      <p:sp>
        <p:nvSpPr>
          <p:cNvPr id="10" name="TextBox 9">
            <a:extLst>
              <a:ext uri="{FF2B5EF4-FFF2-40B4-BE49-F238E27FC236}">
                <a16:creationId xmlns:a16="http://schemas.microsoft.com/office/drawing/2014/main" id="{2587AAE6-B39E-BC43-90D2-DE73A62E4FDA}"/>
              </a:ext>
            </a:extLst>
          </p:cNvPr>
          <p:cNvSpPr txBox="1"/>
          <p:nvPr userDrawn="1"/>
        </p:nvSpPr>
        <p:spPr>
          <a:xfrm>
            <a:off x="838200" y="5281612"/>
            <a:ext cx="3340100" cy="369332"/>
          </a:xfrm>
          <a:prstGeom prst="rect">
            <a:avLst/>
          </a:prstGeom>
          <a:noFill/>
        </p:spPr>
        <p:txBody>
          <a:bodyPr wrap="square" rtlCol="0">
            <a:spAutoFit/>
          </a:bodyPr>
          <a:lstStyle/>
          <a:p>
            <a:pPr algn="ctr"/>
            <a:r>
              <a:rPr lang="hu-HU" b="0" i="0" baseline="0" dirty="0">
                <a:latin typeface="Calibri Regular"/>
              </a:rPr>
              <a:t>Képfelirat</a:t>
            </a:r>
          </a:p>
        </p:txBody>
      </p:sp>
      <p:sp>
        <p:nvSpPr>
          <p:cNvPr id="11" name="Picture Placeholder 3">
            <a:extLst>
              <a:ext uri="{FF2B5EF4-FFF2-40B4-BE49-F238E27FC236}">
                <a16:creationId xmlns:a16="http://schemas.microsoft.com/office/drawing/2014/main" id="{B95D6DC8-2316-D244-AEA0-97437AE9EB3F}"/>
              </a:ext>
            </a:extLst>
          </p:cNvPr>
          <p:cNvSpPr>
            <a:spLocks noGrp="1"/>
          </p:cNvSpPr>
          <p:nvPr>
            <p:ph type="pic" sz="quarter" idx="13" hasCustomPrompt="1"/>
          </p:nvPr>
        </p:nvSpPr>
        <p:spPr>
          <a:xfrm>
            <a:off x="4406900" y="1816100"/>
            <a:ext cx="3340100" cy="3340100"/>
          </a:xfrm>
          <a:prstGeom prst="roundRect">
            <a:avLst/>
          </a:prstGeom>
          <a:ln w="25400">
            <a:solidFill>
              <a:srgbClr val="262150"/>
            </a:solidFill>
          </a:ln>
        </p:spPr>
        <p:txBody>
          <a:bodyPr/>
          <a:lstStyle>
            <a:lvl1pPr marL="0" indent="0">
              <a:buNone/>
              <a:defRPr/>
            </a:lvl1pPr>
          </a:lstStyle>
          <a:p>
            <a:r>
              <a:rPr lang="hu-HU" dirty="0"/>
              <a:t>Kép</a:t>
            </a:r>
          </a:p>
        </p:txBody>
      </p:sp>
      <p:sp>
        <p:nvSpPr>
          <p:cNvPr id="12" name="TextBox 11">
            <a:extLst>
              <a:ext uri="{FF2B5EF4-FFF2-40B4-BE49-F238E27FC236}">
                <a16:creationId xmlns:a16="http://schemas.microsoft.com/office/drawing/2014/main" id="{9DEE36D1-7595-844B-AD98-07638384904D}"/>
              </a:ext>
            </a:extLst>
          </p:cNvPr>
          <p:cNvSpPr txBox="1"/>
          <p:nvPr userDrawn="1"/>
        </p:nvSpPr>
        <p:spPr>
          <a:xfrm>
            <a:off x="4406900" y="5281612"/>
            <a:ext cx="3340100" cy="369332"/>
          </a:xfrm>
          <a:prstGeom prst="rect">
            <a:avLst/>
          </a:prstGeom>
          <a:noFill/>
        </p:spPr>
        <p:txBody>
          <a:bodyPr wrap="square" rtlCol="0">
            <a:spAutoFit/>
          </a:bodyPr>
          <a:lstStyle/>
          <a:p>
            <a:pPr algn="ctr"/>
            <a:r>
              <a:rPr lang="hu-HU" b="0" i="0" baseline="0" dirty="0">
                <a:latin typeface="Calibri Regular"/>
              </a:rPr>
              <a:t>Képfelirat</a:t>
            </a:r>
          </a:p>
        </p:txBody>
      </p:sp>
      <p:sp>
        <p:nvSpPr>
          <p:cNvPr id="13" name="Picture Placeholder 3">
            <a:extLst>
              <a:ext uri="{FF2B5EF4-FFF2-40B4-BE49-F238E27FC236}">
                <a16:creationId xmlns:a16="http://schemas.microsoft.com/office/drawing/2014/main" id="{210799C0-9067-B847-A16B-D59DFDAE8CB5}"/>
              </a:ext>
            </a:extLst>
          </p:cNvPr>
          <p:cNvSpPr>
            <a:spLocks noGrp="1"/>
          </p:cNvSpPr>
          <p:nvPr>
            <p:ph type="pic" sz="quarter" idx="14" hasCustomPrompt="1"/>
          </p:nvPr>
        </p:nvSpPr>
        <p:spPr>
          <a:xfrm>
            <a:off x="7975600" y="1816100"/>
            <a:ext cx="3340100" cy="3340100"/>
          </a:xfrm>
          <a:prstGeom prst="roundRect">
            <a:avLst/>
          </a:prstGeom>
          <a:ln w="25400">
            <a:solidFill>
              <a:srgbClr val="262150"/>
            </a:solidFill>
          </a:ln>
        </p:spPr>
        <p:txBody>
          <a:bodyPr/>
          <a:lstStyle>
            <a:lvl1pPr marL="0" indent="0">
              <a:buNone/>
              <a:defRPr/>
            </a:lvl1pPr>
          </a:lstStyle>
          <a:p>
            <a:r>
              <a:rPr lang="hu-HU" dirty="0"/>
              <a:t>Kép</a:t>
            </a:r>
          </a:p>
        </p:txBody>
      </p:sp>
      <p:sp>
        <p:nvSpPr>
          <p:cNvPr id="14" name="TextBox 13">
            <a:extLst>
              <a:ext uri="{FF2B5EF4-FFF2-40B4-BE49-F238E27FC236}">
                <a16:creationId xmlns:a16="http://schemas.microsoft.com/office/drawing/2014/main" id="{8862A2EA-4385-694F-BD40-B3813CBA49EA}"/>
              </a:ext>
            </a:extLst>
          </p:cNvPr>
          <p:cNvSpPr txBox="1"/>
          <p:nvPr userDrawn="1"/>
        </p:nvSpPr>
        <p:spPr>
          <a:xfrm>
            <a:off x="7975600" y="5281612"/>
            <a:ext cx="3340100" cy="369332"/>
          </a:xfrm>
          <a:prstGeom prst="rect">
            <a:avLst/>
          </a:prstGeom>
          <a:noFill/>
        </p:spPr>
        <p:txBody>
          <a:bodyPr wrap="square" rtlCol="0">
            <a:spAutoFit/>
          </a:bodyPr>
          <a:lstStyle/>
          <a:p>
            <a:pPr algn="ctr"/>
            <a:r>
              <a:rPr lang="hu-HU" b="0" i="0" baseline="0" dirty="0">
                <a:latin typeface="Calibri Regular"/>
              </a:rPr>
              <a:t>Képfelirat</a:t>
            </a:r>
          </a:p>
        </p:txBody>
      </p:sp>
    </p:spTree>
    <p:extLst>
      <p:ext uri="{BB962C8B-B14F-4D97-AF65-F5344CB8AC3E}">
        <p14:creationId xmlns:p14="http://schemas.microsoft.com/office/powerpoint/2010/main" val="1705510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ábláza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6DF2-EEEC-194F-B7E8-A2B929AF8759}"/>
              </a:ext>
            </a:extLst>
          </p:cNvPr>
          <p:cNvSpPr>
            <a:spLocks noGrp="1"/>
          </p:cNvSpPr>
          <p:nvPr>
            <p:ph type="title" hasCustomPrompt="1"/>
          </p:nvPr>
        </p:nvSpPr>
        <p:spPr>
          <a:xfrm>
            <a:off x="838200" y="798650"/>
            <a:ext cx="10515600" cy="776288"/>
          </a:xfrm>
        </p:spPr>
        <p:txBody>
          <a:bodyPr/>
          <a:lstStyle/>
          <a:p>
            <a:r>
              <a:rPr lang="en-US" dirty="0" err="1"/>
              <a:t>Dia</a:t>
            </a:r>
            <a:r>
              <a:rPr lang="en-US" dirty="0"/>
              <a:t> </a:t>
            </a:r>
            <a:r>
              <a:rPr lang="en-US" dirty="0" err="1"/>
              <a:t>címe</a:t>
            </a:r>
            <a:endParaRPr lang="hu-HU" dirty="0"/>
          </a:p>
        </p:txBody>
      </p:sp>
      <p:graphicFrame>
        <p:nvGraphicFramePr>
          <p:cNvPr id="12" name="Table 11">
            <a:extLst>
              <a:ext uri="{FF2B5EF4-FFF2-40B4-BE49-F238E27FC236}">
                <a16:creationId xmlns:a16="http://schemas.microsoft.com/office/drawing/2014/main" id="{71B02FAB-1B16-9A4A-B575-638A69EC2603}"/>
              </a:ext>
            </a:extLst>
          </p:cNvPr>
          <p:cNvGraphicFramePr>
            <a:graphicFrameLocks noGrp="1"/>
          </p:cNvGraphicFramePr>
          <p:nvPr userDrawn="1">
            <p:extLst>
              <p:ext uri="{D42A27DB-BD31-4B8C-83A1-F6EECF244321}">
                <p14:modId xmlns:p14="http://schemas.microsoft.com/office/powerpoint/2010/main" val="708846661"/>
              </p:ext>
            </p:extLst>
          </p:nvPr>
        </p:nvGraphicFramePr>
        <p:xfrm>
          <a:off x="838200" y="2149232"/>
          <a:ext cx="10515600" cy="276715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868979051"/>
                    </a:ext>
                  </a:extLst>
                </a:gridCol>
                <a:gridCol w="2628900">
                  <a:extLst>
                    <a:ext uri="{9D8B030D-6E8A-4147-A177-3AD203B41FA5}">
                      <a16:colId xmlns:a16="http://schemas.microsoft.com/office/drawing/2014/main" val="471942462"/>
                    </a:ext>
                  </a:extLst>
                </a:gridCol>
                <a:gridCol w="2628900">
                  <a:extLst>
                    <a:ext uri="{9D8B030D-6E8A-4147-A177-3AD203B41FA5}">
                      <a16:colId xmlns:a16="http://schemas.microsoft.com/office/drawing/2014/main" val="4063034628"/>
                    </a:ext>
                  </a:extLst>
                </a:gridCol>
                <a:gridCol w="2628900">
                  <a:extLst>
                    <a:ext uri="{9D8B030D-6E8A-4147-A177-3AD203B41FA5}">
                      <a16:colId xmlns:a16="http://schemas.microsoft.com/office/drawing/2014/main" val="3565689874"/>
                    </a:ext>
                  </a:extLst>
                </a:gridCol>
              </a:tblGrid>
              <a:tr h="553430">
                <a:tc>
                  <a:txBody>
                    <a:bodyPr/>
                    <a:lstStyle/>
                    <a:p>
                      <a:pPr algn="ctr"/>
                      <a:r>
                        <a:rPr lang="hu-HU" dirty="0"/>
                        <a:t>ADAT</a:t>
                      </a:r>
                      <a:endParaRPr lang="hu-HU" b="0" i="0" dirty="0">
                        <a:solidFill>
                          <a:schemeClr val="bg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bg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bg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bg1"/>
                        </a:solidFill>
                        <a:latin typeface="Calibri Regular"/>
                        <a:ea typeface="Roboto" panose="02000000000000000000" pitchFamily="2" charset="0"/>
                      </a:endParaRPr>
                    </a:p>
                  </a:txBody>
                  <a:tcPr anchor="ctr"/>
                </a:tc>
                <a:extLst>
                  <a:ext uri="{0D108BD9-81ED-4DB2-BD59-A6C34878D82A}">
                    <a16:rowId xmlns:a16="http://schemas.microsoft.com/office/drawing/2014/main" val="740310865"/>
                  </a:ext>
                </a:extLst>
              </a:tr>
              <a:tr h="553430">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dirty="0"/>
                        <a:t>Adat</a:t>
                      </a:r>
                      <a:endParaRPr lang="hu-HU" b="0" i="0" dirty="0">
                        <a:solidFill>
                          <a:schemeClr val="tx1"/>
                        </a:solidFill>
                        <a:latin typeface="Calibri Regular"/>
                        <a:ea typeface="Roboto" panose="02000000000000000000" pitchFamily="2" charset="0"/>
                      </a:endParaRPr>
                    </a:p>
                  </a:txBody>
                  <a:tcPr anchor="ctr"/>
                </a:tc>
                <a:extLst>
                  <a:ext uri="{0D108BD9-81ED-4DB2-BD59-A6C34878D82A}">
                    <a16:rowId xmlns:a16="http://schemas.microsoft.com/office/drawing/2014/main" val="4207888946"/>
                  </a:ext>
                </a:extLst>
              </a:tr>
              <a:tr h="553430">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extLst>
                  <a:ext uri="{0D108BD9-81ED-4DB2-BD59-A6C34878D82A}">
                    <a16:rowId xmlns:a16="http://schemas.microsoft.com/office/drawing/2014/main" val="2342858547"/>
                  </a:ext>
                </a:extLst>
              </a:tr>
              <a:tr h="553430">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extLst>
                  <a:ext uri="{0D108BD9-81ED-4DB2-BD59-A6C34878D82A}">
                    <a16:rowId xmlns:a16="http://schemas.microsoft.com/office/drawing/2014/main" val="2617125545"/>
                  </a:ext>
                </a:extLst>
              </a:tr>
              <a:tr h="553430">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tc>
                  <a:txBody>
                    <a:bodyPr/>
                    <a:lstStyle/>
                    <a:p>
                      <a:pPr algn="ctr"/>
                      <a:r>
                        <a:rPr lang="hu-HU" dirty="0"/>
                        <a:t>Adat</a:t>
                      </a:r>
                      <a:endParaRPr lang="hu-HU" b="0" i="0" dirty="0">
                        <a:solidFill>
                          <a:schemeClr val="tx1"/>
                        </a:solidFill>
                        <a:latin typeface="Calibri Regular"/>
                        <a:ea typeface="Roboto" panose="02000000000000000000" pitchFamily="2" charset="0"/>
                      </a:endParaRPr>
                    </a:p>
                  </a:txBody>
                  <a:tcPr anchor="ctr"/>
                </a:tc>
                <a:extLst>
                  <a:ext uri="{0D108BD9-81ED-4DB2-BD59-A6C34878D82A}">
                    <a16:rowId xmlns:a16="http://schemas.microsoft.com/office/drawing/2014/main" val="1263081104"/>
                  </a:ext>
                </a:extLst>
              </a:tr>
            </a:tbl>
          </a:graphicData>
        </a:graphic>
      </p:graphicFrame>
    </p:spTree>
    <p:extLst>
      <p:ext uri="{BB962C8B-B14F-4D97-AF65-F5344CB8AC3E}">
        <p14:creationId xmlns:p14="http://schemas.microsoft.com/office/powerpoint/2010/main" val="2100083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áblázat szövegg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86DF2-EEEC-194F-B7E8-A2B929AF8759}"/>
              </a:ext>
            </a:extLst>
          </p:cNvPr>
          <p:cNvSpPr>
            <a:spLocks noGrp="1"/>
          </p:cNvSpPr>
          <p:nvPr>
            <p:ph type="title" hasCustomPrompt="1"/>
          </p:nvPr>
        </p:nvSpPr>
        <p:spPr>
          <a:xfrm>
            <a:off x="838200" y="824050"/>
            <a:ext cx="10515600" cy="750888"/>
          </a:xfrm>
        </p:spPr>
        <p:txBody>
          <a:bodyPr/>
          <a:lstStyle/>
          <a:p>
            <a:r>
              <a:rPr lang="en-US" dirty="0" err="1"/>
              <a:t>Dia</a:t>
            </a:r>
            <a:r>
              <a:rPr lang="en-US" dirty="0"/>
              <a:t> </a:t>
            </a:r>
            <a:r>
              <a:rPr lang="en-US" dirty="0" err="1"/>
              <a:t>címe</a:t>
            </a:r>
            <a:endParaRPr lang="hu-HU" dirty="0"/>
          </a:p>
        </p:txBody>
      </p:sp>
      <p:graphicFrame>
        <p:nvGraphicFramePr>
          <p:cNvPr id="8" name="Table 7">
            <a:extLst>
              <a:ext uri="{FF2B5EF4-FFF2-40B4-BE49-F238E27FC236}">
                <a16:creationId xmlns:a16="http://schemas.microsoft.com/office/drawing/2014/main" id="{75D6960E-844D-A94F-A6CE-679E7B63D388}"/>
              </a:ext>
            </a:extLst>
          </p:cNvPr>
          <p:cNvGraphicFramePr>
            <a:graphicFrameLocks noGrp="1"/>
          </p:cNvGraphicFramePr>
          <p:nvPr userDrawn="1">
            <p:extLst>
              <p:ext uri="{D42A27DB-BD31-4B8C-83A1-F6EECF244321}">
                <p14:modId xmlns:p14="http://schemas.microsoft.com/office/powerpoint/2010/main" val="186088365"/>
              </p:ext>
            </p:extLst>
          </p:nvPr>
        </p:nvGraphicFramePr>
        <p:xfrm>
          <a:off x="7351202" y="1709876"/>
          <a:ext cx="3509396" cy="3815153"/>
        </p:xfrm>
        <a:graphic>
          <a:graphicData uri="http://schemas.openxmlformats.org/drawingml/2006/table">
            <a:tbl>
              <a:tblPr firstRow="1" bandRow="1">
                <a:tableStyleId>{5C22544A-7EE6-4342-B048-85BDC9FD1C3A}</a:tableStyleId>
              </a:tblPr>
              <a:tblGrid>
                <a:gridCol w="1754698">
                  <a:extLst>
                    <a:ext uri="{9D8B030D-6E8A-4147-A177-3AD203B41FA5}">
                      <a16:colId xmlns:a16="http://schemas.microsoft.com/office/drawing/2014/main" val="3904232309"/>
                    </a:ext>
                  </a:extLst>
                </a:gridCol>
                <a:gridCol w="1754698">
                  <a:extLst>
                    <a:ext uri="{9D8B030D-6E8A-4147-A177-3AD203B41FA5}">
                      <a16:colId xmlns:a16="http://schemas.microsoft.com/office/drawing/2014/main" val="1413416836"/>
                    </a:ext>
                  </a:extLst>
                </a:gridCol>
              </a:tblGrid>
              <a:tr h="555653">
                <a:tc>
                  <a:txBody>
                    <a:bodyPr/>
                    <a:lstStyle/>
                    <a:p>
                      <a:pPr algn="ctr"/>
                      <a:r>
                        <a:rPr lang="hu-HU" dirty="0">
                          <a:ln>
                            <a:noFill/>
                          </a:ln>
                        </a:rPr>
                        <a:t>CÍM</a:t>
                      </a:r>
                      <a:endParaRPr lang="hu-HU" b="0" i="0" dirty="0">
                        <a:ln>
                          <a:noFill/>
                        </a:ln>
                        <a:solidFill>
                          <a:schemeClr val="bg1"/>
                        </a:solidFill>
                        <a:latin typeface="Calibri Regular"/>
                      </a:endParaRPr>
                    </a:p>
                  </a:txBody>
                  <a:tcPr anchor="ctr"/>
                </a:tc>
                <a:tc>
                  <a:txBody>
                    <a:bodyPr/>
                    <a:lstStyle/>
                    <a:p>
                      <a:pPr algn="ctr"/>
                      <a:r>
                        <a:rPr lang="hu-HU" dirty="0">
                          <a:ln>
                            <a:noFill/>
                          </a:ln>
                        </a:rPr>
                        <a:t>CÍM</a:t>
                      </a:r>
                      <a:endParaRPr lang="hu-HU" b="0" i="0" dirty="0">
                        <a:ln>
                          <a:noFill/>
                        </a:ln>
                        <a:solidFill>
                          <a:schemeClr val="bg1"/>
                        </a:solidFill>
                        <a:latin typeface="Calibri Regular"/>
                      </a:endParaRPr>
                    </a:p>
                  </a:txBody>
                  <a:tcPr anchor="ctr"/>
                </a:tc>
                <a:extLst>
                  <a:ext uri="{0D108BD9-81ED-4DB2-BD59-A6C34878D82A}">
                    <a16:rowId xmlns:a16="http://schemas.microsoft.com/office/drawing/2014/main" val="2717630355"/>
                  </a:ext>
                </a:extLst>
              </a:tr>
              <a:tr h="1086500">
                <a:tc>
                  <a:txBody>
                    <a:bodyPr/>
                    <a:lstStyle/>
                    <a:p>
                      <a:pPr algn="ctr"/>
                      <a:r>
                        <a:rPr lang="hu-HU" dirty="0">
                          <a:ln>
                            <a:noFill/>
                          </a:ln>
                        </a:rPr>
                        <a:t>adat</a:t>
                      </a:r>
                      <a:endParaRPr lang="hu-HU" b="0" i="0" dirty="0">
                        <a:ln>
                          <a:noFill/>
                        </a:ln>
                        <a:solidFill>
                          <a:schemeClr val="tx1"/>
                        </a:solidFill>
                        <a:latin typeface="Calibri Regular"/>
                      </a:endParaRPr>
                    </a:p>
                  </a:txBody>
                  <a:tcPr anchor="ctr"/>
                </a:tc>
                <a:tc>
                  <a:txBody>
                    <a:bodyPr/>
                    <a:lstStyle/>
                    <a:p>
                      <a:pPr algn="ctr"/>
                      <a:r>
                        <a:rPr lang="hu-HU" dirty="0">
                          <a:ln>
                            <a:noFill/>
                          </a:ln>
                        </a:rPr>
                        <a:t>adat</a:t>
                      </a:r>
                      <a:endParaRPr lang="hu-HU" b="0" i="0" dirty="0">
                        <a:ln>
                          <a:noFill/>
                        </a:ln>
                        <a:solidFill>
                          <a:schemeClr val="tx1"/>
                        </a:solidFill>
                        <a:latin typeface="Calibri Regular"/>
                      </a:endParaRPr>
                    </a:p>
                  </a:txBody>
                  <a:tcPr anchor="ctr"/>
                </a:tc>
                <a:extLst>
                  <a:ext uri="{0D108BD9-81ED-4DB2-BD59-A6C34878D82A}">
                    <a16:rowId xmlns:a16="http://schemas.microsoft.com/office/drawing/2014/main" val="881721114"/>
                  </a:ext>
                </a:extLst>
              </a:tr>
              <a:tr h="1086500">
                <a:tc>
                  <a:txBody>
                    <a:bodyPr/>
                    <a:lstStyle/>
                    <a:p>
                      <a:pPr algn="ctr"/>
                      <a:r>
                        <a:rPr lang="hu-HU" dirty="0">
                          <a:ln>
                            <a:noFill/>
                          </a:ln>
                        </a:rPr>
                        <a:t>adat</a:t>
                      </a:r>
                      <a:endParaRPr lang="hu-HU" b="0" i="0" dirty="0">
                        <a:ln>
                          <a:noFill/>
                        </a:ln>
                        <a:solidFill>
                          <a:schemeClr val="tx1"/>
                        </a:solidFill>
                        <a:latin typeface="Calibri Regular"/>
                      </a:endParaRPr>
                    </a:p>
                  </a:txBody>
                  <a:tcPr anchor="ctr"/>
                </a:tc>
                <a:tc>
                  <a:txBody>
                    <a:bodyPr/>
                    <a:lstStyle/>
                    <a:p>
                      <a:pPr algn="ctr"/>
                      <a:r>
                        <a:rPr lang="hu-HU" dirty="0">
                          <a:ln>
                            <a:noFill/>
                          </a:ln>
                        </a:rPr>
                        <a:t>adat</a:t>
                      </a:r>
                      <a:endParaRPr lang="hu-HU" b="0" i="0" dirty="0">
                        <a:ln>
                          <a:noFill/>
                        </a:ln>
                        <a:solidFill>
                          <a:schemeClr val="tx1"/>
                        </a:solidFill>
                        <a:latin typeface="Calibri Regular"/>
                      </a:endParaRPr>
                    </a:p>
                  </a:txBody>
                  <a:tcPr anchor="ctr"/>
                </a:tc>
                <a:extLst>
                  <a:ext uri="{0D108BD9-81ED-4DB2-BD59-A6C34878D82A}">
                    <a16:rowId xmlns:a16="http://schemas.microsoft.com/office/drawing/2014/main" val="1791453176"/>
                  </a:ext>
                </a:extLst>
              </a:tr>
              <a:tr h="1086500">
                <a:tc>
                  <a:txBody>
                    <a:bodyPr/>
                    <a:lstStyle/>
                    <a:p>
                      <a:pPr algn="ctr"/>
                      <a:r>
                        <a:rPr lang="hu-HU" dirty="0">
                          <a:ln>
                            <a:noFill/>
                          </a:ln>
                        </a:rPr>
                        <a:t>adat</a:t>
                      </a:r>
                      <a:endParaRPr lang="hu-HU" b="0" i="0" dirty="0">
                        <a:ln>
                          <a:noFill/>
                        </a:ln>
                        <a:solidFill>
                          <a:schemeClr val="tx1"/>
                        </a:solidFill>
                        <a:latin typeface="Calibri Regular"/>
                      </a:endParaRPr>
                    </a:p>
                  </a:txBody>
                  <a:tcPr anchor="ctr"/>
                </a:tc>
                <a:tc>
                  <a:txBody>
                    <a:bodyPr/>
                    <a:lstStyle/>
                    <a:p>
                      <a:pPr algn="ctr"/>
                      <a:r>
                        <a:rPr lang="hu-HU" dirty="0">
                          <a:ln>
                            <a:noFill/>
                          </a:ln>
                        </a:rPr>
                        <a:t>adat</a:t>
                      </a:r>
                      <a:endParaRPr lang="hu-HU" b="0" i="0" dirty="0">
                        <a:ln>
                          <a:noFill/>
                        </a:ln>
                        <a:solidFill>
                          <a:schemeClr val="tx1"/>
                        </a:solidFill>
                        <a:latin typeface="Calibri Regular"/>
                      </a:endParaRPr>
                    </a:p>
                  </a:txBody>
                  <a:tcPr anchor="ctr"/>
                </a:tc>
                <a:extLst>
                  <a:ext uri="{0D108BD9-81ED-4DB2-BD59-A6C34878D82A}">
                    <a16:rowId xmlns:a16="http://schemas.microsoft.com/office/drawing/2014/main" val="2085846154"/>
                  </a:ext>
                </a:extLst>
              </a:tr>
            </a:tbl>
          </a:graphicData>
        </a:graphic>
      </p:graphicFrame>
      <p:sp>
        <p:nvSpPr>
          <p:cNvPr id="10" name="Content Placeholder 2">
            <a:extLst>
              <a:ext uri="{FF2B5EF4-FFF2-40B4-BE49-F238E27FC236}">
                <a16:creationId xmlns:a16="http://schemas.microsoft.com/office/drawing/2014/main" id="{0DE61FA0-4705-F749-9C47-FF7F7C4B0E27}"/>
              </a:ext>
            </a:extLst>
          </p:cNvPr>
          <p:cNvSpPr>
            <a:spLocks noGrp="1"/>
          </p:cNvSpPr>
          <p:nvPr>
            <p:ph sz="half" idx="1" hasCustomPrompt="1"/>
          </p:nvPr>
        </p:nvSpPr>
        <p:spPr>
          <a:xfrm>
            <a:off x="838200" y="1709875"/>
            <a:ext cx="5181600" cy="3815154"/>
          </a:xfrm>
        </p:spPr>
        <p:txBody>
          <a:bodyPr/>
          <a:lstStyle>
            <a:lvl1pPr>
              <a:defRPr/>
            </a:lvl1pPr>
            <a:lvl2pPr>
              <a:defRPr/>
            </a:lvl2pPr>
            <a:lvl3pPr>
              <a:defRPr/>
            </a:lvl3pPr>
            <a:lvl4pPr>
              <a:defRPr/>
            </a:lvl4pPr>
            <a:lvl5pPr>
              <a:defRPr/>
            </a:lvl5p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Tree>
    <p:extLst>
      <p:ext uri="{BB962C8B-B14F-4D97-AF65-F5344CB8AC3E}">
        <p14:creationId xmlns:p14="http://schemas.microsoft.com/office/powerpoint/2010/main" val="475684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 - vonal">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8498F34-EB8E-5E43-AD4E-2347D203B8B0}"/>
              </a:ext>
            </a:extLst>
          </p:cNvPr>
          <p:cNvGraphicFramePr/>
          <p:nvPr userDrawn="1">
            <p:extLst>
              <p:ext uri="{D42A27DB-BD31-4B8C-83A1-F6EECF244321}">
                <p14:modId xmlns:p14="http://schemas.microsoft.com/office/powerpoint/2010/main" val="2744969831"/>
              </p:ext>
            </p:extLst>
          </p:nvPr>
        </p:nvGraphicFramePr>
        <p:xfrm>
          <a:off x="587052" y="760769"/>
          <a:ext cx="7790212" cy="5187702"/>
        </p:xfrm>
        <a:graphic>
          <a:graphicData uri="http://schemas.openxmlformats.org/drawingml/2006/chart">
            <c:chart xmlns:c="http://schemas.openxmlformats.org/drawingml/2006/chart" xmlns:r="http://schemas.openxmlformats.org/officeDocument/2006/relationships" r:id="rId2"/>
          </a:graphicData>
        </a:graphic>
      </p:graphicFrame>
      <p:sp>
        <p:nvSpPr>
          <p:cNvPr id="10" name="Title 1">
            <a:extLst>
              <a:ext uri="{FF2B5EF4-FFF2-40B4-BE49-F238E27FC236}">
                <a16:creationId xmlns:a16="http://schemas.microsoft.com/office/drawing/2014/main" id="{022184A4-C33E-6443-B0A6-C02E46F00ECE}"/>
              </a:ext>
            </a:extLst>
          </p:cNvPr>
          <p:cNvSpPr>
            <a:spLocks noGrp="1"/>
          </p:cNvSpPr>
          <p:nvPr>
            <p:ph type="title" hasCustomPrompt="1"/>
          </p:nvPr>
        </p:nvSpPr>
        <p:spPr>
          <a:xfrm>
            <a:off x="8704613" y="727399"/>
            <a:ext cx="2861953" cy="1376114"/>
          </a:xfrm>
        </p:spPr>
        <p:txBody>
          <a:bodyPr anchor="b">
            <a:normAutofit/>
          </a:bodyPr>
          <a:lstStyle>
            <a:lvl1pPr>
              <a:defRPr sz="2400" baseline="0"/>
            </a:lvl1pPr>
          </a:lstStyle>
          <a:p>
            <a:r>
              <a:rPr lang="en-US" dirty="0" err="1"/>
              <a:t>Magyarázat</a:t>
            </a:r>
            <a:r>
              <a:rPr lang="en-US" dirty="0"/>
              <a:t> </a:t>
            </a:r>
            <a:r>
              <a:rPr lang="en-US" dirty="0" err="1"/>
              <a:t>címe</a:t>
            </a:r>
            <a:endParaRPr lang="hu-HU" dirty="0"/>
          </a:p>
        </p:txBody>
      </p:sp>
      <p:sp>
        <p:nvSpPr>
          <p:cNvPr id="11" name="Text Placeholder 3">
            <a:extLst>
              <a:ext uri="{FF2B5EF4-FFF2-40B4-BE49-F238E27FC236}">
                <a16:creationId xmlns:a16="http://schemas.microsoft.com/office/drawing/2014/main" id="{2ACAD6A1-9F58-184A-BBB0-ECCAC4AFC11E}"/>
              </a:ext>
            </a:extLst>
          </p:cNvPr>
          <p:cNvSpPr>
            <a:spLocks noGrp="1"/>
          </p:cNvSpPr>
          <p:nvPr>
            <p:ph type="body" sz="half" idx="2" hasCustomPrompt="1"/>
          </p:nvPr>
        </p:nvSpPr>
        <p:spPr>
          <a:xfrm>
            <a:off x="8704613" y="2103513"/>
            <a:ext cx="2861953" cy="337401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Szöveg</a:t>
            </a:r>
            <a:endParaRPr lang="en-US" dirty="0"/>
          </a:p>
        </p:txBody>
      </p:sp>
    </p:spTree>
    <p:extLst>
      <p:ext uri="{BB962C8B-B14F-4D97-AF65-F5344CB8AC3E}">
        <p14:creationId xmlns:p14="http://schemas.microsoft.com/office/powerpoint/2010/main" val="3770335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gram - oszlop">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8498F34-EB8E-5E43-AD4E-2347D203B8B0}"/>
              </a:ext>
            </a:extLst>
          </p:cNvPr>
          <p:cNvGraphicFramePr/>
          <p:nvPr userDrawn="1">
            <p:extLst>
              <p:ext uri="{D42A27DB-BD31-4B8C-83A1-F6EECF244321}">
                <p14:modId xmlns:p14="http://schemas.microsoft.com/office/powerpoint/2010/main" val="1165769659"/>
              </p:ext>
            </p:extLst>
          </p:nvPr>
        </p:nvGraphicFramePr>
        <p:xfrm>
          <a:off x="587052" y="727399"/>
          <a:ext cx="7790212" cy="5187702"/>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a:extLst>
              <a:ext uri="{FF2B5EF4-FFF2-40B4-BE49-F238E27FC236}">
                <a16:creationId xmlns:a16="http://schemas.microsoft.com/office/drawing/2014/main" id="{6CAB7A67-B5DC-3B42-905F-5A45056841EF}"/>
              </a:ext>
            </a:extLst>
          </p:cNvPr>
          <p:cNvSpPr>
            <a:spLocks noGrp="1"/>
          </p:cNvSpPr>
          <p:nvPr>
            <p:ph type="title" hasCustomPrompt="1"/>
          </p:nvPr>
        </p:nvSpPr>
        <p:spPr>
          <a:xfrm>
            <a:off x="8704613" y="727399"/>
            <a:ext cx="2861953" cy="1376114"/>
          </a:xfrm>
        </p:spPr>
        <p:txBody>
          <a:bodyPr anchor="b">
            <a:normAutofit/>
          </a:bodyPr>
          <a:lstStyle>
            <a:lvl1pPr>
              <a:defRPr sz="2400" baseline="0"/>
            </a:lvl1pPr>
          </a:lstStyle>
          <a:p>
            <a:r>
              <a:rPr lang="en-US" dirty="0" err="1"/>
              <a:t>Magyarázat</a:t>
            </a:r>
            <a:r>
              <a:rPr lang="en-US" dirty="0"/>
              <a:t> </a:t>
            </a:r>
            <a:r>
              <a:rPr lang="en-US" dirty="0" err="1"/>
              <a:t>címe</a:t>
            </a:r>
            <a:endParaRPr lang="hu-HU" dirty="0"/>
          </a:p>
        </p:txBody>
      </p:sp>
      <p:sp>
        <p:nvSpPr>
          <p:cNvPr id="9" name="Text Placeholder 3">
            <a:extLst>
              <a:ext uri="{FF2B5EF4-FFF2-40B4-BE49-F238E27FC236}">
                <a16:creationId xmlns:a16="http://schemas.microsoft.com/office/drawing/2014/main" id="{94580235-433C-4B4B-A29B-1B87E0C371C8}"/>
              </a:ext>
            </a:extLst>
          </p:cNvPr>
          <p:cNvSpPr>
            <a:spLocks noGrp="1"/>
          </p:cNvSpPr>
          <p:nvPr>
            <p:ph type="body" sz="half" idx="2" hasCustomPrompt="1"/>
          </p:nvPr>
        </p:nvSpPr>
        <p:spPr>
          <a:xfrm>
            <a:off x="8704613" y="2103513"/>
            <a:ext cx="2861953" cy="337401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Szöveg</a:t>
            </a:r>
            <a:endParaRPr lang="en-US" dirty="0"/>
          </a:p>
        </p:txBody>
      </p:sp>
    </p:spTree>
    <p:extLst>
      <p:ext uri="{BB962C8B-B14F-4D97-AF65-F5344CB8AC3E}">
        <p14:creationId xmlns:p14="http://schemas.microsoft.com/office/powerpoint/2010/main" val="3451688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 kör">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8498F34-EB8E-5E43-AD4E-2347D203B8B0}"/>
              </a:ext>
            </a:extLst>
          </p:cNvPr>
          <p:cNvGraphicFramePr/>
          <p:nvPr userDrawn="1">
            <p:extLst>
              <p:ext uri="{D42A27DB-BD31-4B8C-83A1-F6EECF244321}">
                <p14:modId xmlns:p14="http://schemas.microsoft.com/office/powerpoint/2010/main" val="2587215818"/>
              </p:ext>
            </p:extLst>
          </p:nvPr>
        </p:nvGraphicFramePr>
        <p:xfrm>
          <a:off x="587052" y="727399"/>
          <a:ext cx="7790212" cy="5187702"/>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1">
            <a:extLst>
              <a:ext uri="{FF2B5EF4-FFF2-40B4-BE49-F238E27FC236}">
                <a16:creationId xmlns:a16="http://schemas.microsoft.com/office/drawing/2014/main" id="{6CAB7A67-B5DC-3B42-905F-5A45056841EF}"/>
              </a:ext>
            </a:extLst>
          </p:cNvPr>
          <p:cNvSpPr>
            <a:spLocks noGrp="1"/>
          </p:cNvSpPr>
          <p:nvPr>
            <p:ph type="title" hasCustomPrompt="1"/>
          </p:nvPr>
        </p:nvSpPr>
        <p:spPr>
          <a:xfrm>
            <a:off x="8704613" y="727399"/>
            <a:ext cx="2861953" cy="1376114"/>
          </a:xfrm>
        </p:spPr>
        <p:txBody>
          <a:bodyPr anchor="b">
            <a:normAutofit/>
          </a:bodyPr>
          <a:lstStyle>
            <a:lvl1pPr>
              <a:defRPr sz="2400" baseline="0"/>
            </a:lvl1pPr>
          </a:lstStyle>
          <a:p>
            <a:r>
              <a:rPr lang="en-US" dirty="0" err="1"/>
              <a:t>Magyarázat</a:t>
            </a:r>
            <a:r>
              <a:rPr lang="en-US" dirty="0"/>
              <a:t> </a:t>
            </a:r>
            <a:r>
              <a:rPr lang="en-US" dirty="0" err="1"/>
              <a:t>címe</a:t>
            </a:r>
            <a:endParaRPr lang="hu-HU" dirty="0"/>
          </a:p>
        </p:txBody>
      </p:sp>
      <p:sp>
        <p:nvSpPr>
          <p:cNvPr id="9" name="Text Placeholder 3">
            <a:extLst>
              <a:ext uri="{FF2B5EF4-FFF2-40B4-BE49-F238E27FC236}">
                <a16:creationId xmlns:a16="http://schemas.microsoft.com/office/drawing/2014/main" id="{94580235-433C-4B4B-A29B-1B87E0C371C8}"/>
              </a:ext>
            </a:extLst>
          </p:cNvPr>
          <p:cNvSpPr>
            <a:spLocks noGrp="1"/>
          </p:cNvSpPr>
          <p:nvPr>
            <p:ph type="body" sz="half" idx="2" hasCustomPrompt="1"/>
          </p:nvPr>
        </p:nvSpPr>
        <p:spPr>
          <a:xfrm>
            <a:off x="8704613" y="2103513"/>
            <a:ext cx="2861953" cy="345714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Szöveg</a:t>
            </a:r>
            <a:endParaRPr lang="en-US" dirty="0"/>
          </a:p>
        </p:txBody>
      </p:sp>
    </p:spTree>
    <p:extLst>
      <p:ext uri="{BB962C8B-B14F-4D97-AF65-F5344CB8AC3E}">
        <p14:creationId xmlns:p14="http://schemas.microsoft.com/office/powerpoint/2010/main" val="893783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dővonal">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D509B31C-4237-C544-AD76-2D78D6D974A0}"/>
              </a:ext>
            </a:extLst>
          </p:cNvPr>
          <p:cNvCxnSpPr>
            <a:cxnSpLocks/>
          </p:cNvCxnSpPr>
          <p:nvPr userDrawn="1"/>
        </p:nvCxnSpPr>
        <p:spPr>
          <a:xfrm flipV="1">
            <a:off x="368135" y="3469780"/>
            <a:ext cx="11125365" cy="533"/>
          </a:xfrm>
          <a:prstGeom prst="straightConnector1">
            <a:avLst/>
          </a:prstGeom>
          <a:ln w="25400">
            <a:solidFill>
              <a:srgbClr val="262150"/>
            </a:solidFill>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15">
            <a:extLst>
              <a:ext uri="{FF2B5EF4-FFF2-40B4-BE49-F238E27FC236}">
                <a16:creationId xmlns:a16="http://schemas.microsoft.com/office/drawing/2014/main" id="{DDE3C9BF-2CC0-F04B-B48B-96990D3F0B8E}"/>
              </a:ext>
            </a:extLst>
          </p:cNvPr>
          <p:cNvSpPr/>
          <p:nvPr userDrawn="1"/>
        </p:nvSpPr>
        <p:spPr>
          <a:xfrm>
            <a:off x="362073" y="1312013"/>
            <a:ext cx="1425039" cy="1425039"/>
          </a:xfrm>
          <a:prstGeom prst="roundRect">
            <a:avLst/>
          </a:prstGeom>
          <a:solidFill>
            <a:srgbClr val="262150"/>
          </a:solidFill>
          <a:ln w="0">
            <a:solidFill>
              <a:srgbClr val="262150"/>
            </a:solidFill>
          </a:ln>
        </p:spPr>
        <p:style>
          <a:lnRef idx="2">
            <a:schemeClr val="dk1"/>
          </a:lnRef>
          <a:fillRef idx="1">
            <a:schemeClr val="lt1"/>
          </a:fillRef>
          <a:effectRef idx="0">
            <a:schemeClr val="dk1"/>
          </a:effectRef>
          <a:fontRef idx="minor">
            <a:schemeClr val="dk1"/>
          </a:fontRef>
        </p:style>
        <p:txBody>
          <a:bodyPr rtlCol="0" anchor="ctr"/>
          <a:lstStyle/>
          <a:p>
            <a:pPr algn="ctr"/>
            <a:r>
              <a:rPr lang="hu-HU" sz="3200" b="0" i="0" baseline="0" dirty="0">
                <a:solidFill>
                  <a:schemeClr val="bg1"/>
                </a:solidFill>
                <a:latin typeface="Calibri Regular"/>
              </a:rPr>
              <a:t>2019</a:t>
            </a:r>
          </a:p>
        </p:txBody>
      </p:sp>
      <p:sp>
        <p:nvSpPr>
          <p:cNvPr id="17" name="Rounded Rectangle 16">
            <a:extLst>
              <a:ext uri="{FF2B5EF4-FFF2-40B4-BE49-F238E27FC236}">
                <a16:creationId xmlns:a16="http://schemas.microsoft.com/office/drawing/2014/main" id="{128E35EB-5589-6E45-B958-44238A178822}"/>
              </a:ext>
            </a:extLst>
          </p:cNvPr>
          <p:cNvSpPr/>
          <p:nvPr userDrawn="1"/>
        </p:nvSpPr>
        <p:spPr>
          <a:xfrm>
            <a:off x="4050186" y="3245982"/>
            <a:ext cx="448662" cy="44866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b="0" i="0" dirty="0">
              <a:latin typeface="Calibri Regular"/>
            </a:endParaRPr>
          </a:p>
        </p:txBody>
      </p:sp>
      <p:cxnSp>
        <p:nvCxnSpPr>
          <p:cNvPr id="19" name="Straight Connector 18">
            <a:extLst>
              <a:ext uri="{FF2B5EF4-FFF2-40B4-BE49-F238E27FC236}">
                <a16:creationId xmlns:a16="http://schemas.microsoft.com/office/drawing/2014/main" id="{ABA2C1E0-5B03-6B44-9D15-E328FC7FFA55}"/>
              </a:ext>
            </a:extLst>
          </p:cNvPr>
          <p:cNvCxnSpPr>
            <a:stCxn id="16" idx="2"/>
          </p:cNvCxnSpPr>
          <p:nvPr userDrawn="1"/>
        </p:nvCxnSpPr>
        <p:spPr>
          <a:xfrm flipH="1">
            <a:off x="1074592" y="2737052"/>
            <a:ext cx="1" cy="733261"/>
          </a:xfrm>
          <a:prstGeom prst="line">
            <a:avLst/>
          </a:prstGeom>
          <a:ln w="25400">
            <a:solidFill>
              <a:srgbClr val="26215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2AD98D3-FF39-614A-BB96-A87CE5785B4B}"/>
              </a:ext>
            </a:extLst>
          </p:cNvPr>
          <p:cNvSpPr txBox="1"/>
          <p:nvPr userDrawn="1"/>
        </p:nvSpPr>
        <p:spPr>
          <a:xfrm>
            <a:off x="1953129" y="1681746"/>
            <a:ext cx="2103120" cy="738664"/>
          </a:xfrm>
          <a:prstGeom prst="rect">
            <a:avLst/>
          </a:prstGeom>
          <a:noFill/>
        </p:spPr>
        <p:txBody>
          <a:bodyPr wrap="square" rtlCol="0">
            <a:spAutoFit/>
          </a:bodyPr>
          <a:lstStyle/>
          <a:p>
            <a:r>
              <a:rPr lang="hu-HU" sz="2400" b="0" i="0" baseline="0" dirty="0">
                <a:latin typeface="Calibri Regular"/>
              </a:rPr>
              <a:t>Szöveg</a:t>
            </a:r>
          </a:p>
          <a:p>
            <a:r>
              <a:rPr lang="hu-HU" b="0" i="0" dirty="0">
                <a:latin typeface="Calibri Regular"/>
              </a:rPr>
              <a:t>Szöveg</a:t>
            </a:r>
          </a:p>
        </p:txBody>
      </p:sp>
      <p:sp>
        <p:nvSpPr>
          <p:cNvPr id="21" name="Rounded Rectangle 20">
            <a:extLst>
              <a:ext uri="{FF2B5EF4-FFF2-40B4-BE49-F238E27FC236}">
                <a16:creationId xmlns:a16="http://schemas.microsoft.com/office/drawing/2014/main" id="{AC5A550B-0566-084A-A4DE-522182E13DC3}"/>
              </a:ext>
            </a:extLst>
          </p:cNvPr>
          <p:cNvSpPr/>
          <p:nvPr userDrawn="1"/>
        </p:nvSpPr>
        <p:spPr>
          <a:xfrm>
            <a:off x="2429256" y="4203041"/>
            <a:ext cx="1425039" cy="1425039"/>
          </a:xfrm>
          <a:prstGeom prst="roundRect">
            <a:avLst/>
          </a:prstGeom>
          <a:solidFill>
            <a:srgbClr val="262150"/>
          </a:solidFill>
          <a:ln w="0">
            <a:solidFill>
              <a:srgbClr val="262150"/>
            </a:solidFill>
          </a:ln>
        </p:spPr>
        <p:style>
          <a:lnRef idx="2">
            <a:schemeClr val="dk1"/>
          </a:lnRef>
          <a:fillRef idx="1">
            <a:schemeClr val="lt1"/>
          </a:fillRef>
          <a:effectRef idx="0">
            <a:schemeClr val="dk1"/>
          </a:effectRef>
          <a:fontRef idx="minor">
            <a:schemeClr val="dk1"/>
          </a:fontRef>
        </p:style>
        <p:txBody>
          <a:bodyPr rtlCol="0" anchor="ctr"/>
          <a:lstStyle/>
          <a:p>
            <a:pPr algn="ctr"/>
            <a:r>
              <a:rPr lang="hu-HU" sz="3200" b="0" i="0" baseline="0" dirty="0">
                <a:solidFill>
                  <a:schemeClr val="bg1"/>
                </a:solidFill>
                <a:latin typeface="Calibri Regular"/>
              </a:rPr>
              <a:t>2020</a:t>
            </a:r>
          </a:p>
        </p:txBody>
      </p:sp>
      <p:cxnSp>
        <p:nvCxnSpPr>
          <p:cNvPr id="22" name="Straight Connector 21">
            <a:extLst>
              <a:ext uri="{FF2B5EF4-FFF2-40B4-BE49-F238E27FC236}">
                <a16:creationId xmlns:a16="http://schemas.microsoft.com/office/drawing/2014/main" id="{B15135A1-2255-0E48-9867-79AC08B15A1B}"/>
              </a:ext>
            </a:extLst>
          </p:cNvPr>
          <p:cNvCxnSpPr>
            <a:cxnSpLocks/>
          </p:cNvCxnSpPr>
          <p:nvPr userDrawn="1"/>
        </p:nvCxnSpPr>
        <p:spPr>
          <a:xfrm flipH="1">
            <a:off x="3146650" y="3469780"/>
            <a:ext cx="1" cy="733261"/>
          </a:xfrm>
          <a:prstGeom prst="line">
            <a:avLst/>
          </a:prstGeom>
          <a:ln w="25400">
            <a:solidFill>
              <a:srgbClr val="262150"/>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6A988D5-DB5F-BC4E-B8A9-6F46038F2E60}"/>
              </a:ext>
            </a:extLst>
          </p:cNvPr>
          <p:cNvSpPr txBox="1"/>
          <p:nvPr userDrawn="1"/>
        </p:nvSpPr>
        <p:spPr>
          <a:xfrm>
            <a:off x="4016756" y="4577346"/>
            <a:ext cx="2103120" cy="738664"/>
          </a:xfrm>
          <a:prstGeom prst="rect">
            <a:avLst/>
          </a:prstGeom>
          <a:noFill/>
        </p:spPr>
        <p:txBody>
          <a:bodyPr wrap="square" rtlCol="0">
            <a:spAutoFit/>
          </a:bodyPr>
          <a:lstStyle/>
          <a:p>
            <a:r>
              <a:rPr lang="hu-HU" sz="2400" b="0" i="0" baseline="0" dirty="0">
                <a:latin typeface="Calibri Regular"/>
              </a:rPr>
              <a:t>Szöveg</a:t>
            </a:r>
          </a:p>
          <a:p>
            <a:r>
              <a:rPr lang="hu-HU" b="0" i="0" dirty="0">
                <a:latin typeface="Calibri Regular"/>
              </a:rPr>
              <a:t>Szöveg</a:t>
            </a:r>
          </a:p>
        </p:txBody>
      </p:sp>
      <p:sp>
        <p:nvSpPr>
          <p:cNvPr id="30" name="Rounded Rectangle 29">
            <a:extLst>
              <a:ext uri="{FF2B5EF4-FFF2-40B4-BE49-F238E27FC236}">
                <a16:creationId xmlns:a16="http://schemas.microsoft.com/office/drawing/2014/main" id="{30AB543B-A3F4-2340-B619-1D33E9302238}"/>
              </a:ext>
            </a:extLst>
          </p:cNvPr>
          <p:cNvSpPr/>
          <p:nvPr userDrawn="1"/>
        </p:nvSpPr>
        <p:spPr>
          <a:xfrm>
            <a:off x="4628356" y="1312013"/>
            <a:ext cx="1425039" cy="1425039"/>
          </a:xfrm>
          <a:prstGeom prst="roundRect">
            <a:avLst/>
          </a:prstGeom>
          <a:solidFill>
            <a:srgbClr val="262150"/>
          </a:solidFill>
          <a:ln w="0">
            <a:solidFill>
              <a:srgbClr val="262150"/>
            </a:solidFill>
          </a:ln>
        </p:spPr>
        <p:style>
          <a:lnRef idx="2">
            <a:schemeClr val="dk1"/>
          </a:lnRef>
          <a:fillRef idx="1">
            <a:schemeClr val="lt1"/>
          </a:fillRef>
          <a:effectRef idx="0">
            <a:schemeClr val="dk1"/>
          </a:effectRef>
          <a:fontRef idx="minor">
            <a:schemeClr val="dk1"/>
          </a:fontRef>
        </p:style>
        <p:txBody>
          <a:bodyPr rtlCol="0" anchor="ctr"/>
          <a:lstStyle/>
          <a:p>
            <a:pPr algn="ctr"/>
            <a:r>
              <a:rPr lang="hu-HU" sz="3200" b="0" i="0" baseline="0" dirty="0">
                <a:solidFill>
                  <a:schemeClr val="bg1"/>
                </a:solidFill>
                <a:latin typeface="Calibri Regular"/>
              </a:rPr>
              <a:t>2021</a:t>
            </a:r>
          </a:p>
        </p:txBody>
      </p:sp>
      <p:cxnSp>
        <p:nvCxnSpPr>
          <p:cNvPr id="31" name="Straight Connector 30">
            <a:extLst>
              <a:ext uri="{FF2B5EF4-FFF2-40B4-BE49-F238E27FC236}">
                <a16:creationId xmlns:a16="http://schemas.microsoft.com/office/drawing/2014/main" id="{0CFFE02B-3469-6143-8F08-66E7A5DD5EB1}"/>
              </a:ext>
            </a:extLst>
          </p:cNvPr>
          <p:cNvCxnSpPr>
            <a:stCxn id="30" idx="2"/>
          </p:cNvCxnSpPr>
          <p:nvPr userDrawn="1"/>
        </p:nvCxnSpPr>
        <p:spPr>
          <a:xfrm flipH="1">
            <a:off x="5340875" y="2737052"/>
            <a:ext cx="1" cy="733261"/>
          </a:xfrm>
          <a:prstGeom prst="line">
            <a:avLst/>
          </a:prstGeom>
          <a:ln w="25400">
            <a:solidFill>
              <a:srgbClr val="26215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43A6695-D1D7-D14C-AF4A-46371E404A51}"/>
              </a:ext>
            </a:extLst>
          </p:cNvPr>
          <p:cNvSpPr txBox="1"/>
          <p:nvPr userDrawn="1"/>
        </p:nvSpPr>
        <p:spPr>
          <a:xfrm>
            <a:off x="6219412" y="1681746"/>
            <a:ext cx="2103120" cy="738664"/>
          </a:xfrm>
          <a:prstGeom prst="rect">
            <a:avLst/>
          </a:prstGeom>
          <a:noFill/>
        </p:spPr>
        <p:txBody>
          <a:bodyPr wrap="square" rtlCol="0">
            <a:spAutoFit/>
          </a:bodyPr>
          <a:lstStyle/>
          <a:p>
            <a:r>
              <a:rPr lang="hu-HU" sz="2400" b="0" i="0" baseline="0" dirty="0">
                <a:latin typeface="Calibri Regular"/>
              </a:rPr>
              <a:t>Szöveg</a:t>
            </a:r>
          </a:p>
          <a:p>
            <a:r>
              <a:rPr lang="hu-HU" b="0" i="0" dirty="0">
                <a:latin typeface="Calibri Regular"/>
              </a:rPr>
              <a:t>Szöveg</a:t>
            </a:r>
          </a:p>
        </p:txBody>
      </p:sp>
      <p:sp>
        <p:nvSpPr>
          <p:cNvPr id="33" name="Rounded Rectangle 32">
            <a:extLst>
              <a:ext uri="{FF2B5EF4-FFF2-40B4-BE49-F238E27FC236}">
                <a16:creationId xmlns:a16="http://schemas.microsoft.com/office/drawing/2014/main" id="{AF677704-B3B9-6F4E-8B1E-693EA0BF5DF4}"/>
              </a:ext>
            </a:extLst>
          </p:cNvPr>
          <p:cNvSpPr/>
          <p:nvPr userDrawn="1"/>
        </p:nvSpPr>
        <p:spPr>
          <a:xfrm>
            <a:off x="6684968" y="4203041"/>
            <a:ext cx="1425039" cy="1425039"/>
          </a:xfrm>
          <a:prstGeom prst="roundRect">
            <a:avLst/>
          </a:prstGeom>
          <a:solidFill>
            <a:srgbClr val="262150"/>
          </a:solidFill>
          <a:ln>
            <a:solidFill>
              <a:srgbClr val="262150"/>
            </a:solidFill>
          </a:ln>
        </p:spPr>
        <p:style>
          <a:lnRef idx="2">
            <a:schemeClr val="dk1"/>
          </a:lnRef>
          <a:fillRef idx="1">
            <a:schemeClr val="lt1"/>
          </a:fillRef>
          <a:effectRef idx="0">
            <a:schemeClr val="dk1"/>
          </a:effectRef>
          <a:fontRef idx="minor">
            <a:schemeClr val="dk1"/>
          </a:fontRef>
        </p:style>
        <p:txBody>
          <a:bodyPr rtlCol="0" anchor="ctr"/>
          <a:lstStyle/>
          <a:p>
            <a:pPr algn="ctr"/>
            <a:r>
              <a:rPr lang="hu-HU" sz="3200" b="0" i="0" baseline="0" dirty="0">
                <a:solidFill>
                  <a:schemeClr val="bg1"/>
                </a:solidFill>
                <a:latin typeface="Calibri Regular"/>
              </a:rPr>
              <a:t>2022</a:t>
            </a:r>
          </a:p>
        </p:txBody>
      </p:sp>
      <p:cxnSp>
        <p:nvCxnSpPr>
          <p:cNvPr id="34" name="Straight Connector 33">
            <a:extLst>
              <a:ext uri="{FF2B5EF4-FFF2-40B4-BE49-F238E27FC236}">
                <a16:creationId xmlns:a16="http://schemas.microsoft.com/office/drawing/2014/main" id="{7FD1DF9B-D3EB-534D-A178-022AF83D4B5A}"/>
              </a:ext>
            </a:extLst>
          </p:cNvPr>
          <p:cNvCxnSpPr>
            <a:cxnSpLocks/>
          </p:cNvCxnSpPr>
          <p:nvPr userDrawn="1"/>
        </p:nvCxnSpPr>
        <p:spPr>
          <a:xfrm flipH="1">
            <a:off x="7402362" y="3469780"/>
            <a:ext cx="1" cy="733261"/>
          </a:xfrm>
          <a:prstGeom prst="line">
            <a:avLst/>
          </a:prstGeom>
          <a:ln w="25400">
            <a:solidFill>
              <a:srgbClr val="262150"/>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8ECA5BA0-4A11-E74E-A2BF-BD13884E19FB}"/>
              </a:ext>
            </a:extLst>
          </p:cNvPr>
          <p:cNvSpPr txBox="1"/>
          <p:nvPr userDrawn="1"/>
        </p:nvSpPr>
        <p:spPr>
          <a:xfrm>
            <a:off x="8272468" y="4577346"/>
            <a:ext cx="2103120" cy="738664"/>
          </a:xfrm>
          <a:prstGeom prst="rect">
            <a:avLst/>
          </a:prstGeom>
          <a:noFill/>
        </p:spPr>
        <p:txBody>
          <a:bodyPr wrap="square" rtlCol="0">
            <a:spAutoFit/>
          </a:bodyPr>
          <a:lstStyle/>
          <a:p>
            <a:r>
              <a:rPr lang="hu-HU" sz="2400" b="0" i="0" baseline="0" dirty="0">
                <a:latin typeface="Calibri Regular"/>
              </a:rPr>
              <a:t>Szöveg</a:t>
            </a:r>
          </a:p>
          <a:p>
            <a:r>
              <a:rPr lang="hu-HU" b="0" i="0" dirty="0">
                <a:latin typeface="Calibri Regular"/>
              </a:rPr>
              <a:t>Szöveg</a:t>
            </a:r>
          </a:p>
        </p:txBody>
      </p:sp>
      <p:sp>
        <p:nvSpPr>
          <p:cNvPr id="36" name="Rounded Rectangle 35">
            <a:extLst>
              <a:ext uri="{FF2B5EF4-FFF2-40B4-BE49-F238E27FC236}">
                <a16:creationId xmlns:a16="http://schemas.microsoft.com/office/drawing/2014/main" id="{929794E6-D39B-0246-A99B-4F2DBD07BDF1}"/>
              </a:ext>
            </a:extLst>
          </p:cNvPr>
          <p:cNvSpPr/>
          <p:nvPr userDrawn="1"/>
        </p:nvSpPr>
        <p:spPr>
          <a:xfrm>
            <a:off x="8493242" y="1312013"/>
            <a:ext cx="1425039" cy="1425039"/>
          </a:xfrm>
          <a:prstGeom prst="roundRect">
            <a:avLst/>
          </a:prstGeom>
          <a:solidFill>
            <a:schemeClr val="accent1"/>
          </a:solidFill>
          <a:ln w="0">
            <a:solidFill>
              <a:srgbClr val="262150"/>
            </a:solidFill>
          </a:ln>
        </p:spPr>
        <p:style>
          <a:lnRef idx="2">
            <a:schemeClr val="dk1"/>
          </a:lnRef>
          <a:fillRef idx="1">
            <a:schemeClr val="lt1"/>
          </a:fillRef>
          <a:effectRef idx="0">
            <a:schemeClr val="dk1"/>
          </a:effectRef>
          <a:fontRef idx="minor">
            <a:schemeClr val="dk1"/>
          </a:fontRef>
        </p:style>
        <p:txBody>
          <a:bodyPr rtlCol="0" anchor="ctr"/>
          <a:lstStyle/>
          <a:p>
            <a:pPr algn="ctr"/>
            <a:r>
              <a:rPr lang="hu-HU" sz="3200" b="0" i="0" baseline="0" dirty="0">
                <a:solidFill>
                  <a:schemeClr val="bg1"/>
                </a:solidFill>
                <a:latin typeface="Calibri Regular"/>
              </a:rPr>
              <a:t>2023</a:t>
            </a:r>
          </a:p>
        </p:txBody>
      </p:sp>
      <p:cxnSp>
        <p:nvCxnSpPr>
          <p:cNvPr id="37" name="Straight Connector 36">
            <a:extLst>
              <a:ext uri="{FF2B5EF4-FFF2-40B4-BE49-F238E27FC236}">
                <a16:creationId xmlns:a16="http://schemas.microsoft.com/office/drawing/2014/main" id="{5727B4E3-362D-C04A-A149-AC7795EBBBAE}"/>
              </a:ext>
            </a:extLst>
          </p:cNvPr>
          <p:cNvCxnSpPr>
            <a:stCxn id="36" idx="2"/>
          </p:cNvCxnSpPr>
          <p:nvPr userDrawn="1"/>
        </p:nvCxnSpPr>
        <p:spPr>
          <a:xfrm flipH="1">
            <a:off x="9205761" y="2737052"/>
            <a:ext cx="1" cy="733261"/>
          </a:xfrm>
          <a:prstGeom prst="line">
            <a:avLst/>
          </a:prstGeom>
          <a:ln w="25400">
            <a:solidFill>
              <a:srgbClr val="26215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4AC00C7E-D8FC-3A47-995B-1FEB01FE12F3}"/>
              </a:ext>
            </a:extLst>
          </p:cNvPr>
          <p:cNvSpPr txBox="1"/>
          <p:nvPr userDrawn="1"/>
        </p:nvSpPr>
        <p:spPr>
          <a:xfrm>
            <a:off x="10084298" y="1681746"/>
            <a:ext cx="2103120" cy="738664"/>
          </a:xfrm>
          <a:prstGeom prst="rect">
            <a:avLst/>
          </a:prstGeom>
          <a:noFill/>
        </p:spPr>
        <p:txBody>
          <a:bodyPr wrap="square" rtlCol="0">
            <a:spAutoFit/>
          </a:bodyPr>
          <a:lstStyle/>
          <a:p>
            <a:r>
              <a:rPr lang="hu-HU" sz="2400" b="0" i="0" baseline="0" dirty="0">
                <a:latin typeface="Calibri Regular"/>
              </a:rPr>
              <a:t>Szöveg</a:t>
            </a:r>
          </a:p>
          <a:p>
            <a:r>
              <a:rPr lang="hu-HU" b="0" i="0" dirty="0">
                <a:latin typeface="Calibri Regular"/>
              </a:rPr>
              <a:t>Szöveg</a:t>
            </a:r>
          </a:p>
        </p:txBody>
      </p:sp>
      <p:sp>
        <p:nvSpPr>
          <p:cNvPr id="39" name="TextBox 38">
            <a:extLst>
              <a:ext uri="{FF2B5EF4-FFF2-40B4-BE49-F238E27FC236}">
                <a16:creationId xmlns:a16="http://schemas.microsoft.com/office/drawing/2014/main" id="{48B00EBB-7581-5C49-A846-B1A90386E6E8}"/>
              </a:ext>
            </a:extLst>
          </p:cNvPr>
          <p:cNvSpPr txBox="1"/>
          <p:nvPr userDrawn="1"/>
        </p:nvSpPr>
        <p:spPr>
          <a:xfrm>
            <a:off x="4543012" y="3523246"/>
            <a:ext cx="2103120" cy="400110"/>
          </a:xfrm>
          <a:prstGeom prst="rect">
            <a:avLst/>
          </a:prstGeom>
          <a:noFill/>
        </p:spPr>
        <p:txBody>
          <a:bodyPr wrap="square" rtlCol="0">
            <a:spAutoFit/>
          </a:bodyPr>
          <a:lstStyle/>
          <a:p>
            <a:r>
              <a:rPr lang="hu-HU" sz="2000" b="0" i="0" baseline="0" dirty="0">
                <a:solidFill>
                  <a:schemeClr val="accent3"/>
                </a:solidFill>
                <a:latin typeface="Calibri Regular"/>
              </a:rPr>
              <a:t>Szöveg</a:t>
            </a:r>
          </a:p>
        </p:txBody>
      </p:sp>
      <p:sp>
        <p:nvSpPr>
          <p:cNvPr id="24" name="Title 1">
            <a:extLst>
              <a:ext uri="{FF2B5EF4-FFF2-40B4-BE49-F238E27FC236}">
                <a16:creationId xmlns:a16="http://schemas.microsoft.com/office/drawing/2014/main" id="{8672B533-CBDB-7649-ABFB-AB62A42B119F}"/>
              </a:ext>
            </a:extLst>
          </p:cNvPr>
          <p:cNvSpPr>
            <a:spLocks noGrp="1"/>
          </p:cNvSpPr>
          <p:nvPr>
            <p:ph type="title" hasCustomPrompt="1"/>
          </p:nvPr>
        </p:nvSpPr>
        <p:spPr>
          <a:xfrm>
            <a:off x="362073" y="236192"/>
            <a:ext cx="10515600" cy="776288"/>
          </a:xfrm>
        </p:spPr>
        <p:txBody>
          <a:bodyPr>
            <a:normAutofit/>
          </a:bodyPr>
          <a:lstStyle>
            <a:lvl1pPr>
              <a:defRPr sz="2400"/>
            </a:lvl1pPr>
          </a:lstStyle>
          <a:p>
            <a:r>
              <a:rPr lang="en-US" dirty="0" err="1"/>
              <a:t>Dia</a:t>
            </a:r>
            <a:r>
              <a:rPr lang="en-US" dirty="0"/>
              <a:t> </a:t>
            </a:r>
            <a:r>
              <a:rPr lang="en-US" dirty="0" err="1"/>
              <a:t>címe</a:t>
            </a:r>
            <a:endParaRPr lang="hu-HU" dirty="0"/>
          </a:p>
        </p:txBody>
      </p:sp>
    </p:spTree>
    <p:extLst>
      <p:ext uri="{BB962C8B-B14F-4D97-AF65-F5344CB8AC3E}">
        <p14:creationId xmlns:p14="http://schemas.microsoft.com/office/powerpoint/2010/main" val="2090735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Szöveg címm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EA7FC-1DB7-224E-A4BB-3F179F6E067C}"/>
              </a:ext>
            </a:extLst>
          </p:cNvPr>
          <p:cNvSpPr>
            <a:spLocks noGrp="1"/>
          </p:cNvSpPr>
          <p:nvPr>
            <p:ph type="title" hasCustomPrompt="1"/>
          </p:nvPr>
        </p:nvSpPr>
        <p:spPr>
          <a:xfrm>
            <a:off x="839788" y="341450"/>
            <a:ext cx="3932237" cy="1600200"/>
          </a:xfrm>
        </p:spPr>
        <p:txBody>
          <a:bodyPr anchor="b"/>
          <a:lstStyle>
            <a:lvl1pPr>
              <a:defRPr sz="3200"/>
            </a:lvl1pPr>
          </a:lstStyle>
          <a:p>
            <a:r>
              <a:rPr lang="en-US" dirty="0" err="1"/>
              <a:t>Dia</a:t>
            </a:r>
            <a:r>
              <a:rPr lang="en-US" dirty="0"/>
              <a:t> </a:t>
            </a:r>
            <a:r>
              <a:rPr lang="en-US" dirty="0" err="1"/>
              <a:t>címe</a:t>
            </a:r>
            <a:endParaRPr lang="hu-HU" dirty="0"/>
          </a:p>
        </p:txBody>
      </p:sp>
      <p:sp>
        <p:nvSpPr>
          <p:cNvPr id="3" name="Content Placeholder 2">
            <a:extLst>
              <a:ext uri="{FF2B5EF4-FFF2-40B4-BE49-F238E27FC236}">
                <a16:creationId xmlns:a16="http://schemas.microsoft.com/office/drawing/2014/main" id="{25B5E490-95A7-5141-912D-824AB32AC8C7}"/>
              </a:ext>
            </a:extLst>
          </p:cNvPr>
          <p:cNvSpPr>
            <a:spLocks noGrp="1"/>
          </p:cNvSpPr>
          <p:nvPr>
            <p:ph idx="1" hasCustomPrompt="1"/>
          </p:nvPr>
        </p:nvSpPr>
        <p:spPr>
          <a:xfrm>
            <a:off x="5183188" y="87167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err="1"/>
              <a:t>Szöveg</a:t>
            </a:r>
            <a:endParaRPr lang="en-US" dirty="0"/>
          </a:p>
          <a:p>
            <a:pPr lvl="1"/>
            <a:r>
              <a:rPr lang="en-US" dirty="0" err="1"/>
              <a:t>Szöveg</a:t>
            </a:r>
            <a:endParaRPr lang="en-US" dirty="0"/>
          </a:p>
          <a:p>
            <a:pPr lvl="2"/>
            <a:r>
              <a:rPr lang="en-US" dirty="0" err="1"/>
              <a:t>Szöveg</a:t>
            </a:r>
            <a:endParaRPr lang="en-US" dirty="0"/>
          </a:p>
          <a:p>
            <a:pPr lvl="3"/>
            <a:r>
              <a:rPr lang="en-US" dirty="0" err="1"/>
              <a:t>Szöveg</a:t>
            </a:r>
            <a:endParaRPr lang="en-US" dirty="0"/>
          </a:p>
          <a:p>
            <a:pPr lvl="4"/>
            <a:r>
              <a:rPr lang="en-US" dirty="0" err="1"/>
              <a:t>Szöveg</a:t>
            </a:r>
            <a:endParaRPr lang="hu-HU" dirty="0"/>
          </a:p>
        </p:txBody>
      </p:sp>
      <p:sp>
        <p:nvSpPr>
          <p:cNvPr id="4" name="Text Placeholder 3">
            <a:extLst>
              <a:ext uri="{FF2B5EF4-FFF2-40B4-BE49-F238E27FC236}">
                <a16:creationId xmlns:a16="http://schemas.microsoft.com/office/drawing/2014/main" id="{97208958-7DF9-6349-9E32-D28A32B314C4}"/>
              </a:ext>
            </a:extLst>
          </p:cNvPr>
          <p:cNvSpPr>
            <a:spLocks noGrp="1"/>
          </p:cNvSpPr>
          <p:nvPr>
            <p:ph type="body" sz="half" idx="2" hasCustomPrompt="1"/>
          </p:nvPr>
        </p:nvSpPr>
        <p:spPr>
          <a:xfrm>
            <a:off x="839788" y="194165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Szöveg</a:t>
            </a:r>
            <a:endParaRPr lang="en-US" dirty="0"/>
          </a:p>
        </p:txBody>
      </p:sp>
    </p:spTree>
    <p:extLst>
      <p:ext uri="{BB962C8B-B14F-4D97-AF65-F5344CB8AC3E}">
        <p14:creationId xmlns:p14="http://schemas.microsoft.com/office/powerpoint/2010/main" val="59752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Kép és magyaráza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0B79B-4316-504C-AD73-E282545BF2F7}"/>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err="1"/>
              <a:t>Dia</a:t>
            </a:r>
            <a:r>
              <a:rPr lang="en-US" dirty="0"/>
              <a:t> </a:t>
            </a:r>
            <a:r>
              <a:rPr lang="en-US" dirty="0" err="1"/>
              <a:t>címe</a:t>
            </a:r>
            <a:endParaRPr lang="hu-HU" dirty="0"/>
          </a:p>
        </p:txBody>
      </p:sp>
      <p:sp>
        <p:nvSpPr>
          <p:cNvPr id="3" name="Picture Placeholder 2">
            <a:extLst>
              <a:ext uri="{FF2B5EF4-FFF2-40B4-BE49-F238E27FC236}">
                <a16:creationId xmlns:a16="http://schemas.microsoft.com/office/drawing/2014/main" id="{25F726C9-C6F4-034B-93BE-FDB463CA2109}"/>
              </a:ext>
            </a:extLst>
          </p:cNvPr>
          <p:cNvSpPr>
            <a:spLocks noGrp="1"/>
          </p:cNvSpPr>
          <p:nvPr>
            <p:ph type="pic" idx="1" hasCustomPrompt="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err="1"/>
              <a:t>Kép</a:t>
            </a:r>
            <a:endParaRPr lang="hu-HU" dirty="0"/>
          </a:p>
        </p:txBody>
      </p:sp>
      <p:sp>
        <p:nvSpPr>
          <p:cNvPr id="4" name="Text Placeholder 3">
            <a:extLst>
              <a:ext uri="{FF2B5EF4-FFF2-40B4-BE49-F238E27FC236}">
                <a16:creationId xmlns:a16="http://schemas.microsoft.com/office/drawing/2014/main" id="{7499C0CD-F850-CB42-9A34-4F8C88819476}"/>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err="1"/>
              <a:t>Szöveg</a:t>
            </a:r>
            <a:endParaRPr lang="en-US" dirty="0"/>
          </a:p>
        </p:txBody>
      </p:sp>
    </p:spTree>
    <p:extLst>
      <p:ext uri="{BB962C8B-B14F-4D97-AF65-F5344CB8AC3E}">
        <p14:creationId xmlns:p14="http://schemas.microsoft.com/office/powerpoint/2010/main" val="3472822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4803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Vé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3B244-C1E8-EE4F-854D-137CD855D3FC}"/>
              </a:ext>
            </a:extLst>
          </p:cNvPr>
          <p:cNvSpPr>
            <a:spLocks noGrp="1"/>
          </p:cNvSpPr>
          <p:nvPr>
            <p:ph type="ctrTitle" hasCustomPrompt="1"/>
          </p:nvPr>
        </p:nvSpPr>
        <p:spPr>
          <a:xfrm>
            <a:off x="1524000" y="382555"/>
            <a:ext cx="9144000" cy="2203678"/>
          </a:xfrm>
        </p:spPr>
        <p:txBody>
          <a:bodyPr anchor="b"/>
          <a:lstStyle>
            <a:lvl1pPr algn="l">
              <a:defRPr sz="6000">
                <a:solidFill>
                  <a:schemeClr val="bg1"/>
                </a:solidFill>
              </a:defRPr>
            </a:lvl1pPr>
          </a:lstStyle>
          <a:p>
            <a:r>
              <a:rPr lang="en-US" dirty="0" err="1"/>
              <a:t>Köszönjük</a:t>
            </a:r>
            <a:r>
              <a:rPr lang="en-US" dirty="0"/>
              <a:t> a </a:t>
            </a:r>
            <a:r>
              <a:rPr lang="en-US" dirty="0" err="1"/>
              <a:t>figyelmet</a:t>
            </a:r>
            <a:r>
              <a:rPr lang="en-US" dirty="0"/>
              <a:t>!</a:t>
            </a:r>
            <a:endParaRPr lang="hu-HU" dirty="0"/>
          </a:p>
        </p:txBody>
      </p:sp>
      <p:sp>
        <p:nvSpPr>
          <p:cNvPr id="3" name="Subtitle 2">
            <a:extLst>
              <a:ext uri="{FF2B5EF4-FFF2-40B4-BE49-F238E27FC236}">
                <a16:creationId xmlns:a16="http://schemas.microsoft.com/office/drawing/2014/main" id="{53015A76-1D9D-BA48-99F1-FD783ED07580}"/>
              </a:ext>
            </a:extLst>
          </p:cNvPr>
          <p:cNvSpPr>
            <a:spLocks noGrp="1"/>
          </p:cNvSpPr>
          <p:nvPr>
            <p:ph type="subTitle" idx="1" hasCustomPrompt="1"/>
          </p:nvPr>
        </p:nvSpPr>
        <p:spPr>
          <a:xfrm>
            <a:off x="1524000" y="2678308"/>
            <a:ext cx="2159000" cy="400795"/>
          </a:xfrm>
        </p:spPr>
        <p:txBody>
          <a:bodyPr/>
          <a:lstStyle>
            <a:lvl1pPr marL="0" indent="0" algn="l">
              <a:buNone/>
              <a:defRPr sz="2400" b="0" i="0" cap="none" baseline="0">
                <a:solidFill>
                  <a:schemeClr val="bg1"/>
                </a:solidFill>
                <a:latin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err="1"/>
              <a:t>Elérhetőségek</a:t>
            </a:r>
            <a:r>
              <a:rPr lang="en-US" dirty="0"/>
              <a:t>:</a:t>
            </a:r>
            <a:endParaRPr lang="hu-HU" dirty="0"/>
          </a:p>
        </p:txBody>
      </p:sp>
    </p:spTree>
    <p:extLst>
      <p:ext uri="{BB962C8B-B14F-4D97-AF65-F5344CB8AC3E}">
        <p14:creationId xmlns:p14="http://schemas.microsoft.com/office/powerpoint/2010/main" val="2651347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F46F77-97D4-8043-8134-2F281EBEE740}"/>
              </a:ext>
            </a:extLst>
          </p:cNvPr>
          <p:cNvSpPr>
            <a:spLocks noGrp="1"/>
          </p:cNvSpPr>
          <p:nvPr>
            <p:ph type="title"/>
          </p:nvPr>
        </p:nvSpPr>
        <p:spPr>
          <a:xfrm>
            <a:off x="838200" y="365125"/>
            <a:ext cx="10515600" cy="1325563"/>
          </a:xfrm>
          <a:prstGeom prst="rect">
            <a:avLst/>
          </a:prstGeom>
        </p:spPr>
        <p:txBody>
          <a:bodyPr vert="horz" lIns="91440" tIns="45720" rIns="91440" bIns="45720" rtlCol="0" anchor="b" anchorCtr="0">
            <a:normAutofit/>
          </a:bodyPr>
          <a:lstStyle/>
          <a:p>
            <a:r>
              <a:rPr lang="en-US" dirty="0"/>
              <a:t>Click here to edit</a:t>
            </a:r>
            <a:endParaRPr lang="hu-HU" dirty="0"/>
          </a:p>
        </p:txBody>
      </p:sp>
      <p:sp>
        <p:nvSpPr>
          <p:cNvPr id="3" name="Text Placeholder 2">
            <a:extLst>
              <a:ext uri="{FF2B5EF4-FFF2-40B4-BE49-F238E27FC236}">
                <a16:creationId xmlns:a16="http://schemas.microsoft.com/office/drawing/2014/main" id="{03FB4419-8F96-3D47-B5EF-C13513C349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hu-HU" dirty="0"/>
          </a:p>
        </p:txBody>
      </p:sp>
    </p:spTree>
    <p:extLst>
      <p:ext uri="{BB962C8B-B14F-4D97-AF65-F5344CB8AC3E}">
        <p14:creationId xmlns:p14="http://schemas.microsoft.com/office/powerpoint/2010/main" val="36787179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90" r:id="rId7"/>
    <p:sldLayoutId id="2147483683" r:id="rId8"/>
    <p:sldLayoutId id="2147483685" r:id="rId9"/>
    <p:sldLayoutId id="2147483686" r:id="rId10"/>
    <p:sldLayoutId id="2147483687" r:id="rId11"/>
    <p:sldLayoutId id="2147483688" r:id="rId12"/>
    <p:sldLayoutId id="2147483689" r:id="rId13"/>
    <p:sldLayoutId id="2147483680" r:id="rId14"/>
    <p:sldLayoutId id="2147483681" r:id="rId15"/>
    <p:sldLayoutId id="2147483679" r:id="rId16"/>
    <p:sldLayoutId id="2147483682" r:id="rId17"/>
  </p:sldLayoutIdLst>
  <p:hf sldNum="0" hdr="0" ftr="0" dt="0"/>
  <p:txStyles>
    <p:titleStyle>
      <a:lvl1pPr algn="l" defTabSz="914400" rtl="0" eaLnBrk="1" latinLnBrk="0" hangingPunct="1">
        <a:lnSpc>
          <a:spcPct val="90000"/>
        </a:lnSpc>
        <a:spcBef>
          <a:spcPct val="0"/>
        </a:spcBef>
        <a:buNone/>
        <a:defRPr sz="4800" b="0" i="0" strike="noStrike" kern="1200" baseline="0">
          <a:solidFill>
            <a:schemeClr val="tx1"/>
          </a:solidFill>
          <a:latin typeface="Calibri Regular"/>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100000"/>
        <a:buFont typeface="Wingdings" pitchFamily="2" charset="2"/>
        <a:buChar char="§"/>
        <a:defRPr sz="2800" b="0" i="0" kern="1200" baseline="0">
          <a:solidFill>
            <a:schemeClr val="tx1"/>
          </a:solidFill>
          <a:latin typeface="Calibri Regular"/>
          <a:ea typeface="+mn-ea"/>
          <a:cs typeface="+mn-cs"/>
        </a:defRPr>
      </a:lvl1pPr>
      <a:lvl2pPr marL="685800" indent="-228600" algn="l" defTabSz="914400" rtl="0" eaLnBrk="1" latinLnBrk="0" hangingPunct="1">
        <a:lnSpc>
          <a:spcPct val="90000"/>
        </a:lnSpc>
        <a:spcBef>
          <a:spcPts val="500"/>
        </a:spcBef>
        <a:buClr>
          <a:schemeClr val="accent1"/>
        </a:buClr>
        <a:buSzPct val="100000"/>
        <a:buFont typeface="Wingdings" pitchFamily="2" charset="2"/>
        <a:buChar char="§"/>
        <a:defRPr sz="2400" b="0" i="0" kern="1200" baseline="0">
          <a:solidFill>
            <a:schemeClr val="tx1"/>
          </a:solidFill>
          <a:latin typeface="Calibri Regular"/>
          <a:ea typeface="+mn-ea"/>
          <a:cs typeface="+mn-cs"/>
        </a:defRPr>
      </a:lvl2pPr>
      <a:lvl3pPr marL="1143000" indent="-228600" algn="l" defTabSz="914400" rtl="0" eaLnBrk="1" latinLnBrk="0" hangingPunct="1">
        <a:lnSpc>
          <a:spcPct val="90000"/>
        </a:lnSpc>
        <a:spcBef>
          <a:spcPts val="500"/>
        </a:spcBef>
        <a:buClr>
          <a:schemeClr val="accent1"/>
        </a:buClr>
        <a:buSzPct val="100000"/>
        <a:buFont typeface="Wingdings" pitchFamily="2" charset="2"/>
        <a:buChar char="§"/>
        <a:defRPr sz="2000" b="0" i="0" kern="1200" baseline="0">
          <a:solidFill>
            <a:schemeClr val="tx1"/>
          </a:solidFill>
          <a:latin typeface="Calibri Regular"/>
          <a:ea typeface="+mn-ea"/>
          <a:cs typeface="+mn-cs"/>
        </a:defRPr>
      </a:lvl3pPr>
      <a:lvl4pPr marL="1600200" indent="-228600" algn="l" defTabSz="914400" rtl="0" eaLnBrk="1" latinLnBrk="0" hangingPunct="1">
        <a:lnSpc>
          <a:spcPct val="90000"/>
        </a:lnSpc>
        <a:spcBef>
          <a:spcPts val="500"/>
        </a:spcBef>
        <a:buClr>
          <a:schemeClr val="accent1"/>
        </a:buClr>
        <a:buSzPct val="100000"/>
        <a:buFont typeface="Wingdings" pitchFamily="2" charset="2"/>
        <a:buChar char="§"/>
        <a:defRPr sz="1800" b="0" i="0" kern="1200" baseline="0">
          <a:solidFill>
            <a:schemeClr val="tx1"/>
          </a:solidFill>
          <a:latin typeface="Calibri Regular"/>
          <a:ea typeface="+mn-ea"/>
          <a:cs typeface="+mn-cs"/>
        </a:defRPr>
      </a:lvl4pPr>
      <a:lvl5pPr marL="2057400" indent="-228600" algn="l" defTabSz="914400" rtl="0" eaLnBrk="1" latinLnBrk="0" hangingPunct="1">
        <a:lnSpc>
          <a:spcPct val="90000"/>
        </a:lnSpc>
        <a:spcBef>
          <a:spcPts val="500"/>
        </a:spcBef>
        <a:buClr>
          <a:schemeClr val="accent1"/>
        </a:buClr>
        <a:buSzPct val="100000"/>
        <a:buFont typeface="Wingdings" pitchFamily="2" charset="2"/>
        <a:buChar char="§"/>
        <a:defRPr sz="1800" b="0" i="0" kern="1200" baseline="0">
          <a:solidFill>
            <a:schemeClr val="tx1"/>
          </a:solidFill>
          <a:latin typeface="Calibri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6.png"/><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digitalisgyermekvedelem@djnkft.hu"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C96A3-A0E0-534B-B259-EDEE2D12F8AC}"/>
              </a:ext>
            </a:extLst>
          </p:cNvPr>
          <p:cNvSpPr>
            <a:spLocks noGrp="1"/>
          </p:cNvSpPr>
          <p:nvPr>
            <p:ph type="ctrTitle"/>
          </p:nvPr>
        </p:nvSpPr>
        <p:spPr/>
        <p:txBody>
          <a:bodyPr>
            <a:noAutofit/>
          </a:bodyPr>
          <a:lstStyle/>
          <a:p>
            <a:r>
              <a:rPr lang="hu-HU" sz="4400">
                <a:latin typeface="Calibri bold" panose="020F0702030404030204" pitchFamily="34" charset="0"/>
                <a:cs typeface="Calibri bold" panose="020F0702030404030204" pitchFamily="34" charset="0"/>
              </a:rPr>
              <a:t>Digitális </a:t>
            </a:r>
            <a:r>
              <a:rPr lang="hu-HU" sz="4400" dirty="0">
                <a:latin typeface="Calibri bold" panose="020F0702030404030204" pitchFamily="34" charset="0"/>
                <a:cs typeface="Calibri bold" panose="020F0702030404030204" pitchFamily="34" charset="0"/>
              </a:rPr>
              <a:t>g</a:t>
            </a:r>
            <a:r>
              <a:rPr lang="hu-HU" sz="4400">
                <a:latin typeface="Calibri bold" panose="020F0702030404030204" pitchFamily="34" charset="0"/>
                <a:cs typeface="Calibri bold" panose="020F0702030404030204" pitchFamily="34" charset="0"/>
              </a:rPr>
              <a:t>yermekvédelem </a:t>
            </a:r>
            <a:r>
              <a:rPr lang="hu-HU" sz="4400" dirty="0">
                <a:latin typeface="Calibri bold" panose="020F0702030404030204" pitchFamily="34" charset="0"/>
                <a:cs typeface="Calibri bold" panose="020F0702030404030204" pitchFamily="34" charset="0"/>
              </a:rPr>
              <a:t>az óvodában</a:t>
            </a:r>
          </a:p>
        </p:txBody>
      </p:sp>
      <p:sp>
        <p:nvSpPr>
          <p:cNvPr id="3" name="Alcím 2">
            <a:extLst>
              <a:ext uri="{FF2B5EF4-FFF2-40B4-BE49-F238E27FC236}">
                <a16:creationId xmlns:a16="http://schemas.microsoft.com/office/drawing/2014/main" id="{56A92C28-44BC-4E79-8702-2457E528CD27}"/>
              </a:ext>
            </a:extLst>
          </p:cNvPr>
          <p:cNvSpPr>
            <a:spLocks noGrp="1"/>
          </p:cNvSpPr>
          <p:nvPr>
            <p:ph type="subTitle" idx="1"/>
          </p:nvPr>
        </p:nvSpPr>
        <p:spPr>
          <a:xfrm>
            <a:off x="1524000" y="2678308"/>
            <a:ext cx="9144000" cy="1985132"/>
          </a:xfrm>
        </p:spPr>
        <p:txBody>
          <a:bodyPr>
            <a:normAutofit/>
          </a:bodyPr>
          <a:lstStyle/>
          <a:p>
            <a:r>
              <a:rPr lang="hu-HU" sz="3200" b="1" cap="none"/>
              <a:t>Timár </a:t>
            </a:r>
            <a:r>
              <a:rPr lang="hu-HU" sz="3200" b="1" cap="none" dirty="0"/>
              <a:t>Borbála</a:t>
            </a:r>
          </a:p>
          <a:p>
            <a:r>
              <a:rPr lang="hu-HU" sz="3200" b="1" cap="none" dirty="0"/>
              <a:t>pedagógiai szakértő, szaktanácsadó</a:t>
            </a:r>
          </a:p>
          <a:p>
            <a:endParaRPr lang="hu-HU" dirty="0"/>
          </a:p>
        </p:txBody>
      </p:sp>
    </p:spTree>
    <p:extLst>
      <p:ext uri="{BB962C8B-B14F-4D97-AF65-F5344CB8AC3E}">
        <p14:creationId xmlns:p14="http://schemas.microsoft.com/office/powerpoint/2010/main" val="321522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72618-B33A-1A45-8154-DEE00E1C2501}"/>
              </a:ext>
            </a:extLst>
          </p:cNvPr>
          <p:cNvSpPr>
            <a:spLocks noGrp="1"/>
          </p:cNvSpPr>
          <p:nvPr>
            <p:ph type="title"/>
          </p:nvPr>
        </p:nvSpPr>
        <p:spPr/>
        <p:txBody>
          <a:bodyPr/>
          <a:lstStyle/>
          <a:p>
            <a:r>
              <a:rPr lang="hu-HU" dirty="0"/>
              <a:t>Digitális gyermekvédelem</a:t>
            </a:r>
          </a:p>
        </p:txBody>
      </p:sp>
      <p:sp>
        <p:nvSpPr>
          <p:cNvPr id="3" name="Content Placeholder 2">
            <a:extLst>
              <a:ext uri="{FF2B5EF4-FFF2-40B4-BE49-F238E27FC236}">
                <a16:creationId xmlns:a16="http://schemas.microsoft.com/office/drawing/2014/main" id="{1B66BAD8-0A49-E442-9D24-AD5098746FD7}"/>
              </a:ext>
            </a:extLst>
          </p:cNvPr>
          <p:cNvSpPr>
            <a:spLocks noGrp="1"/>
          </p:cNvSpPr>
          <p:nvPr>
            <p:ph idx="1"/>
          </p:nvPr>
        </p:nvSpPr>
        <p:spPr>
          <a:xfrm>
            <a:off x="838200" y="1825626"/>
            <a:ext cx="10515600" cy="997786"/>
          </a:xfrm>
        </p:spPr>
        <p:txBody>
          <a:bodyPr/>
          <a:lstStyle/>
          <a:p>
            <a:pPr marL="0" indent="0">
              <a:buNone/>
            </a:pPr>
            <a:r>
              <a:rPr lang="hu-HU" dirty="0"/>
              <a:t>Komplex társadalmi szemléletet és gyakorlatot</a:t>
            </a:r>
            <a:br>
              <a:rPr lang="hu-HU" dirty="0"/>
            </a:br>
            <a:r>
              <a:rPr lang="hu-HU" dirty="0"/>
              <a:t>jelent az online környezetben:</a:t>
            </a:r>
          </a:p>
          <a:p>
            <a:endParaRPr lang="hu-HU" dirty="0"/>
          </a:p>
        </p:txBody>
      </p:sp>
      <p:graphicFrame>
        <p:nvGraphicFramePr>
          <p:cNvPr id="6" name="Diagram 5">
            <a:extLst>
              <a:ext uri="{FF2B5EF4-FFF2-40B4-BE49-F238E27FC236}">
                <a16:creationId xmlns:a16="http://schemas.microsoft.com/office/drawing/2014/main" id="{60E5F047-62A6-4F89-A23E-284117C2907F}"/>
              </a:ext>
            </a:extLst>
          </p:cNvPr>
          <p:cNvGraphicFramePr/>
          <p:nvPr>
            <p:extLst>
              <p:ext uri="{D42A27DB-BD31-4B8C-83A1-F6EECF244321}">
                <p14:modId xmlns:p14="http://schemas.microsoft.com/office/powerpoint/2010/main" val="860867066"/>
              </p:ext>
            </p:extLst>
          </p:nvPr>
        </p:nvGraphicFramePr>
        <p:xfrm>
          <a:off x="838200" y="3023937"/>
          <a:ext cx="9075821" cy="923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Kép 11">
            <a:extLst>
              <a:ext uri="{FF2B5EF4-FFF2-40B4-BE49-F238E27FC236}">
                <a16:creationId xmlns:a16="http://schemas.microsoft.com/office/drawing/2014/main" id="{8926FF28-386F-40B7-B1CF-E491402CC091}"/>
              </a:ext>
            </a:extLst>
          </p:cNvPr>
          <p:cNvPicPr>
            <a:picLocks noChangeAspect="1"/>
          </p:cNvPicPr>
          <p:nvPr/>
        </p:nvPicPr>
        <p:blipFill>
          <a:blip r:embed="rId8"/>
          <a:stretch>
            <a:fillRect/>
          </a:stretch>
        </p:blipFill>
        <p:spPr>
          <a:xfrm>
            <a:off x="1443790" y="4263189"/>
            <a:ext cx="914400" cy="914400"/>
          </a:xfrm>
          <a:prstGeom prst="rect">
            <a:avLst/>
          </a:prstGeom>
        </p:spPr>
      </p:pic>
      <p:pic>
        <p:nvPicPr>
          <p:cNvPr id="14" name="Kép 13">
            <a:extLst>
              <a:ext uri="{FF2B5EF4-FFF2-40B4-BE49-F238E27FC236}">
                <a16:creationId xmlns:a16="http://schemas.microsoft.com/office/drawing/2014/main" id="{2814A1DB-7BE0-49BB-999D-3680D4B47A4D}"/>
              </a:ext>
            </a:extLst>
          </p:cNvPr>
          <p:cNvPicPr>
            <a:picLocks noChangeAspect="1"/>
          </p:cNvPicPr>
          <p:nvPr/>
        </p:nvPicPr>
        <p:blipFill>
          <a:blip r:embed="rId9"/>
          <a:stretch>
            <a:fillRect/>
          </a:stretch>
        </p:blipFill>
        <p:spPr>
          <a:xfrm>
            <a:off x="8213558" y="4147792"/>
            <a:ext cx="914400" cy="914400"/>
          </a:xfrm>
          <a:prstGeom prst="rect">
            <a:avLst/>
          </a:prstGeom>
        </p:spPr>
      </p:pic>
      <p:pic>
        <p:nvPicPr>
          <p:cNvPr id="16" name="Kép 15">
            <a:extLst>
              <a:ext uri="{FF2B5EF4-FFF2-40B4-BE49-F238E27FC236}">
                <a16:creationId xmlns:a16="http://schemas.microsoft.com/office/drawing/2014/main" id="{8590511C-592A-4E01-878A-88B9FDB7DE31}"/>
              </a:ext>
            </a:extLst>
          </p:cNvPr>
          <p:cNvPicPr>
            <a:picLocks noChangeAspect="1"/>
          </p:cNvPicPr>
          <p:nvPr/>
        </p:nvPicPr>
        <p:blipFill>
          <a:blip r:embed="rId10"/>
          <a:stretch>
            <a:fillRect/>
          </a:stretch>
        </p:blipFill>
        <p:spPr>
          <a:xfrm>
            <a:off x="4918910" y="4147792"/>
            <a:ext cx="914400" cy="914400"/>
          </a:xfrm>
          <a:prstGeom prst="rect">
            <a:avLst/>
          </a:prstGeom>
        </p:spPr>
      </p:pic>
      <p:pic>
        <p:nvPicPr>
          <p:cNvPr id="18" name="Kép 17">
            <a:extLst>
              <a:ext uri="{FF2B5EF4-FFF2-40B4-BE49-F238E27FC236}">
                <a16:creationId xmlns:a16="http://schemas.microsoft.com/office/drawing/2014/main" id="{6C139488-3A3F-409F-887B-1186F184FF3A}"/>
              </a:ext>
            </a:extLst>
          </p:cNvPr>
          <p:cNvPicPr>
            <a:picLocks noChangeAspect="1"/>
          </p:cNvPicPr>
          <p:nvPr/>
        </p:nvPicPr>
        <p:blipFill>
          <a:blip r:embed="rId11"/>
          <a:stretch>
            <a:fillRect/>
          </a:stretch>
        </p:blipFill>
        <p:spPr>
          <a:xfrm>
            <a:off x="10044613" y="466975"/>
            <a:ext cx="1952625" cy="1095375"/>
          </a:xfrm>
          <a:prstGeom prst="rect">
            <a:avLst/>
          </a:prstGeom>
        </p:spPr>
      </p:pic>
    </p:spTree>
    <p:extLst>
      <p:ext uri="{BB962C8B-B14F-4D97-AF65-F5344CB8AC3E}">
        <p14:creationId xmlns:p14="http://schemas.microsoft.com/office/powerpoint/2010/main" val="2772141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6F013DF-E456-43C9-9650-01116116E2CC}"/>
              </a:ext>
            </a:extLst>
          </p:cNvPr>
          <p:cNvSpPr>
            <a:spLocks noGrp="1"/>
          </p:cNvSpPr>
          <p:nvPr>
            <p:ph type="title"/>
          </p:nvPr>
        </p:nvSpPr>
        <p:spPr/>
        <p:txBody>
          <a:bodyPr>
            <a:normAutofit/>
          </a:bodyPr>
          <a:lstStyle/>
          <a:p>
            <a:r>
              <a:rPr lang="hu-HU" sz="4800" dirty="0">
                <a:solidFill>
                  <a:schemeClr val="accent1"/>
                </a:solidFill>
                <a:latin typeface="Calibri bold" panose="020F0702030404030204" pitchFamily="34" charset="0"/>
                <a:cs typeface="Calibri bold" panose="020F0702030404030204" pitchFamily="34" charset="0"/>
              </a:rPr>
              <a:t>OKOSÓVODA PROGRAM</a:t>
            </a:r>
            <a:endParaRPr lang="hu-HU" dirty="0"/>
          </a:p>
        </p:txBody>
      </p:sp>
      <p:sp>
        <p:nvSpPr>
          <p:cNvPr id="5" name="Szöveg helye 4">
            <a:extLst>
              <a:ext uri="{FF2B5EF4-FFF2-40B4-BE49-F238E27FC236}">
                <a16:creationId xmlns:a16="http://schemas.microsoft.com/office/drawing/2014/main" id="{79EC3D6E-C118-472E-9337-1A29D798B433}"/>
              </a:ext>
            </a:extLst>
          </p:cNvPr>
          <p:cNvSpPr>
            <a:spLocks noGrp="1"/>
          </p:cNvSpPr>
          <p:nvPr>
            <p:ph type="body" sz="half" idx="2"/>
          </p:nvPr>
        </p:nvSpPr>
        <p:spPr/>
        <p:txBody>
          <a:bodyPr/>
          <a:lstStyle/>
          <a:p>
            <a:pPr marL="342900" indent="-342900">
              <a:buFont typeface="Arial" panose="020B0604020202020204" pitchFamily="34" charset="0"/>
              <a:buChar char="•"/>
            </a:pPr>
            <a:r>
              <a:rPr lang="hu-HU" sz="2000" dirty="0"/>
              <a:t>Idén már 4. alkalommal indult a pályázat.</a:t>
            </a:r>
          </a:p>
          <a:p>
            <a:pPr marL="342900" indent="-342900">
              <a:buFont typeface="Arial" panose="020B0604020202020204" pitchFamily="34" charset="0"/>
              <a:buChar char="•"/>
            </a:pPr>
            <a:r>
              <a:rPr lang="hu-HU" sz="2000" dirty="0"/>
              <a:t>Több mint 400 intézmény.</a:t>
            </a:r>
          </a:p>
          <a:p>
            <a:pPr marL="342900" indent="-342900" algn="just">
              <a:buFont typeface="Arial" panose="020B0604020202020204" pitchFamily="34" charset="0"/>
              <a:buChar char="•"/>
            </a:pPr>
            <a:r>
              <a:rPr lang="hu-HU" sz="2000" dirty="0"/>
              <a:t>Egységes szolgáltatásként, kész arculati elemeket tartalmazó modulokból kialakítható honlapfelület.</a:t>
            </a:r>
          </a:p>
          <a:p>
            <a:pPr marL="342900" indent="-342900" algn="just">
              <a:buFont typeface="Arial" panose="020B0604020202020204" pitchFamily="34" charset="0"/>
              <a:buChar char="•"/>
            </a:pPr>
            <a:r>
              <a:rPr lang="hu-HU" sz="2000" dirty="0"/>
              <a:t>Digitális gyermekvédelemmel kapcsolatos tartalmak.</a:t>
            </a:r>
          </a:p>
          <a:p>
            <a:endParaRPr lang="hu-HU" dirty="0"/>
          </a:p>
        </p:txBody>
      </p:sp>
      <p:pic>
        <p:nvPicPr>
          <p:cNvPr id="8" name="Kép helye 7">
            <a:extLst>
              <a:ext uri="{FF2B5EF4-FFF2-40B4-BE49-F238E27FC236}">
                <a16:creationId xmlns:a16="http://schemas.microsoft.com/office/drawing/2014/main" id="{EAE2D06D-F6D7-4976-8C3D-47628E6ADCC2}"/>
              </a:ext>
            </a:extLst>
          </p:cNvPr>
          <p:cNvPicPr>
            <a:picLocks noGrp="1" noChangeAspect="1"/>
          </p:cNvPicPr>
          <p:nvPr>
            <p:ph type="pic" idx="1"/>
          </p:nvPr>
        </p:nvPicPr>
        <p:blipFill>
          <a:blip r:embed="rId2"/>
          <a:srcRect t="10520" b="10520"/>
          <a:stretch>
            <a:fillRect/>
          </a:stretch>
        </p:blipFill>
        <p:spPr/>
      </p:pic>
    </p:spTree>
    <p:extLst>
      <p:ext uri="{BB962C8B-B14F-4D97-AF65-F5344CB8AC3E}">
        <p14:creationId xmlns:p14="http://schemas.microsoft.com/office/powerpoint/2010/main" val="2269195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EFC5FA3-C841-4820-821A-9D974241E1A7}"/>
              </a:ext>
            </a:extLst>
          </p:cNvPr>
          <p:cNvSpPr>
            <a:spLocks noGrp="1"/>
          </p:cNvSpPr>
          <p:nvPr>
            <p:ph type="title"/>
          </p:nvPr>
        </p:nvSpPr>
        <p:spPr>
          <a:xfrm>
            <a:off x="838200" y="627856"/>
            <a:ext cx="10515600" cy="776288"/>
          </a:xfrm>
        </p:spPr>
        <p:txBody>
          <a:bodyPr>
            <a:noAutofit/>
          </a:bodyPr>
          <a:lstStyle/>
          <a:p>
            <a:r>
              <a:rPr lang="hu-HU" sz="4000" dirty="0">
                <a:solidFill>
                  <a:schemeClr val="accent1"/>
                </a:solidFill>
                <a:latin typeface="Calibri bold" panose="020F0702030404030204" pitchFamily="34" charset="0"/>
                <a:cs typeface="Calibri bold" panose="020F0702030404030204" pitchFamily="34" charset="0"/>
              </a:rPr>
              <a:t>ÓVODA, KUTATÁSOK – DIGIMINI 2020-21</a:t>
            </a:r>
            <a:endParaRPr lang="hu-HU" sz="4000" dirty="0">
              <a:latin typeface="Calibri bold" panose="020F0702030404030204" pitchFamily="34" charset="0"/>
              <a:cs typeface="Calibri bold" panose="020F0702030404030204" pitchFamily="34" charset="0"/>
            </a:endParaRPr>
          </a:p>
        </p:txBody>
      </p:sp>
      <p:sp>
        <p:nvSpPr>
          <p:cNvPr id="3" name="Tartalom helye 2">
            <a:extLst>
              <a:ext uri="{FF2B5EF4-FFF2-40B4-BE49-F238E27FC236}">
                <a16:creationId xmlns:a16="http://schemas.microsoft.com/office/drawing/2014/main" id="{BED1F272-3DE2-450B-AC29-8AD18CCADADE}"/>
              </a:ext>
            </a:extLst>
          </p:cNvPr>
          <p:cNvSpPr>
            <a:spLocks noGrp="1"/>
          </p:cNvSpPr>
          <p:nvPr>
            <p:ph idx="1"/>
          </p:nvPr>
        </p:nvSpPr>
        <p:spPr>
          <a:xfrm>
            <a:off x="838200" y="1483720"/>
            <a:ext cx="10515600" cy="3676678"/>
          </a:xfrm>
        </p:spPr>
        <p:txBody>
          <a:bodyPr>
            <a:normAutofit fontScale="77500" lnSpcReduction="20000"/>
          </a:bodyPr>
          <a:lstStyle/>
          <a:p>
            <a:pPr marL="0" indent="0" algn="just">
              <a:lnSpc>
                <a:spcPct val="120000"/>
              </a:lnSpc>
              <a:spcBef>
                <a:spcPts val="0"/>
              </a:spcBef>
              <a:buNone/>
            </a:pPr>
            <a:r>
              <a:rPr lang="hu-HU" sz="2600" dirty="0">
                <a:solidFill>
                  <a:srgbClr val="262150"/>
                </a:solidFill>
              </a:rPr>
              <a:t>Az óvodások számára a családon belüli, illetve az óvodai, játszótéri és más élethelyzetekben látott mobil és internethasználati minták alapozzák meg azokat az igényeket, építik fel és építik be azokat az elvárásokat és attitűdöket, amelyek meghatározzák a gyerekek későbbi digitális jövőjét.</a:t>
            </a:r>
          </a:p>
          <a:p>
            <a:pPr marL="457200" lvl="1" indent="0" algn="ctr">
              <a:buNone/>
            </a:pPr>
            <a:endParaRPr lang="hu-HU" sz="1000" b="1" dirty="0">
              <a:solidFill>
                <a:schemeClr val="accent1"/>
              </a:solidFill>
              <a:latin typeface="Calibri bold" panose="020F0702030404030204" pitchFamily="34" charset="0"/>
              <a:cs typeface="Calibri bold" panose="020F0702030404030204" pitchFamily="34" charset="0"/>
            </a:endParaRPr>
          </a:p>
          <a:p>
            <a:pPr marL="457200" lvl="1" indent="0" algn="ctr">
              <a:buNone/>
            </a:pPr>
            <a:r>
              <a:rPr lang="hu-HU" sz="2600" b="1" dirty="0">
                <a:solidFill>
                  <a:schemeClr val="accent1"/>
                </a:solidFill>
                <a:latin typeface="Calibri bold" panose="020F0702030404030204" pitchFamily="34" charset="0"/>
                <a:cs typeface="Calibri bold" panose="020F0702030404030204" pitchFamily="34" charset="0"/>
              </a:rPr>
              <a:t>A kutatás célja </a:t>
            </a:r>
          </a:p>
          <a:p>
            <a:pPr marL="457200" lvl="1" indent="0" algn="ctr">
              <a:buNone/>
            </a:pPr>
            <a:endParaRPr lang="hu-HU" b="1" dirty="0"/>
          </a:p>
          <a:p>
            <a:pPr lvl="6" algn="just">
              <a:buFont typeface="Wingdings" panose="05000000000000000000" pitchFamily="2" charset="2"/>
              <a:buChar char="§"/>
            </a:pPr>
            <a:r>
              <a:rPr lang="hu-HU" sz="3000" dirty="0">
                <a:latin typeface="Calibri Regular"/>
              </a:rPr>
              <a:t>Részletgazdag képet alkotni az óvodás korosztály okoseszköz-használati szokásairól, attitűdjeiről.</a:t>
            </a:r>
            <a:endParaRPr lang="hu-HU" sz="3000" dirty="0">
              <a:solidFill>
                <a:schemeClr val="accent2"/>
              </a:solidFill>
              <a:latin typeface="Calibri Regular"/>
            </a:endParaRPr>
          </a:p>
          <a:p>
            <a:pPr lvl="6" algn="just">
              <a:buFont typeface="Wingdings" panose="05000000000000000000" pitchFamily="2" charset="2"/>
              <a:buChar char="§"/>
            </a:pPr>
            <a:r>
              <a:rPr lang="hu-HU" sz="3000" dirty="0">
                <a:latin typeface="Calibri Regular"/>
              </a:rPr>
              <a:t>Felmérni az óvodapedagógusok okoseszközökkel, internethasználattal kapcsolatos gyakorlatát és szemléletét.</a:t>
            </a:r>
          </a:p>
          <a:p>
            <a:pPr lvl="6" algn="just">
              <a:buFont typeface="Wingdings" panose="05000000000000000000" pitchFamily="2" charset="2"/>
              <a:buChar char="§"/>
            </a:pPr>
            <a:r>
              <a:rPr lang="hu-HU" sz="3000" dirty="0">
                <a:latin typeface="Calibri Regular"/>
              </a:rPr>
              <a:t>Mindezek alapján a legfontosabb beavatkozási-fejlesztési prioritások kijelölése és az azokhoz szükséges programok tervezése.</a:t>
            </a:r>
          </a:p>
          <a:p>
            <a:pPr marL="0" indent="0">
              <a:buNone/>
            </a:pPr>
            <a:endParaRPr lang="hu-HU" dirty="0"/>
          </a:p>
          <a:p>
            <a:endParaRPr lang="hu-HU" dirty="0"/>
          </a:p>
        </p:txBody>
      </p:sp>
      <p:pic>
        <p:nvPicPr>
          <p:cNvPr id="4" name="Kép 3">
            <a:extLst>
              <a:ext uri="{FF2B5EF4-FFF2-40B4-BE49-F238E27FC236}">
                <a16:creationId xmlns:a16="http://schemas.microsoft.com/office/drawing/2014/main" id="{481014BF-604A-437F-9F72-5F55E990A19B}"/>
              </a:ext>
            </a:extLst>
          </p:cNvPr>
          <p:cNvPicPr>
            <a:picLocks noChangeAspect="1"/>
          </p:cNvPicPr>
          <p:nvPr/>
        </p:nvPicPr>
        <p:blipFill>
          <a:blip r:embed="rId2"/>
          <a:stretch>
            <a:fillRect/>
          </a:stretch>
        </p:blipFill>
        <p:spPr>
          <a:xfrm>
            <a:off x="922726" y="2549943"/>
            <a:ext cx="2270622" cy="1277225"/>
          </a:xfrm>
          <a:prstGeom prst="roundRect">
            <a:avLst>
              <a:gd name="adj" fmla="val 7951"/>
            </a:avLst>
          </a:prstGeom>
          <a:ln>
            <a:solidFill>
              <a:srgbClr val="262150"/>
            </a:solidFill>
          </a:ln>
        </p:spPr>
      </p:pic>
      <p:pic>
        <p:nvPicPr>
          <p:cNvPr id="5" name="Kép 4">
            <a:extLst>
              <a:ext uri="{FF2B5EF4-FFF2-40B4-BE49-F238E27FC236}">
                <a16:creationId xmlns:a16="http://schemas.microsoft.com/office/drawing/2014/main" id="{B17F7D82-FDB0-4C67-ACF7-D86DC348844F}"/>
              </a:ext>
            </a:extLst>
          </p:cNvPr>
          <p:cNvPicPr>
            <a:picLocks noChangeAspect="1"/>
          </p:cNvPicPr>
          <p:nvPr/>
        </p:nvPicPr>
        <p:blipFill>
          <a:blip r:embed="rId3"/>
          <a:stretch>
            <a:fillRect/>
          </a:stretch>
        </p:blipFill>
        <p:spPr>
          <a:xfrm rot="5400000">
            <a:off x="1194067" y="4145081"/>
            <a:ext cx="1691563" cy="1351958"/>
          </a:xfrm>
          <a:prstGeom prst="roundRect">
            <a:avLst>
              <a:gd name="adj" fmla="val 10786"/>
            </a:avLst>
          </a:prstGeom>
          <a:ln>
            <a:solidFill>
              <a:srgbClr val="262150"/>
            </a:solidFill>
          </a:ln>
        </p:spPr>
      </p:pic>
    </p:spTree>
    <p:extLst>
      <p:ext uri="{BB962C8B-B14F-4D97-AF65-F5344CB8AC3E}">
        <p14:creationId xmlns:p14="http://schemas.microsoft.com/office/powerpoint/2010/main" val="329167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EFC5FA3-C841-4820-821A-9D974241E1A7}"/>
              </a:ext>
            </a:extLst>
          </p:cNvPr>
          <p:cNvSpPr>
            <a:spLocks noGrp="1"/>
          </p:cNvSpPr>
          <p:nvPr>
            <p:ph type="title"/>
          </p:nvPr>
        </p:nvSpPr>
        <p:spPr>
          <a:xfrm>
            <a:off x="838200" y="627856"/>
            <a:ext cx="10515600" cy="776288"/>
          </a:xfrm>
        </p:spPr>
        <p:txBody>
          <a:bodyPr>
            <a:noAutofit/>
          </a:bodyPr>
          <a:lstStyle/>
          <a:p>
            <a:r>
              <a:rPr lang="hu-HU" sz="4000" dirty="0">
                <a:solidFill>
                  <a:schemeClr val="accent1"/>
                </a:solidFill>
                <a:latin typeface="Calibri bold" panose="020F0702030404030204" pitchFamily="34" charset="0"/>
                <a:cs typeface="Calibri bold" panose="020F0702030404030204" pitchFamily="34" charset="0"/>
              </a:rPr>
              <a:t>ÓVODA KUTATÁSOK – DIGIMINI 2020-21</a:t>
            </a:r>
            <a:endParaRPr lang="hu-HU" sz="4000" dirty="0">
              <a:latin typeface="Calibri bold" panose="020F0702030404030204" pitchFamily="34" charset="0"/>
              <a:cs typeface="Calibri bold" panose="020F0702030404030204" pitchFamily="34" charset="0"/>
            </a:endParaRPr>
          </a:p>
        </p:txBody>
      </p:sp>
      <p:sp>
        <p:nvSpPr>
          <p:cNvPr id="3" name="Tartalom helye 2">
            <a:extLst>
              <a:ext uri="{FF2B5EF4-FFF2-40B4-BE49-F238E27FC236}">
                <a16:creationId xmlns:a16="http://schemas.microsoft.com/office/drawing/2014/main" id="{BED1F272-3DE2-450B-AC29-8AD18CCADADE}"/>
              </a:ext>
            </a:extLst>
          </p:cNvPr>
          <p:cNvSpPr>
            <a:spLocks noGrp="1"/>
          </p:cNvSpPr>
          <p:nvPr>
            <p:ph idx="1"/>
          </p:nvPr>
        </p:nvSpPr>
        <p:spPr>
          <a:xfrm>
            <a:off x="838200" y="1483720"/>
            <a:ext cx="7343955" cy="3676678"/>
          </a:xfrm>
        </p:spPr>
        <p:txBody>
          <a:bodyPr>
            <a:normAutofit/>
          </a:bodyPr>
          <a:lstStyle/>
          <a:p>
            <a:pPr marL="0" indent="0" algn="ctr">
              <a:buNone/>
            </a:pPr>
            <a:r>
              <a:rPr lang="hu-HU" sz="2400" b="1" dirty="0">
                <a:solidFill>
                  <a:srgbClr val="262150"/>
                </a:solidFill>
              </a:rPr>
              <a:t>Minta, kutatásmódszertan</a:t>
            </a:r>
          </a:p>
          <a:p>
            <a:pPr marL="0" indent="0">
              <a:buNone/>
            </a:pPr>
            <a:endParaRPr lang="hu-HU" sz="2400" b="1" dirty="0"/>
          </a:p>
          <a:p>
            <a:pPr lvl="0"/>
            <a:r>
              <a:rPr lang="hu-HU" sz="2400" dirty="0">
                <a:solidFill>
                  <a:srgbClr val="39464C"/>
                </a:solidFill>
              </a:rPr>
              <a:t>kvalitatív </a:t>
            </a:r>
          </a:p>
          <a:p>
            <a:pPr lvl="0"/>
            <a:r>
              <a:rPr lang="hu-HU" sz="2400" dirty="0">
                <a:solidFill>
                  <a:srgbClr val="39464C"/>
                </a:solidFill>
              </a:rPr>
              <a:t>210 óvodapedagógusi megfigyelési napló </a:t>
            </a:r>
          </a:p>
          <a:p>
            <a:pPr lvl="0"/>
            <a:r>
              <a:rPr lang="hu-HU" sz="2400" dirty="0">
                <a:solidFill>
                  <a:srgbClr val="39464C"/>
                </a:solidFill>
              </a:rPr>
              <a:t>14 óvodapedagógusi interjú, kérdőív</a:t>
            </a:r>
          </a:p>
          <a:p>
            <a:pPr lvl="0"/>
            <a:r>
              <a:rPr lang="hu-HU" sz="2400" dirty="0">
                <a:solidFill>
                  <a:srgbClr val="39464C"/>
                </a:solidFill>
              </a:rPr>
              <a:t>5 óvoda 14 csoportjában 250 gyerek</a:t>
            </a:r>
          </a:p>
          <a:p>
            <a:pPr lvl="0"/>
            <a:r>
              <a:rPr lang="hu-HU" sz="2400" dirty="0">
                <a:solidFill>
                  <a:srgbClr val="39464C"/>
                </a:solidFill>
              </a:rPr>
              <a:t>drámapedagógiai módszer</a:t>
            </a:r>
          </a:p>
          <a:p>
            <a:pPr marL="0" indent="0">
              <a:buNone/>
            </a:pPr>
            <a:endParaRPr lang="hu-HU" dirty="0"/>
          </a:p>
          <a:p>
            <a:endParaRPr lang="hu-HU" dirty="0"/>
          </a:p>
        </p:txBody>
      </p:sp>
      <p:pic>
        <p:nvPicPr>
          <p:cNvPr id="6" name="Kép 5">
            <a:extLst>
              <a:ext uri="{FF2B5EF4-FFF2-40B4-BE49-F238E27FC236}">
                <a16:creationId xmlns:a16="http://schemas.microsoft.com/office/drawing/2014/main" id="{54B8BBE0-44F5-4A82-A8C5-23556B78A185}"/>
              </a:ext>
            </a:extLst>
          </p:cNvPr>
          <p:cNvPicPr>
            <a:picLocks noChangeAspect="1"/>
          </p:cNvPicPr>
          <p:nvPr/>
        </p:nvPicPr>
        <p:blipFill>
          <a:blip r:embed="rId2"/>
          <a:stretch>
            <a:fillRect/>
          </a:stretch>
        </p:blipFill>
        <p:spPr>
          <a:xfrm>
            <a:off x="8182155" y="2135326"/>
            <a:ext cx="3577698" cy="2587348"/>
          </a:xfrm>
          <a:prstGeom prst="roundRect">
            <a:avLst>
              <a:gd name="adj" fmla="val 6246"/>
            </a:avLst>
          </a:prstGeom>
          <a:ln>
            <a:solidFill>
              <a:srgbClr val="262150"/>
            </a:solidFill>
          </a:ln>
        </p:spPr>
      </p:pic>
    </p:spTree>
    <p:extLst>
      <p:ext uri="{BB962C8B-B14F-4D97-AF65-F5344CB8AC3E}">
        <p14:creationId xmlns:p14="http://schemas.microsoft.com/office/powerpoint/2010/main" val="969981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ED1F272-3DE2-450B-AC29-8AD18CCADADE}"/>
              </a:ext>
            </a:extLst>
          </p:cNvPr>
          <p:cNvSpPr>
            <a:spLocks noGrp="1"/>
          </p:cNvSpPr>
          <p:nvPr>
            <p:ph idx="1"/>
          </p:nvPr>
        </p:nvSpPr>
        <p:spPr>
          <a:xfrm>
            <a:off x="838200" y="1483720"/>
            <a:ext cx="7343955" cy="3676678"/>
          </a:xfrm>
        </p:spPr>
        <p:txBody>
          <a:bodyPr>
            <a:normAutofit lnSpcReduction="10000"/>
          </a:bodyPr>
          <a:lstStyle/>
          <a:p>
            <a:pPr marL="0" indent="0">
              <a:buNone/>
            </a:pPr>
            <a:r>
              <a:rPr lang="hu-HU" sz="3300" b="1" dirty="0">
                <a:solidFill>
                  <a:schemeClr val="accent1"/>
                </a:solidFill>
              </a:rPr>
              <a:t>Eredmények</a:t>
            </a:r>
          </a:p>
          <a:p>
            <a:pPr marL="0" indent="0">
              <a:buNone/>
            </a:pPr>
            <a:endParaRPr lang="hu-HU" sz="2400" b="1" dirty="0"/>
          </a:p>
          <a:p>
            <a:pPr lvl="0" algn="just">
              <a:lnSpc>
                <a:spcPct val="100000"/>
              </a:lnSpc>
            </a:pPr>
            <a:r>
              <a:rPr lang="hu-HU" sz="2400" b="1" dirty="0"/>
              <a:t>A korosztály fejlődését, szocializációját alapvetően határozza meg a digitális/online környezet.</a:t>
            </a:r>
            <a:r>
              <a:rPr lang="hu-HU" sz="2400" dirty="0"/>
              <a:t> </a:t>
            </a:r>
          </a:p>
          <a:p>
            <a:pPr lvl="0" algn="just">
              <a:lnSpc>
                <a:spcPct val="100000"/>
              </a:lnSpc>
            </a:pPr>
            <a:r>
              <a:rPr lang="hu-HU" sz="2400" dirty="0"/>
              <a:t>Az óvodások 80-90%-a napi gyakorisággal használ okoseszközt. </a:t>
            </a:r>
          </a:p>
          <a:p>
            <a:pPr lvl="0" algn="just">
              <a:lnSpc>
                <a:spcPct val="100000"/>
              </a:lnSpc>
            </a:pPr>
            <a:r>
              <a:rPr lang="hu-HU" sz="2400" dirty="0"/>
              <a:t>A korosztály 30-35%-a rendelkezik saját okoseszközzel, az internet jelenléte természetes, csak az tűnik fel a gyerekeknek, ha nincs elérés.</a:t>
            </a:r>
          </a:p>
        </p:txBody>
      </p:sp>
      <p:pic>
        <p:nvPicPr>
          <p:cNvPr id="5" name="Kép 4">
            <a:extLst>
              <a:ext uri="{FF2B5EF4-FFF2-40B4-BE49-F238E27FC236}">
                <a16:creationId xmlns:a16="http://schemas.microsoft.com/office/drawing/2014/main" id="{01DB6428-6F7D-42E1-9D5A-7F7B8F516A8D}"/>
              </a:ext>
            </a:extLst>
          </p:cNvPr>
          <p:cNvPicPr>
            <a:picLocks noChangeAspect="1"/>
          </p:cNvPicPr>
          <p:nvPr/>
        </p:nvPicPr>
        <p:blipFill>
          <a:blip r:embed="rId2"/>
          <a:stretch>
            <a:fillRect/>
          </a:stretch>
        </p:blipFill>
        <p:spPr>
          <a:xfrm>
            <a:off x="9176328" y="1483720"/>
            <a:ext cx="2090008" cy="2583302"/>
          </a:xfrm>
          <a:prstGeom prst="roundRect">
            <a:avLst>
              <a:gd name="adj" fmla="val 9058"/>
            </a:avLst>
          </a:prstGeom>
          <a:ln>
            <a:solidFill>
              <a:srgbClr val="262150"/>
            </a:solidFill>
          </a:ln>
        </p:spPr>
      </p:pic>
    </p:spTree>
    <p:extLst>
      <p:ext uri="{BB962C8B-B14F-4D97-AF65-F5344CB8AC3E}">
        <p14:creationId xmlns:p14="http://schemas.microsoft.com/office/powerpoint/2010/main" val="3891806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ED1F272-3DE2-450B-AC29-8AD18CCADADE}"/>
              </a:ext>
            </a:extLst>
          </p:cNvPr>
          <p:cNvSpPr>
            <a:spLocks noGrp="1"/>
          </p:cNvSpPr>
          <p:nvPr>
            <p:ph idx="1"/>
          </p:nvPr>
        </p:nvSpPr>
        <p:spPr>
          <a:xfrm>
            <a:off x="838200" y="1205424"/>
            <a:ext cx="7892332" cy="3676678"/>
          </a:xfrm>
        </p:spPr>
        <p:txBody>
          <a:bodyPr>
            <a:normAutofit fontScale="85000" lnSpcReduction="20000"/>
          </a:bodyPr>
          <a:lstStyle/>
          <a:p>
            <a:pPr marL="0" indent="0">
              <a:buNone/>
            </a:pPr>
            <a:r>
              <a:rPr lang="hu-HU" sz="3300" b="1" dirty="0">
                <a:solidFill>
                  <a:schemeClr val="accent1"/>
                </a:solidFill>
              </a:rPr>
              <a:t>Eredmények</a:t>
            </a:r>
          </a:p>
          <a:p>
            <a:pPr marL="0" indent="0">
              <a:buNone/>
            </a:pPr>
            <a:endParaRPr lang="hu-HU" sz="2400" b="1" dirty="0"/>
          </a:p>
          <a:p>
            <a:pPr lvl="0" algn="just"/>
            <a:r>
              <a:rPr lang="hu-HU" sz="2400" dirty="0"/>
              <a:t>A </a:t>
            </a:r>
            <a:r>
              <a:rPr lang="hu-HU" sz="2400" b="1" dirty="0"/>
              <a:t>tartalomfogyasztással</a:t>
            </a:r>
            <a:r>
              <a:rPr lang="hu-HU" sz="2400" dirty="0"/>
              <a:t> és a </a:t>
            </a:r>
            <a:r>
              <a:rPr lang="hu-HU" sz="2400" b="1" dirty="0"/>
              <a:t>tudatosság</a:t>
            </a:r>
            <a:r>
              <a:rPr lang="hu-HU" sz="2400" dirty="0"/>
              <a:t>gal kapcsolatosan (a ritka, elszigetelt eseteken túl)</a:t>
            </a:r>
            <a:r>
              <a:rPr lang="hu-HU" sz="2400" b="1" dirty="0"/>
              <a:t> nincs ok komolyabb aggodalomra. </a:t>
            </a:r>
          </a:p>
          <a:p>
            <a:pPr lvl="0" algn="just"/>
            <a:r>
              <a:rPr lang="hu-HU" sz="2400" dirty="0"/>
              <a:t>A korosztály elsősorban játékra és a videónézésre használja az eszközöket, döntően a korosztálynak megfelelő vagy a kisiskolások számára készített tartalmakat keresik és érik el.</a:t>
            </a:r>
          </a:p>
          <a:p>
            <a:pPr lvl="0" algn="just"/>
            <a:r>
              <a:rPr lang="hu-HU" sz="2400" dirty="0"/>
              <a:t>Az óvodások fele (szociokulturális háttértől függően akár kétharmada is) tud</a:t>
            </a:r>
            <a:r>
              <a:rPr lang="hu-HU" sz="2400" b="1" dirty="0"/>
              <a:t> </a:t>
            </a:r>
            <a:r>
              <a:rPr lang="hu-HU" sz="2400" dirty="0"/>
              <a:t>az okoseszközök előnyeiről és tisztában van azok lehetséges veszélyeivel is.</a:t>
            </a:r>
          </a:p>
          <a:p>
            <a:pPr lvl="0" algn="just"/>
            <a:r>
              <a:rPr lang="hu-HU" sz="2400" dirty="0"/>
              <a:t>Ez a tudás azonban nem önreflexív: elsősorban nem rá, hanem másokra (felnőttekre, testvérekre) vonatkozik. </a:t>
            </a:r>
          </a:p>
        </p:txBody>
      </p:sp>
      <p:pic>
        <p:nvPicPr>
          <p:cNvPr id="5" name="Kép 4">
            <a:extLst>
              <a:ext uri="{FF2B5EF4-FFF2-40B4-BE49-F238E27FC236}">
                <a16:creationId xmlns:a16="http://schemas.microsoft.com/office/drawing/2014/main" id="{01DB6428-6F7D-42E1-9D5A-7F7B8F516A8D}"/>
              </a:ext>
            </a:extLst>
          </p:cNvPr>
          <p:cNvPicPr>
            <a:picLocks noChangeAspect="1"/>
          </p:cNvPicPr>
          <p:nvPr/>
        </p:nvPicPr>
        <p:blipFill>
          <a:blip r:embed="rId2"/>
          <a:stretch>
            <a:fillRect/>
          </a:stretch>
        </p:blipFill>
        <p:spPr>
          <a:xfrm>
            <a:off x="9176328" y="1205424"/>
            <a:ext cx="2090008" cy="2583302"/>
          </a:xfrm>
          <a:prstGeom prst="roundRect">
            <a:avLst>
              <a:gd name="adj" fmla="val 9058"/>
            </a:avLst>
          </a:prstGeom>
          <a:ln>
            <a:solidFill>
              <a:srgbClr val="262150"/>
            </a:solidFill>
          </a:ln>
        </p:spPr>
      </p:pic>
    </p:spTree>
    <p:extLst>
      <p:ext uri="{BB962C8B-B14F-4D97-AF65-F5344CB8AC3E}">
        <p14:creationId xmlns:p14="http://schemas.microsoft.com/office/powerpoint/2010/main" val="2262215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BED1F272-3DE2-450B-AC29-8AD18CCADADE}"/>
              </a:ext>
            </a:extLst>
          </p:cNvPr>
          <p:cNvSpPr>
            <a:spLocks noGrp="1"/>
          </p:cNvSpPr>
          <p:nvPr>
            <p:ph idx="1"/>
          </p:nvPr>
        </p:nvSpPr>
        <p:spPr>
          <a:xfrm>
            <a:off x="838200" y="985962"/>
            <a:ext cx="7892332" cy="4635610"/>
          </a:xfrm>
        </p:spPr>
        <p:txBody>
          <a:bodyPr>
            <a:normAutofit fontScale="70000" lnSpcReduction="20000"/>
          </a:bodyPr>
          <a:lstStyle/>
          <a:p>
            <a:pPr marL="0" indent="0">
              <a:buNone/>
            </a:pPr>
            <a:r>
              <a:rPr lang="hu-HU" sz="4000" b="1" dirty="0">
                <a:solidFill>
                  <a:schemeClr val="accent1"/>
                </a:solidFill>
              </a:rPr>
              <a:t>Eredmények</a:t>
            </a:r>
          </a:p>
          <a:p>
            <a:pPr algn="just">
              <a:lnSpc>
                <a:spcPct val="120000"/>
              </a:lnSpc>
            </a:pPr>
            <a:r>
              <a:rPr lang="hu-HU" sz="2400" b="1" dirty="0">
                <a:solidFill>
                  <a:srgbClr val="000000"/>
                </a:solidFill>
              </a:rPr>
              <a:t>Kiemelt kockázatot jelent viszont a szülők és az óvodapedagógusok szinte egyöntetű felkészületlensége, zavara és tanácstalansága.</a:t>
            </a:r>
          </a:p>
          <a:p>
            <a:pPr lvl="0" algn="just">
              <a:lnSpc>
                <a:spcPct val="120000"/>
              </a:lnSpc>
            </a:pPr>
            <a:r>
              <a:rPr lang="hu-HU" sz="2400" dirty="0">
                <a:solidFill>
                  <a:srgbClr val="000000"/>
                </a:solidFill>
              </a:rPr>
              <a:t>A kisgyerekek eszközhasználatára vonatkozóan </a:t>
            </a:r>
            <a:r>
              <a:rPr lang="hu-HU" sz="2400" b="1" dirty="0">
                <a:solidFill>
                  <a:srgbClr val="000000"/>
                </a:solidFill>
              </a:rPr>
              <a:t>nincsenek társadalmi normák</a:t>
            </a:r>
            <a:r>
              <a:rPr lang="hu-HU" sz="2400" dirty="0">
                <a:solidFill>
                  <a:srgbClr val="000000"/>
                </a:solidFill>
              </a:rPr>
              <a:t>, nincs konszenzus, minden család maga alakítja ki (vagy ki sem alakítja) az erre vonatkozó  – </a:t>
            </a:r>
            <a:r>
              <a:rPr lang="hu-HU" sz="2400" b="1" dirty="0">
                <a:solidFill>
                  <a:srgbClr val="000000"/>
                </a:solidFill>
              </a:rPr>
              <a:t>rendszerint szakmailag hibás és számos feszültséget okozó </a:t>
            </a:r>
            <a:r>
              <a:rPr lang="hu-HU" sz="2400" dirty="0">
                <a:solidFill>
                  <a:srgbClr val="000000"/>
                </a:solidFill>
              </a:rPr>
              <a:t>–  szabályait.</a:t>
            </a:r>
          </a:p>
          <a:p>
            <a:pPr lvl="0" algn="just">
              <a:lnSpc>
                <a:spcPct val="120000"/>
              </a:lnSpc>
            </a:pPr>
            <a:r>
              <a:rPr lang="hu-HU" sz="2400" dirty="0">
                <a:solidFill>
                  <a:srgbClr val="000000"/>
                </a:solidFill>
              </a:rPr>
              <a:t>A szülőkre szinte egyöntetűen a </a:t>
            </a:r>
            <a:r>
              <a:rPr lang="hu-HU" sz="2400" b="1" dirty="0">
                <a:solidFill>
                  <a:srgbClr val="000000"/>
                </a:solidFill>
              </a:rPr>
              <a:t>kommunikáció- és kontrollhiányos magatartás a jellemző</a:t>
            </a:r>
            <a:r>
              <a:rPr lang="hu-HU" sz="2400" dirty="0">
                <a:solidFill>
                  <a:srgbClr val="000000"/>
                </a:solidFill>
              </a:rPr>
              <a:t>. A digitális szülői nevelés alapmondandója, a </a:t>
            </a:r>
            <a:r>
              <a:rPr lang="hu-HU" sz="2400" b="1" dirty="0">
                <a:solidFill>
                  <a:srgbClr val="000000"/>
                </a:solidFill>
              </a:rPr>
              <a:t>résztvevő szülői magatartás ismeretlen.</a:t>
            </a:r>
          </a:p>
          <a:p>
            <a:pPr lvl="0" algn="just">
              <a:lnSpc>
                <a:spcPct val="120000"/>
              </a:lnSpc>
            </a:pPr>
            <a:r>
              <a:rPr lang="hu-HU" sz="2400" dirty="0">
                <a:solidFill>
                  <a:srgbClr val="000000"/>
                </a:solidFill>
              </a:rPr>
              <a:t>Az óvodapedagógusok több mint a fele </a:t>
            </a:r>
            <a:r>
              <a:rPr lang="hu-HU" sz="2400" b="1" dirty="0">
                <a:solidFill>
                  <a:srgbClr val="000000"/>
                </a:solidFill>
              </a:rPr>
              <a:t>ellenzi a digitális eszközök használatát</a:t>
            </a:r>
            <a:r>
              <a:rPr lang="hu-HU" sz="2400" dirty="0">
                <a:solidFill>
                  <a:srgbClr val="000000"/>
                </a:solidFill>
              </a:rPr>
              <a:t>, sokan kifejezetten </a:t>
            </a:r>
            <a:r>
              <a:rPr lang="hu-HU" sz="2400" b="1" dirty="0">
                <a:solidFill>
                  <a:srgbClr val="000000"/>
                </a:solidFill>
              </a:rPr>
              <a:t>károsnak tartja ezek megjelenését</a:t>
            </a:r>
            <a:r>
              <a:rPr lang="hu-HU" sz="2400" dirty="0">
                <a:solidFill>
                  <a:srgbClr val="000000"/>
                </a:solidFill>
              </a:rPr>
              <a:t>. </a:t>
            </a:r>
          </a:p>
          <a:p>
            <a:pPr lvl="0" algn="just">
              <a:lnSpc>
                <a:spcPct val="120000"/>
              </a:lnSpc>
            </a:pPr>
            <a:r>
              <a:rPr lang="hu-HU" sz="2400" dirty="0">
                <a:solidFill>
                  <a:srgbClr val="000000"/>
                </a:solidFill>
              </a:rPr>
              <a:t>Az óvodapedagógusok szerint nem az ő dolguk, hanem a</a:t>
            </a:r>
            <a:r>
              <a:rPr lang="hu-HU" sz="2400" b="1" dirty="0">
                <a:solidFill>
                  <a:srgbClr val="000000"/>
                </a:solidFill>
              </a:rPr>
              <a:t> </a:t>
            </a:r>
            <a:r>
              <a:rPr lang="hu-HU" sz="2400" dirty="0">
                <a:solidFill>
                  <a:srgbClr val="000000"/>
                </a:solidFill>
              </a:rPr>
              <a:t>szülők felelőssége, hogy a gyerekeket az okoseszközök használatára tanítsák.</a:t>
            </a:r>
          </a:p>
        </p:txBody>
      </p:sp>
      <p:pic>
        <p:nvPicPr>
          <p:cNvPr id="5" name="Kép 4">
            <a:extLst>
              <a:ext uri="{FF2B5EF4-FFF2-40B4-BE49-F238E27FC236}">
                <a16:creationId xmlns:a16="http://schemas.microsoft.com/office/drawing/2014/main" id="{01DB6428-6F7D-42E1-9D5A-7F7B8F516A8D}"/>
              </a:ext>
            </a:extLst>
          </p:cNvPr>
          <p:cNvPicPr>
            <a:picLocks noChangeAspect="1"/>
          </p:cNvPicPr>
          <p:nvPr/>
        </p:nvPicPr>
        <p:blipFill>
          <a:blip r:embed="rId2"/>
          <a:stretch>
            <a:fillRect/>
          </a:stretch>
        </p:blipFill>
        <p:spPr>
          <a:xfrm>
            <a:off x="9176328" y="985962"/>
            <a:ext cx="2090008" cy="2583302"/>
          </a:xfrm>
          <a:prstGeom prst="roundRect">
            <a:avLst>
              <a:gd name="adj" fmla="val 9058"/>
            </a:avLst>
          </a:prstGeom>
          <a:ln>
            <a:solidFill>
              <a:srgbClr val="262150"/>
            </a:solidFill>
          </a:ln>
        </p:spPr>
      </p:pic>
    </p:spTree>
    <p:extLst>
      <p:ext uri="{BB962C8B-B14F-4D97-AF65-F5344CB8AC3E}">
        <p14:creationId xmlns:p14="http://schemas.microsoft.com/office/powerpoint/2010/main" val="490137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EFC5FA3-C841-4820-821A-9D974241E1A7}"/>
              </a:ext>
            </a:extLst>
          </p:cNvPr>
          <p:cNvSpPr>
            <a:spLocks noGrp="1"/>
          </p:cNvSpPr>
          <p:nvPr>
            <p:ph type="title"/>
          </p:nvPr>
        </p:nvSpPr>
        <p:spPr>
          <a:xfrm>
            <a:off x="838200" y="166680"/>
            <a:ext cx="10515600" cy="776288"/>
          </a:xfrm>
        </p:spPr>
        <p:txBody>
          <a:bodyPr>
            <a:noAutofit/>
          </a:bodyPr>
          <a:lstStyle/>
          <a:p>
            <a:pPr algn="ctr"/>
            <a:r>
              <a:rPr lang="hu-HU" sz="3600" dirty="0">
                <a:solidFill>
                  <a:schemeClr val="accent1"/>
                </a:solidFill>
                <a:latin typeface="Calibri bold" panose="020F0702030404030204" pitchFamily="34" charset="0"/>
                <a:cs typeface="Calibri bold" panose="020F0702030404030204" pitchFamily="34" charset="0"/>
              </a:rPr>
              <a:t>Óvodapedagógusok attitűdje</a:t>
            </a:r>
            <a:endParaRPr lang="hu-HU" sz="3600" dirty="0">
              <a:latin typeface="Calibri bold" panose="020F0702030404030204" pitchFamily="34" charset="0"/>
              <a:cs typeface="Calibri bold" panose="020F0702030404030204" pitchFamily="34" charset="0"/>
            </a:endParaRPr>
          </a:p>
        </p:txBody>
      </p:sp>
      <p:graphicFrame>
        <p:nvGraphicFramePr>
          <p:cNvPr id="7" name="Táblázat 6">
            <a:extLst>
              <a:ext uri="{FF2B5EF4-FFF2-40B4-BE49-F238E27FC236}">
                <a16:creationId xmlns:a16="http://schemas.microsoft.com/office/drawing/2014/main" id="{4BE6DB60-9393-41EF-9823-7723535FA8D2}"/>
              </a:ext>
            </a:extLst>
          </p:cNvPr>
          <p:cNvGraphicFramePr>
            <a:graphicFrameLocks noGrp="1"/>
          </p:cNvGraphicFramePr>
          <p:nvPr>
            <p:extLst>
              <p:ext uri="{D42A27DB-BD31-4B8C-83A1-F6EECF244321}">
                <p14:modId xmlns:p14="http://schemas.microsoft.com/office/powerpoint/2010/main" val="124323891"/>
              </p:ext>
            </p:extLst>
          </p:nvPr>
        </p:nvGraphicFramePr>
        <p:xfrm>
          <a:off x="2436412" y="1110008"/>
          <a:ext cx="6980221" cy="4667458"/>
        </p:xfrm>
        <a:graphic>
          <a:graphicData uri="http://schemas.openxmlformats.org/drawingml/2006/table">
            <a:tbl>
              <a:tblPr firstRow="1" firstCol="1" bandRow="1">
                <a:tableStyleId>{775DCB02-9BB8-47FD-8907-85C794F793BA}</a:tableStyleId>
              </a:tblPr>
              <a:tblGrid>
                <a:gridCol w="3489719">
                  <a:extLst>
                    <a:ext uri="{9D8B030D-6E8A-4147-A177-3AD203B41FA5}">
                      <a16:colId xmlns:a16="http://schemas.microsoft.com/office/drawing/2014/main" val="1387867254"/>
                    </a:ext>
                  </a:extLst>
                </a:gridCol>
                <a:gridCol w="3490502">
                  <a:extLst>
                    <a:ext uri="{9D8B030D-6E8A-4147-A177-3AD203B41FA5}">
                      <a16:colId xmlns:a16="http://schemas.microsoft.com/office/drawing/2014/main" val="1748046766"/>
                    </a:ext>
                  </a:extLst>
                </a:gridCol>
              </a:tblGrid>
              <a:tr h="1006561">
                <a:tc>
                  <a:txBody>
                    <a:bodyPr/>
                    <a:lstStyle/>
                    <a:p>
                      <a:pPr algn="ctr">
                        <a:spcAft>
                          <a:spcPts val="0"/>
                        </a:spcAft>
                      </a:pPr>
                      <a:r>
                        <a:rPr lang="hu-HU" sz="1400" b="1" dirty="0">
                          <a:solidFill>
                            <a:schemeClr val="accent1"/>
                          </a:solidFill>
                          <a:effectLst/>
                        </a:rPr>
                        <a:t>KOCKÁZATOK</a:t>
                      </a:r>
                    </a:p>
                    <a:p>
                      <a:pPr algn="ctr">
                        <a:spcAft>
                          <a:spcPts val="0"/>
                        </a:spcAft>
                      </a:pPr>
                      <a:r>
                        <a:rPr lang="hu-HU" sz="1400" dirty="0">
                          <a:effectLst/>
                        </a:rPr>
                        <a:t>Az óvodapedagógusok </a:t>
                      </a:r>
                      <a:r>
                        <a:rPr lang="hu-HU" sz="1400" spc="-25" dirty="0">
                          <a:effectLst/>
                        </a:rPr>
                        <a:t>közel 60%-a károsnak tartja ebben az életkorban a digitális világba kapcsolódást.</a:t>
                      </a:r>
                      <a:endParaRPr lang="hu-HU" sz="1400" dirty="0">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a:txBody>
                    <a:bodyPr/>
                    <a:lstStyle/>
                    <a:p>
                      <a:pPr algn="ctr">
                        <a:spcAft>
                          <a:spcPts val="0"/>
                        </a:spcAft>
                      </a:pPr>
                      <a:r>
                        <a:rPr lang="hu-HU" sz="1400" b="1" dirty="0">
                          <a:solidFill>
                            <a:schemeClr val="bg1"/>
                          </a:solidFill>
                          <a:effectLst/>
                        </a:rPr>
                        <a:t>LEHETŐSÉGEK </a:t>
                      </a:r>
                    </a:p>
                    <a:p>
                      <a:pPr algn="ctr">
                        <a:spcAft>
                          <a:spcPts val="0"/>
                        </a:spcAft>
                      </a:pPr>
                      <a:r>
                        <a:rPr lang="hu-HU" sz="1400" dirty="0">
                          <a:solidFill>
                            <a:schemeClr val="bg1"/>
                          </a:solidFill>
                          <a:effectLst/>
                        </a:rPr>
                        <a:t>Semleges állásponton van az óvodapedagógusok 13%-a, míg 27% a digitális világot már óvodás korban is inkább lehetőségnek látja. </a:t>
                      </a:r>
                      <a:endParaRPr lang="hu-HU" sz="1400" dirty="0">
                        <a:solidFill>
                          <a:schemeClr val="bg1"/>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solidFill>
                      <a:srgbClr val="262150"/>
                    </a:solidFill>
                  </a:tcPr>
                </a:tc>
                <a:extLst>
                  <a:ext uri="{0D108BD9-81ED-4DB2-BD59-A6C34878D82A}">
                    <a16:rowId xmlns:a16="http://schemas.microsoft.com/office/drawing/2014/main" val="1999457041"/>
                  </a:ext>
                </a:extLst>
              </a:tr>
              <a:tr h="260295">
                <a:tc>
                  <a:txBody>
                    <a:bodyPr/>
                    <a:lstStyle/>
                    <a:p>
                      <a:pPr algn="ctr">
                        <a:spcAft>
                          <a:spcPts val="0"/>
                        </a:spcAft>
                      </a:pPr>
                      <a:r>
                        <a:rPr lang="hu-HU" sz="1400" spc="-25" dirty="0">
                          <a:effectLst/>
                        </a:rPr>
                        <a:t>Lelassul a beszédfejlődés,</a:t>
                      </a:r>
                      <a:endParaRPr lang="hu-HU" sz="1400" dirty="0">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a:txBody>
                    <a:bodyPr/>
                    <a:lstStyle/>
                    <a:p>
                      <a:pPr algn="ctr">
                        <a:spcAft>
                          <a:spcPts val="0"/>
                        </a:spcAft>
                      </a:pPr>
                      <a:r>
                        <a:rPr lang="hu-HU" sz="1400" dirty="0">
                          <a:solidFill>
                            <a:schemeClr val="bg1"/>
                          </a:solidFill>
                          <a:effectLst/>
                        </a:rPr>
                        <a:t>Bátrabb, </a:t>
                      </a:r>
                      <a:r>
                        <a:rPr lang="hu-HU" sz="1400" dirty="0" err="1">
                          <a:solidFill>
                            <a:schemeClr val="bg1"/>
                          </a:solidFill>
                          <a:effectLst/>
                        </a:rPr>
                        <a:t>felszabadultabb</a:t>
                      </a:r>
                      <a:r>
                        <a:rPr lang="hu-HU" sz="1400" dirty="0">
                          <a:solidFill>
                            <a:schemeClr val="bg1"/>
                          </a:solidFill>
                          <a:effectLst/>
                        </a:rPr>
                        <a:t> verbális kifejezés.</a:t>
                      </a:r>
                      <a:endParaRPr lang="hu-HU" sz="1400" dirty="0">
                        <a:solidFill>
                          <a:schemeClr val="bg1"/>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solidFill>
                      <a:srgbClr val="262150"/>
                    </a:solidFill>
                  </a:tcPr>
                </a:tc>
                <a:extLst>
                  <a:ext uri="{0D108BD9-81ED-4DB2-BD59-A6C34878D82A}">
                    <a16:rowId xmlns:a16="http://schemas.microsoft.com/office/drawing/2014/main" val="2802992870"/>
                  </a:ext>
                </a:extLst>
              </a:tr>
              <a:tr h="367222">
                <a:tc>
                  <a:txBody>
                    <a:bodyPr/>
                    <a:lstStyle/>
                    <a:p>
                      <a:pPr algn="ctr">
                        <a:spcAft>
                          <a:spcPts val="0"/>
                        </a:spcAft>
                      </a:pPr>
                      <a:r>
                        <a:rPr lang="hu-HU" sz="1400" spc="-25" dirty="0">
                          <a:effectLst/>
                        </a:rPr>
                        <a:t>egyre gyakoribbak a figyelem – és koncentrációzavarok.</a:t>
                      </a:r>
                      <a:endParaRPr lang="hu-HU" sz="1400" dirty="0">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a:txBody>
                    <a:bodyPr/>
                    <a:lstStyle/>
                    <a:p>
                      <a:pPr algn="ctr">
                        <a:spcAft>
                          <a:spcPts val="0"/>
                        </a:spcAft>
                      </a:pPr>
                      <a:r>
                        <a:rPr lang="hu-HU" sz="1400" dirty="0">
                          <a:solidFill>
                            <a:schemeClr val="bg1"/>
                          </a:solidFill>
                          <a:effectLst/>
                        </a:rPr>
                        <a:t>Nyelvi és kognitív kompetenciafejlesztés.</a:t>
                      </a:r>
                      <a:endParaRPr lang="hu-HU" sz="1400" dirty="0">
                        <a:solidFill>
                          <a:schemeClr val="bg1"/>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solidFill>
                      <a:srgbClr val="262150"/>
                    </a:solidFill>
                  </a:tcPr>
                </a:tc>
                <a:extLst>
                  <a:ext uri="{0D108BD9-81ED-4DB2-BD59-A6C34878D82A}">
                    <a16:rowId xmlns:a16="http://schemas.microsoft.com/office/drawing/2014/main" val="1974758867"/>
                  </a:ext>
                </a:extLst>
              </a:tr>
              <a:tr h="780883">
                <a:tc>
                  <a:txBody>
                    <a:bodyPr/>
                    <a:lstStyle/>
                    <a:p>
                      <a:pPr algn="ctr">
                        <a:spcAft>
                          <a:spcPts val="0"/>
                        </a:spcAft>
                      </a:pPr>
                      <a:r>
                        <a:rPr lang="hu-HU" sz="1400" spc="-25" dirty="0">
                          <a:effectLst/>
                        </a:rPr>
                        <a:t>Szociális elhidegülés: sűrűn előfordul, hogy a gyerekek nem tudnak és nem akarnak egymással kapcsolatba kerülni.</a:t>
                      </a:r>
                      <a:endParaRPr lang="hu-HU" sz="1400" dirty="0">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a:txBody>
                    <a:bodyPr/>
                    <a:lstStyle/>
                    <a:p>
                      <a:pPr algn="ctr">
                        <a:spcAft>
                          <a:spcPts val="0"/>
                        </a:spcAft>
                      </a:pPr>
                      <a:r>
                        <a:rPr lang="hu-HU" sz="1400" dirty="0">
                          <a:solidFill>
                            <a:schemeClr val="bg1"/>
                          </a:solidFill>
                          <a:effectLst/>
                        </a:rPr>
                        <a:t>Esélyegyenlőség. </a:t>
                      </a:r>
                      <a:endParaRPr lang="hu-HU" sz="1400" dirty="0">
                        <a:solidFill>
                          <a:schemeClr val="bg1"/>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solidFill>
                      <a:srgbClr val="262150"/>
                    </a:solidFill>
                  </a:tcPr>
                </a:tc>
                <a:extLst>
                  <a:ext uri="{0D108BD9-81ED-4DB2-BD59-A6C34878D82A}">
                    <a16:rowId xmlns:a16="http://schemas.microsoft.com/office/drawing/2014/main" val="1074396039"/>
                  </a:ext>
                </a:extLst>
              </a:tr>
              <a:tr h="520589">
                <a:tc>
                  <a:txBody>
                    <a:bodyPr/>
                    <a:lstStyle/>
                    <a:p>
                      <a:pPr algn="ctr">
                        <a:spcAft>
                          <a:spcPts val="0"/>
                        </a:spcAft>
                      </a:pPr>
                      <a:r>
                        <a:rPr lang="hu-HU" sz="1400" spc="-25" dirty="0">
                          <a:effectLst/>
                        </a:rPr>
                        <a:t>Egyre kevesebb a kreatív és fantáziával megáldott gyermek.</a:t>
                      </a:r>
                      <a:endParaRPr lang="hu-HU" sz="1400" dirty="0">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a:txBody>
                    <a:bodyPr/>
                    <a:lstStyle/>
                    <a:p>
                      <a:pPr algn="ctr">
                        <a:spcAft>
                          <a:spcPts val="0"/>
                        </a:spcAft>
                      </a:pPr>
                      <a:r>
                        <a:rPr lang="hu-HU" sz="1400" dirty="0">
                          <a:solidFill>
                            <a:schemeClr val="bg1"/>
                          </a:solidFill>
                          <a:effectLst/>
                        </a:rPr>
                        <a:t>A digitális eszközökkel hatékony a motiválás. </a:t>
                      </a:r>
                      <a:endParaRPr lang="hu-HU" sz="1400" dirty="0">
                        <a:solidFill>
                          <a:schemeClr val="bg1"/>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solidFill>
                      <a:srgbClr val="262150"/>
                    </a:solidFill>
                  </a:tcPr>
                </a:tc>
                <a:extLst>
                  <a:ext uri="{0D108BD9-81ED-4DB2-BD59-A6C34878D82A}">
                    <a16:rowId xmlns:a16="http://schemas.microsoft.com/office/drawing/2014/main" val="272825180"/>
                  </a:ext>
                </a:extLst>
              </a:tr>
              <a:tr h="780883">
                <a:tc>
                  <a:txBody>
                    <a:bodyPr/>
                    <a:lstStyle/>
                    <a:p>
                      <a:pPr algn="ctr">
                        <a:spcAft>
                          <a:spcPts val="0"/>
                        </a:spcAft>
                      </a:pPr>
                      <a:r>
                        <a:rPr lang="hu-HU" sz="1400" spc="-25" dirty="0">
                          <a:effectLst/>
                        </a:rPr>
                        <a:t>A mozgásszegény életmódból következő mozgásfejlettlenség, az egyre több esetben megjelenő túlsúly.</a:t>
                      </a:r>
                      <a:endParaRPr lang="hu-HU" sz="1400" dirty="0">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a:txBody>
                    <a:bodyPr/>
                    <a:lstStyle/>
                    <a:p>
                      <a:pPr>
                        <a:spcAft>
                          <a:spcPts val="0"/>
                        </a:spcAft>
                      </a:pPr>
                      <a:r>
                        <a:rPr lang="hu-HU" sz="1400" dirty="0">
                          <a:solidFill>
                            <a:schemeClr val="bg1"/>
                          </a:solidFill>
                          <a:effectLst/>
                        </a:rPr>
                        <a:t> </a:t>
                      </a:r>
                      <a:endParaRPr lang="hu-HU" sz="1400" dirty="0">
                        <a:solidFill>
                          <a:schemeClr val="bg1"/>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solidFill>
                      <a:srgbClr val="262150"/>
                    </a:solidFill>
                  </a:tcPr>
                </a:tc>
                <a:extLst>
                  <a:ext uri="{0D108BD9-81ED-4DB2-BD59-A6C34878D82A}">
                    <a16:rowId xmlns:a16="http://schemas.microsoft.com/office/drawing/2014/main" val="3151161147"/>
                  </a:ext>
                </a:extLst>
              </a:tr>
              <a:tr h="831288">
                <a:tc gridSpan="2">
                  <a:txBody>
                    <a:bodyPr/>
                    <a:lstStyle/>
                    <a:p>
                      <a:pPr algn="ctr">
                        <a:spcAft>
                          <a:spcPts val="0"/>
                        </a:spcAft>
                      </a:pPr>
                      <a:r>
                        <a:rPr lang="hu-HU" sz="1600" b="1" dirty="0">
                          <a:solidFill>
                            <a:srgbClr val="262150"/>
                          </a:solidFill>
                          <a:effectLst/>
                        </a:rPr>
                        <a:t>CÉL</a:t>
                      </a:r>
                      <a:endParaRPr lang="hu-HU" sz="1600" b="1" spc="-25" dirty="0">
                        <a:solidFill>
                          <a:srgbClr val="262150"/>
                        </a:solidFill>
                        <a:effectLst/>
                      </a:endParaRPr>
                    </a:p>
                    <a:p>
                      <a:pPr algn="ctr">
                        <a:spcAft>
                          <a:spcPts val="0"/>
                        </a:spcAft>
                      </a:pPr>
                      <a:r>
                        <a:rPr lang="hu-HU" sz="1600" b="1" spc="-25" dirty="0">
                          <a:solidFill>
                            <a:srgbClr val="262150"/>
                          </a:solidFill>
                          <a:effectLst/>
                        </a:rPr>
                        <a:t>Az okoseszközöket és az online környezetet úgy integrálni az óvodai nevelőmunkába, hogy azok ne szorítsák ki az </a:t>
                      </a:r>
                      <a:r>
                        <a:rPr lang="hu-HU" sz="1600" b="1" spc="-25" dirty="0" err="1">
                          <a:solidFill>
                            <a:srgbClr val="262150"/>
                          </a:solidFill>
                          <a:effectLst/>
                        </a:rPr>
                        <a:t>interperszonalitásra</a:t>
                      </a:r>
                      <a:r>
                        <a:rPr lang="hu-HU" sz="1600" b="1" spc="-25" dirty="0">
                          <a:solidFill>
                            <a:srgbClr val="262150"/>
                          </a:solidFill>
                          <a:effectLst/>
                        </a:rPr>
                        <a:t> épülő helyzeteket</a:t>
                      </a:r>
                      <a:endParaRPr lang="hu-HU" sz="1600" b="1" dirty="0">
                        <a:solidFill>
                          <a:srgbClr val="262150"/>
                        </a:solidFill>
                        <a:effectLst/>
                        <a:latin typeface="Calibri bold" panose="020F0702030404030204" pitchFamily="34" charset="0"/>
                        <a:ea typeface="Calibri" panose="020F0502020204030204" pitchFamily="34" charset="0"/>
                        <a:cs typeface="Calibri bold" panose="020F0702030404030204" pitchFamily="34" charset="0"/>
                      </a:endParaRPr>
                    </a:p>
                  </a:txBody>
                  <a:tcPr marL="68580" marR="68580" marT="0" marB="0" anchor="ctr"/>
                </a:tc>
                <a:tc hMerge="1">
                  <a:txBody>
                    <a:bodyPr/>
                    <a:lstStyle/>
                    <a:p>
                      <a:endParaRPr lang="hu-HU"/>
                    </a:p>
                  </a:txBody>
                  <a:tcPr/>
                </a:tc>
                <a:extLst>
                  <a:ext uri="{0D108BD9-81ED-4DB2-BD59-A6C34878D82A}">
                    <a16:rowId xmlns:a16="http://schemas.microsoft.com/office/drawing/2014/main" val="2615130810"/>
                  </a:ext>
                </a:extLst>
              </a:tr>
            </a:tbl>
          </a:graphicData>
        </a:graphic>
      </p:graphicFrame>
    </p:spTree>
    <p:extLst>
      <p:ext uri="{BB962C8B-B14F-4D97-AF65-F5344CB8AC3E}">
        <p14:creationId xmlns:p14="http://schemas.microsoft.com/office/powerpoint/2010/main" val="1194270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a:extLst>
              <a:ext uri="{FF2B5EF4-FFF2-40B4-BE49-F238E27FC236}">
                <a16:creationId xmlns:a16="http://schemas.microsoft.com/office/drawing/2014/main" id="{07818732-C6F7-4420-A462-0F4B07F7791F}"/>
              </a:ext>
            </a:extLst>
          </p:cNvPr>
          <p:cNvSpPr>
            <a:spLocks noGrp="1"/>
          </p:cNvSpPr>
          <p:nvPr>
            <p:ph idx="1"/>
          </p:nvPr>
        </p:nvSpPr>
        <p:spPr>
          <a:xfrm>
            <a:off x="838200" y="1304015"/>
            <a:ext cx="10515600" cy="4537986"/>
          </a:xfrm>
        </p:spPr>
        <p:txBody>
          <a:bodyPr>
            <a:normAutofit lnSpcReduction="10000"/>
          </a:bodyPr>
          <a:lstStyle/>
          <a:p>
            <a:pPr lvl="0" algn="just"/>
            <a:r>
              <a:rPr lang="hu-HU" dirty="0"/>
              <a:t>Kiemelten az óvodapedagógusok képzésebe, edukációjába szükséges befektetni.</a:t>
            </a:r>
          </a:p>
          <a:p>
            <a:pPr lvl="0"/>
            <a:endParaRPr lang="hu-HU" sz="2000" dirty="0"/>
          </a:p>
          <a:p>
            <a:pPr lvl="0"/>
            <a:endParaRPr lang="hu-HU" sz="2000" dirty="0"/>
          </a:p>
          <a:p>
            <a:pPr lvl="0"/>
            <a:endParaRPr lang="hu-HU" sz="2000" dirty="0"/>
          </a:p>
          <a:p>
            <a:pPr lvl="0"/>
            <a:endParaRPr lang="hu-HU" sz="2000" dirty="0"/>
          </a:p>
          <a:p>
            <a:pPr lvl="0"/>
            <a:endParaRPr lang="hu-HU" sz="2000" dirty="0"/>
          </a:p>
          <a:p>
            <a:pPr lvl="0"/>
            <a:endParaRPr lang="hu-HU" sz="2000" dirty="0"/>
          </a:p>
          <a:p>
            <a:pPr lvl="0"/>
            <a:endParaRPr lang="hu-HU" sz="2000" dirty="0"/>
          </a:p>
          <a:p>
            <a:pPr algn="just"/>
            <a:r>
              <a:rPr lang="hu-HU" dirty="0"/>
              <a:t>Az óvodapedagógusokon keresztül nemcsak a gyermekek, de részben a szülők is megszólíthatók.</a:t>
            </a:r>
            <a:endParaRPr lang="hu-HU" sz="2000" b="1" dirty="0"/>
          </a:p>
          <a:p>
            <a:endParaRPr lang="hu-HU" sz="2000" dirty="0"/>
          </a:p>
        </p:txBody>
      </p:sp>
      <p:graphicFrame>
        <p:nvGraphicFramePr>
          <p:cNvPr id="6" name="Táblázat 5">
            <a:extLst>
              <a:ext uri="{FF2B5EF4-FFF2-40B4-BE49-F238E27FC236}">
                <a16:creationId xmlns:a16="http://schemas.microsoft.com/office/drawing/2014/main" id="{342E6752-2970-4B53-AC19-F3BC4EFB788F}"/>
              </a:ext>
            </a:extLst>
          </p:cNvPr>
          <p:cNvGraphicFramePr>
            <a:graphicFrameLocks noGrp="1"/>
          </p:cNvGraphicFramePr>
          <p:nvPr>
            <p:extLst>
              <p:ext uri="{D42A27DB-BD31-4B8C-83A1-F6EECF244321}">
                <p14:modId xmlns:p14="http://schemas.microsoft.com/office/powerpoint/2010/main" val="139248805"/>
              </p:ext>
            </p:extLst>
          </p:nvPr>
        </p:nvGraphicFramePr>
        <p:xfrm>
          <a:off x="3865347" y="1978711"/>
          <a:ext cx="4255159" cy="2139529"/>
        </p:xfrm>
        <a:graphic>
          <a:graphicData uri="http://schemas.openxmlformats.org/drawingml/2006/table">
            <a:tbl>
              <a:tblPr firstRow="1" firstCol="1" bandRow="1">
                <a:tableStyleId>{5C22544A-7EE6-4342-B048-85BDC9FD1C3A}</a:tableStyleId>
              </a:tblPr>
              <a:tblGrid>
                <a:gridCol w="4255159">
                  <a:extLst>
                    <a:ext uri="{9D8B030D-6E8A-4147-A177-3AD203B41FA5}">
                      <a16:colId xmlns:a16="http://schemas.microsoft.com/office/drawing/2014/main" val="1473556530"/>
                    </a:ext>
                  </a:extLst>
                </a:gridCol>
              </a:tblGrid>
              <a:tr h="363984">
                <a:tc>
                  <a:txBody>
                    <a:bodyPr/>
                    <a:lstStyle/>
                    <a:p>
                      <a:pPr>
                        <a:lnSpc>
                          <a:spcPct val="107000"/>
                        </a:lnSpc>
                        <a:spcAft>
                          <a:spcPts val="0"/>
                        </a:spcAft>
                      </a:pPr>
                      <a:r>
                        <a:rPr lang="hu-HU" sz="1800" dirty="0">
                          <a:effectLst/>
                        </a:rPr>
                        <a:t>Óvodapedagógusképzés-kutatás</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2595" marR="92595" marT="0" marB="0"/>
                </a:tc>
                <a:extLst>
                  <a:ext uri="{0D108BD9-81ED-4DB2-BD59-A6C34878D82A}">
                    <a16:rowId xmlns:a16="http://schemas.microsoft.com/office/drawing/2014/main" val="3047244755"/>
                  </a:ext>
                </a:extLst>
              </a:tr>
              <a:tr h="715894">
                <a:tc>
                  <a:txBody>
                    <a:bodyPr/>
                    <a:lstStyle/>
                    <a:p>
                      <a:pPr>
                        <a:lnSpc>
                          <a:spcPct val="107000"/>
                        </a:lnSpc>
                        <a:spcAft>
                          <a:spcPts val="0"/>
                        </a:spcAft>
                      </a:pPr>
                      <a:r>
                        <a:rPr lang="hu-HU" sz="1800" dirty="0">
                          <a:effectLst/>
                        </a:rPr>
                        <a:t>Jó gyakorlatok feltárása, monitorozása, minősítése: </a:t>
                      </a:r>
                    </a:p>
                    <a:p>
                      <a:pPr>
                        <a:lnSpc>
                          <a:spcPct val="107000"/>
                        </a:lnSpc>
                        <a:spcAft>
                          <a:spcPts val="0"/>
                        </a:spcAft>
                      </a:pPr>
                      <a:r>
                        <a:rPr lang="hu-HU" sz="1800" dirty="0">
                          <a:effectLst/>
                        </a:rPr>
                        <a:t>     </a:t>
                      </a:r>
                      <a:r>
                        <a:rPr lang="hu-HU" sz="1500" dirty="0">
                          <a:effectLst/>
                        </a:rPr>
                        <a:t>beszéd/mozgásfejlődést segítő appok;</a:t>
                      </a:r>
                    </a:p>
                    <a:p>
                      <a:pPr>
                        <a:lnSpc>
                          <a:spcPct val="107000"/>
                        </a:lnSpc>
                        <a:spcAft>
                          <a:spcPts val="0"/>
                        </a:spcAft>
                      </a:pPr>
                      <a:r>
                        <a:rPr lang="hu-HU" sz="1500" dirty="0">
                          <a:effectLst/>
                        </a:rPr>
                        <a:t>     szociális/kreatív képességeket fejlesztő appok. </a:t>
                      </a:r>
                      <a:endParaRPr lang="hu-H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92595" marR="92595" marT="0" marB="0"/>
                </a:tc>
                <a:extLst>
                  <a:ext uri="{0D108BD9-81ED-4DB2-BD59-A6C34878D82A}">
                    <a16:rowId xmlns:a16="http://schemas.microsoft.com/office/drawing/2014/main" val="29789403"/>
                  </a:ext>
                </a:extLst>
              </a:tr>
              <a:tr h="330655">
                <a:tc>
                  <a:txBody>
                    <a:bodyPr/>
                    <a:lstStyle/>
                    <a:p>
                      <a:pPr>
                        <a:lnSpc>
                          <a:spcPct val="107000"/>
                        </a:lnSpc>
                        <a:spcAft>
                          <a:spcPts val="0"/>
                        </a:spcAft>
                      </a:pPr>
                      <a:r>
                        <a:rPr lang="hu-HU" sz="1800" dirty="0">
                          <a:effectLst/>
                        </a:rPr>
                        <a:t>Képzők képzése.</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2595" marR="92595" marT="0" marB="0"/>
                </a:tc>
                <a:extLst>
                  <a:ext uri="{0D108BD9-81ED-4DB2-BD59-A6C34878D82A}">
                    <a16:rowId xmlns:a16="http://schemas.microsoft.com/office/drawing/2014/main" val="2459539427"/>
                  </a:ext>
                </a:extLst>
              </a:tr>
              <a:tr h="330655">
                <a:tc>
                  <a:txBody>
                    <a:bodyPr/>
                    <a:lstStyle/>
                    <a:p>
                      <a:pPr>
                        <a:lnSpc>
                          <a:spcPct val="107000"/>
                        </a:lnSpc>
                        <a:spcAft>
                          <a:spcPts val="0"/>
                        </a:spcAft>
                      </a:pPr>
                      <a:r>
                        <a:rPr lang="hu-HU" sz="1800" dirty="0">
                          <a:effectLst/>
                        </a:rPr>
                        <a:t>Óvodapedagógusok képzése.</a:t>
                      </a:r>
                      <a:endParaRPr lang="hu-H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2595" marR="92595" marT="0" marB="0"/>
                </a:tc>
                <a:extLst>
                  <a:ext uri="{0D108BD9-81ED-4DB2-BD59-A6C34878D82A}">
                    <a16:rowId xmlns:a16="http://schemas.microsoft.com/office/drawing/2014/main" val="309322670"/>
                  </a:ext>
                </a:extLst>
              </a:tr>
            </a:tbl>
          </a:graphicData>
        </a:graphic>
      </p:graphicFrame>
      <p:sp>
        <p:nvSpPr>
          <p:cNvPr id="7" name="Cím 1">
            <a:extLst>
              <a:ext uri="{FF2B5EF4-FFF2-40B4-BE49-F238E27FC236}">
                <a16:creationId xmlns:a16="http://schemas.microsoft.com/office/drawing/2014/main" id="{A91801A3-058E-4C1D-9155-414D82102869}"/>
              </a:ext>
            </a:extLst>
          </p:cNvPr>
          <p:cNvSpPr>
            <a:spLocks noGrp="1"/>
          </p:cNvSpPr>
          <p:nvPr>
            <p:ph type="title"/>
          </p:nvPr>
        </p:nvSpPr>
        <p:spPr>
          <a:xfrm>
            <a:off x="838200" y="166680"/>
            <a:ext cx="10515600" cy="776288"/>
          </a:xfrm>
        </p:spPr>
        <p:txBody>
          <a:bodyPr>
            <a:noAutofit/>
          </a:bodyPr>
          <a:lstStyle/>
          <a:p>
            <a:pPr marL="0" indent="0" algn="ctr">
              <a:buNone/>
            </a:pPr>
            <a:r>
              <a:rPr lang="hu-HU" sz="3600" b="1" dirty="0">
                <a:solidFill>
                  <a:srgbClr val="262150"/>
                </a:solidFill>
              </a:rPr>
              <a:t>Javasolt beavatkozások – </a:t>
            </a:r>
            <a:r>
              <a:rPr lang="hu-HU" sz="3600" b="1" dirty="0" err="1">
                <a:solidFill>
                  <a:srgbClr val="262150"/>
                </a:solidFill>
              </a:rPr>
              <a:t>OkosÓvoda</a:t>
            </a:r>
            <a:r>
              <a:rPr lang="hu-HU" sz="3600" b="1" dirty="0">
                <a:solidFill>
                  <a:srgbClr val="262150"/>
                </a:solidFill>
              </a:rPr>
              <a:t> 2.0</a:t>
            </a:r>
          </a:p>
        </p:txBody>
      </p:sp>
      <p:pic>
        <p:nvPicPr>
          <p:cNvPr id="8" name="Kép 7">
            <a:extLst>
              <a:ext uri="{FF2B5EF4-FFF2-40B4-BE49-F238E27FC236}">
                <a16:creationId xmlns:a16="http://schemas.microsoft.com/office/drawing/2014/main" id="{2CE8ADB1-025E-4F7D-8670-C44A3BA17E57}"/>
              </a:ext>
            </a:extLst>
          </p:cNvPr>
          <p:cNvPicPr>
            <a:picLocks noChangeAspect="1"/>
          </p:cNvPicPr>
          <p:nvPr/>
        </p:nvPicPr>
        <p:blipFill>
          <a:blip r:embed="rId2"/>
          <a:stretch>
            <a:fillRect/>
          </a:stretch>
        </p:blipFill>
        <p:spPr>
          <a:xfrm>
            <a:off x="9185503" y="2051779"/>
            <a:ext cx="1962150" cy="2333625"/>
          </a:xfrm>
          <a:prstGeom prst="roundRect">
            <a:avLst>
              <a:gd name="adj" fmla="val 8562"/>
            </a:avLst>
          </a:prstGeom>
          <a:ln>
            <a:solidFill>
              <a:srgbClr val="262150"/>
            </a:solidFill>
          </a:ln>
        </p:spPr>
      </p:pic>
    </p:spTree>
    <p:extLst>
      <p:ext uri="{BB962C8B-B14F-4D97-AF65-F5344CB8AC3E}">
        <p14:creationId xmlns:p14="http://schemas.microsoft.com/office/powerpoint/2010/main" val="2902748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16FD9-779A-3249-9093-6E0FC8E1B527}"/>
              </a:ext>
            </a:extLst>
          </p:cNvPr>
          <p:cNvSpPr>
            <a:spLocks noGrp="1"/>
          </p:cNvSpPr>
          <p:nvPr>
            <p:ph type="ctrTitle"/>
          </p:nvPr>
        </p:nvSpPr>
        <p:spPr/>
        <p:txBody>
          <a:bodyPr/>
          <a:lstStyle/>
          <a:p>
            <a:r>
              <a:rPr lang="hu-HU" dirty="0"/>
              <a:t>Köszönöm a figyelmet!</a:t>
            </a:r>
            <a:br>
              <a:rPr lang="hu-HU" dirty="0"/>
            </a:br>
            <a:r>
              <a:rPr lang="hu-HU" sz="4000" dirty="0"/>
              <a:t>Timár Borbála</a:t>
            </a:r>
            <a:endParaRPr lang="hu-HU" dirty="0"/>
          </a:p>
        </p:txBody>
      </p:sp>
      <p:sp>
        <p:nvSpPr>
          <p:cNvPr id="3" name="Subtitle 2">
            <a:extLst>
              <a:ext uri="{FF2B5EF4-FFF2-40B4-BE49-F238E27FC236}">
                <a16:creationId xmlns:a16="http://schemas.microsoft.com/office/drawing/2014/main" id="{503DBA55-BF78-6544-974F-88EBF0E8B009}"/>
              </a:ext>
            </a:extLst>
          </p:cNvPr>
          <p:cNvSpPr>
            <a:spLocks noGrp="1"/>
          </p:cNvSpPr>
          <p:nvPr>
            <p:ph type="subTitle" idx="1"/>
          </p:nvPr>
        </p:nvSpPr>
        <p:spPr>
          <a:xfrm>
            <a:off x="1524000" y="2678308"/>
            <a:ext cx="3851082" cy="400795"/>
          </a:xfrm>
        </p:spPr>
        <p:txBody>
          <a:bodyPr>
            <a:normAutofit fontScale="77500" lnSpcReduction="20000"/>
          </a:bodyPr>
          <a:lstStyle/>
          <a:p>
            <a:r>
              <a:rPr lang="hu-HU" sz="2400" cap="none" dirty="0">
                <a:hlinkClick r:id="rId2"/>
              </a:rPr>
              <a:t>digitalisgyermekvedelem@djnkft.hu</a:t>
            </a:r>
            <a:r>
              <a:rPr lang="hu-HU" sz="2400" cap="none" dirty="0"/>
              <a:t> </a:t>
            </a:r>
            <a:endParaRPr lang="hu-HU" sz="2400" dirty="0"/>
          </a:p>
        </p:txBody>
      </p:sp>
    </p:spTree>
    <p:extLst>
      <p:ext uri="{BB962C8B-B14F-4D97-AF65-F5344CB8AC3E}">
        <p14:creationId xmlns:p14="http://schemas.microsoft.com/office/powerpoint/2010/main" val="2457440907"/>
      </p:ext>
    </p:extLst>
  </p:cSld>
  <p:clrMapOvr>
    <a:masterClrMapping/>
  </p:clrMapOvr>
</p:sld>
</file>

<file path=ppt/theme/theme1.xml><?xml version="1.0" encoding="utf-8"?>
<a:theme xmlns:a="http://schemas.openxmlformats.org/drawingml/2006/main" name="djp_theme">
  <a:themeElements>
    <a:clrScheme name="djp 1">
      <a:dk1>
        <a:srgbClr val="3F484D"/>
      </a:dk1>
      <a:lt1>
        <a:srgbClr val="FFFFFF"/>
      </a:lt1>
      <a:dk2>
        <a:srgbClr val="3F484D"/>
      </a:dk2>
      <a:lt2>
        <a:srgbClr val="EFEFEF"/>
      </a:lt2>
      <a:accent1>
        <a:srgbClr val="262050"/>
      </a:accent1>
      <a:accent2>
        <a:srgbClr val="06AB71"/>
      </a:accent2>
      <a:accent3>
        <a:srgbClr val="EB0A32"/>
      </a:accent3>
      <a:accent4>
        <a:srgbClr val="68C0ED"/>
      </a:accent4>
      <a:accent5>
        <a:srgbClr val="8F8F92"/>
      </a:accent5>
      <a:accent6>
        <a:srgbClr val="3F484D"/>
      </a:accent6>
      <a:hlink>
        <a:srgbClr val="68C0ED"/>
      </a:hlink>
      <a:folHlink>
        <a:srgbClr val="68C0E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jp_ppt_sablon_20210917" id="{6FEB12F1-6EB4-1C44-99D5-434863A0D9B9}" vid="{0B9F55EF-D2FA-A14A-8CE3-A29B44B7F4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djp_ppt_sablon_20210917</Template>
  <TotalTime>261</TotalTime>
  <Words>732</Words>
  <Application>Microsoft Office PowerPoint</Application>
  <PresentationFormat>Szélesvásznú</PresentationFormat>
  <Paragraphs>88</Paragraphs>
  <Slides>11</Slides>
  <Notes>1</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11</vt:i4>
      </vt:variant>
    </vt:vector>
  </HeadingPairs>
  <TitlesOfParts>
    <vt:vector size="18" baseType="lpstr">
      <vt:lpstr>Arial</vt:lpstr>
      <vt:lpstr>Calibri</vt:lpstr>
      <vt:lpstr>Calibri bold</vt:lpstr>
      <vt:lpstr>Calibri Light</vt:lpstr>
      <vt:lpstr>Calibri Regular</vt:lpstr>
      <vt:lpstr>Wingdings</vt:lpstr>
      <vt:lpstr>djp_theme</vt:lpstr>
      <vt:lpstr>Digitális gyermekvédelem az óvodában</vt:lpstr>
      <vt:lpstr>Digitális gyermekvédelem</vt:lpstr>
      <vt:lpstr>OKOSÓVODA PROGRAM</vt:lpstr>
      <vt:lpstr>ÓVODA, KUTATÁSOK – DIGIMINI 2020-21</vt:lpstr>
      <vt:lpstr>ÓVODA KUTATÁSOK – DIGIMINI 2020-21</vt:lpstr>
      <vt:lpstr>PowerPoint-bemutató</vt:lpstr>
      <vt:lpstr>PowerPoint-bemutató</vt:lpstr>
      <vt:lpstr>PowerPoint-bemutató</vt:lpstr>
      <vt:lpstr>Óvodapedagógusok attitűdje</vt:lpstr>
      <vt:lpstr>Javasolt beavatkozások – OkosÓvoda 2.0</vt:lpstr>
      <vt:lpstr>Köszönöm a figyelmet! Timár Borbála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G Thomas</dc:creator>
  <cp:lastModifiedBy>Böszörményi Anna</cp:lastModifiedBy>
  <cp:revision>9</cp:revision>
  <dcterms:created xsi:type="dcterms:W3CDTF">2021-09-24T10:17:07Z</dcterms:created>
  <dcterms:modified xsi:type="dcterms:W3CDTF">2021-11-15T12:51:57Z</dcterms:modified>
</cp:coreProperties>
</file>